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</p:sldMasterIdLst>
  <p:notesMasterIdLst>
    <p:notesMasterId r:id="rId18"/>
  </p:notesMasterIdLst>
  <p:sldIdLst>
    <p:sldId id="259" r:id="rId3"/>
    <p:sldId id="261" r:id="rId4"/>
    <p:sldId id="262" r:id="rId5"/>
    <p:sldId id="263" r:id="rId6"/>
    <p:sldId id="267" r:id="rId7"/>
    <p:sldId id="272" r:id="rId8"/>
    <p:sldId id="274" r:id="rId9"/>
    <p:sldId id="275" r:id="rId10"/>
    <p:sldId id="276" r:id="rId11"/>
    <p:sldId id="382" r:id="rId12"/>
    <p:sldId id="280" r:id="rId13"/>
    <p:sldId id="385" r:id="rId14"/>
    <p:sldId id="386" r:id="rId15"/>
    <p:sldId id="38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66"/>
    <a:srgbClr val="11DD01"/>
    <a:srgbClr val="993300"/>
    <a:srgbClr val="C0C0C0"/>
    <a:srgbClr val="B2B2B2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1" autoAdjust="0"/>
    <p:restoredTop sz="97485" autoAdjust="0"/>
  </p:normalViewPr>
  <p:slideViewPr>
    <p:cSldViewPr>
      <p:cViewPr>
        <p:scale>
          <a:sx n="98" d="100"/>
          <a:sy n="98" d="100"/>
        </p:scale>
        <p:origin x="-142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2BF949-8CCF-45DC-B22E-8D6AEDBEC33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44737C-1287-476C-93C0-4A099C4D1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3178-693E-470C-901F-9C272979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69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3E24-EB50-4065-90A8-3E86FA181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019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90DC-8EAD-4CBE-B1D8-45BBCADAF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013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4F9E-F3FC-4A18-8410-30954C437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975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37CDC0-955F-40A3-AC2B-CB0D3F0AA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318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0D4711-939B-439B-AE26-5DA529D7D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800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EF7C85-2B4C-4804-BB6F-5299C6E8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866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D5CD08-367A-43D4-B7B6-F1ACF2849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299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4C2F47-4B5C-4B14-BA08-298C90C4D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882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56DC22-7EE3-460F-8ACD-5121CAAA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72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A69674-AF5A-4FE6-B7F0-73EC44709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0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E4A5-CBE1-43B5-9625-6996F906D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673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645173-B8B7-4A93-9EC7-5444CCFAF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605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EAD064-D637-42A6-B316-4E6C88C0A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928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B2EB81-0F1D-41BC-9861-EB41E9F8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364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F16F8F-15EC-48C7-AEF6-B8FDEC5C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410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00E043-7CBC-4523-BDEB-61E80A01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758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3730-CDF4-4F6F-82DB-D6BD2FB1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034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756B-D09F-4BD7-9C61-C6642D4A2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903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0532-CA66-4355-9FB6-53B454497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31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32E2-DBD6-4D5A-AD35-33C779AE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833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2ABB-C1C8-498F-928C-BB4621195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01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5704-2B6B-48DB-85F9-E8B000C3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13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DCA4A-BE56-42B5-A0B6-A7607BD22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396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EBE1D7-93C8-42B2-BBB0-17912F98E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446849C0-FE37-446F-8475-8E4CF519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"/>
          <p:cNvSpPr>
            <a:spLocks noChangeArrowheads="1"/>
          </p:cNvSpPr>
          <p:nvPr>
            <p:ph type="subTitle" idx="4294967295"/>
          </p:nvPr>
        </p:nvSpPr>
        <p:spPr>
          <a:xfrm>
            <a:off x="1219200" y="3962400"/>
            <a:ext cx="6019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</a:rPr>
              <a:t>Зверев В.А. школа № 258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800" smtClean="0">
                <a:latin typeface="Times New Roman" pitchFamily="18" charset="0"/>
              </a:rPr>
              <a:t>Санкт-Петербург </a:t>
            </a:r>
            <a:fld id="{19E15756-D0FF-447B-A3EE-57CFD8D30320}" type="datetime4">
              <a:rPr lang="ru-RU" altLang="ru-RU" sz="2800" smtClean="0">
                <a:latin typeface="Times New Roman" pitchFamily="18" charset="0"/>
              </a:rPr>
              <a:pPr marL="0" indent="0" algn="ctr" eaLnBrk="1" hangingPunct="1">
                <a:buFontTx/>
                <a:buNone/>
              </a:pPr>
              <a:t>26 апреля 2020 г.</a:t>
            </a:fld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3752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Электростатика</a:t>
            </a:r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914400" y="2971800"/>
            <a:ext cx="7543800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Электрический заряд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2301875" y="5719763"/>
            <a:ext cx="1368425" cy="633412"/>
            <a:chOff x="2109" y="3684"/>
            <a:chExt cx="862" cy="399"/>
          </a:xfrm>
        </p:grpSpPr>
        <p:grpSp>
          <p:nvGrpSpPr>
            <p:cNvPr id="36903" name="Group 9"/>
            <p:cNvGrpSpPr>
              <a:grpSpLocks/>
            </p:cNvGrpSpPr>
            <p:nvPr/>
          </p:nvGrpSpPr>
          <p:grpSpPr bwMode="auto">
            <a:xfrm>
              <a:off x="2109" y="3684"/>
              <a:ext cx="862" cy="399"/>
              <a:chOff x="2109" y="3684"/>
              <a:chExt cx="862" cy="399"/>
            </a:xfrm>
          </p:grpSpPr>
          <p:sp>
            <p:nvSpPr>
              <p:cNvPr id="36905" name="Rectangle 10"/>
              <p:cNvSpPr>
                <a:spLocks noChangeArrowheads="1"/>
              </p:cNvSpPr>
              <p:nvPr/>
            </p:nvSpPr>
            <p:spPr bwMode="auto">
              <a:xfrm>
                <a:off x="2430" y="3684"/>
                <a:ext cx="163" cy="272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06" name="Rectangle 11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2109" y="3947"/>
                <a:ext cx="862" cy="13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36904" name="Line 12"/>
            <p:cNvSpPr>
              <a:spLocks noChangeShapeType="1"/>
            </p:cNvSpPr>
            <p:nvPr/>
          </p:nvSpPr>
          <p:spPr bwMode="auto">
            <a:xfrm>
              <a:off x="2109" y="3956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73" name="Line 13"/>
          <p:cNvSpPr>
            <a:spLocks noChangeShapeType="1"/>
          </p:cNvSpPr>
          <p:nvPr/>
        </p:nvSpPr>
        <p:spPr bwMode="auto">
          <a:xfrm flipV="1">
            <a:off x="2057400" y="3581400"/>
            <a:ext cx="172720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09" name="Line 49"/>
          <p:cNvSpPr>
            <a:spLocks noChangeShapeType="1"/>
          </p:cNvSpPr>
          <p:nvPr/>
        </p:nvSpPr>
        <p:spPr bwMode="auto">
          <a:xfrm flipV="1">
            <a:off x="2438400" y="3276600"/>
            <a:ext cx="935038" cy="20891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WordArt 7"/>
          <p:cNvSpPr>
            <a:spLocks noChangeArrowheads="1" noChangeShapeType="1" noTextEdit="1"/>
          </p:cNvSpPr>
          <p:nvPr/>
        </p:nvSpPr>
        <p:spPr bwMode="auto">
          <a:xfrm>
            <a:off x="1752600" y="87313"/>
            <a:ext cx="6324600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Электрометр</a:t>
            </a:r>
          </a:p>
        </p:txBody>
      </p:sp>
      <p:grpSp>
        <p:nvGrpSpPr>
          <p:cNvPr id="117817" name="Group 57"/>
          <p:cNvGrpSpPr>
            <a:grpSpLocks/>
          </p:cNvGrpSpPr>
          <p:nvPr/>
        </p:nvGrpSpPr>
        <p:grpSpPr bwMode="auto">
          <a:xfrm>
            <a:off x="2428875" y="1676400"/>
            <a:ext cx="990600" cy="3806825"/>
            <a:chOff x="1050" y="1056"/>
            <a:chExt cx="624" cy="2398"/>
          </a:xfrm>
        </p:grpSpPr>
        <p:sp>
          <p:nvSpPr>
            <p:cNvPr id="36901" name="Line 5"/>
            <p:cNvSpPr>
              <a:spLocks noChangeShapeType="1"/>
            </p:cNvSpPr>
            <p:nvPr/>
          </p:nvSpPr>
          <p:spPr bwMode="auto">
            <a:xfrm>
              <a:off x="1369" y="1674"/>
              <a:ext cx="0" cy="17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AutoShape 56"/>
            <p:cNvSpPr>
              <a:spLocks noChangeAspect="1" noChangeArrowheads="1"/>
            </p:cNvSpPr>
            <p:nvPr/>
          </p:nvSpPr>
          <p:spPr bwMode="auto">
            <a:xfrm flipV="1">
              <a:off x="1050" y="10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96" y="18552"/>
                  </a:moveTo>
                  <a:cubicBezTo>
                    <a:pt x="2084" y="16642"/>
                    <a:pt x="745" y="13799"/>
                    <a:pt x="745" y="10800"/>
                  </a:cubicBezTo>
                  <a:cubicBezTo>
                    <a:pt x="745" y="5246"/>
                    <a:pt x="5246" y="745"/>
                    <a:pt x="10800" y="745"/>
                  </a:cubicBezTo>
                  <a:cubicBezTo>
                    <a:pt x="16353" y="745"/>
                    <a:pt x="20855" y="5246"/>
                    <a:pt x="20855" y="10800"/>
                  </a:cubicBezTo>
                  <a:cubicBezTo>
                    <a:pt x="20854" y="13799"/>
                    <a:pt x="19515" y="16642"/>
                    <a:pt x="17203" y="18552"/>
                  </a:cubicBezTo>
                  <a:lnTo>
                    <a:pt x="17677" y="19126"/>
                  </a:lnTo>
                  <a:cubicBezTo>
                    <a:pt x="20161" y="17075"/>
                    <a:pt x="21600" y="1402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4021"/>
                    <a:pt x="1438" y="17075"/>
                    <a:pt x="3922" y="19126"/>
                  </a:cubicBezTo>
                  <a:lnTo>
                    <a:pt x="4396" y="18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767" name="AutoShape 7"/>
          <p:cNvSpPr>
            <a:spLocks noChangeAspect="1" noChangeArrowheads="1"/>
          </p:cNvSpPr>
          <p:nvPr/>
        </p:nvSpPr>
        <p:spPr bwMode="auto">
          <a:xfrm flipV="1">
            <a:off x="1543050" y="3003550"/>
            <a:ext cx="2738438" cy="2738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9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865" y="21085"/>
                </a:moveTo>
                <a:cubicBezTo>
                  <a:pt x="3917" y="20154"/>
                  <a:pt x="334" y="15834"/>
                  <a:pt x="334" y="10800"/>
                </a:cubicBezTo>
                <a:cubicBezTo>
                  <a:pt x="334" y="5019"/>
                  <a:pt x="5019" y="334"/>
                  <a:pt x="10800" y="334"/>
                </a:cubicBezTo>
                <a:cubicBezTo>
                  <a:pt x="16580" y="334"/>
                  <a:pt x="21266" y="5019"/>
                  <a:pt x="21266" y="10800"/>
                </a:cubicBezTo>
                <a:cubicBezTo>
                  <a:pt x="21266" y="15834"/>
                  <a:pt x="17682" y="20154"/>
                  <a:pt x="12734" y="21085"/>
                </a:cubicBezTo>
                <a:lnTo>
                  <a:pt x="12796" y="21413"/>
                </a:lnTo>
                <a:cubicBezTo>
                  <a:pt x="17901" y="20453"/>
                  <a:pt x="21600" y="1599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5994"/>
                  <a:pt x="3698" y="20453"/>
                  <a:pt x="8803" y="21413"/>
                </a:cubicBezTo>
                <a:lnTo>
                  <a:pt x="8865" y="2108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7818" name="Picture 1028" descr="ES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162050"/>
            <a:ext cx="38592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9" name="Rectangle 7"/>
          <p:cNvSpPr>
            <a:spLocks noChangeArrowheads="1"/>
          </p:cNvSpPr>
          <p:nvPr/>
        </p:nvSpPr>
        <p:spPr bwMode="auto">
          <a:xfrm rot="10800000">
            <a:off x="-2590800" y="1828800"/>
            <a:ext cx="2544762" cy="466725"/>
          </a:xfrm>
          <a:prstGeom prst="rect">
            <a:avLst/>
          </a:prstGeom>
          <a:gradFill rotWithShape="1">
            <a:gsLst>
              <a:gs pos="0">
                <a:srgbClr val="44172D"/>
              </a:gs>
              <a:gs pos="50000">
                <a:srgbClr val="993366"/>
              </a:gs>
              <a:gs pos="100000">
                <a:srgbClr val="44172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ru-RU" altLang="ru-RU" sz="96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grpSp>
        <p:nvGrpSpPr>
          <p:cNvPr id="117805" name="Group 20"/>
          <p:cNvGrpSpPr>
            <a:grpSpLocks/>
          </p:cNvGrpSpPr>
          <p:nvPr/>
        </p:nvGrpSpPr>
        <p:grpSpPr bwMode="auto">
          <a:xfrm>
            <a:off x="2895600" y="5334000"/>
            <a:ext cx="173038" cy="173038"/>
            <a:chOff x="3851" y="1026"/>
            <a:chExt cx="109" cy="109"/>
          </a:xfrm>
        </p:grpSpPr>
        <p:sp>
          <p:nvSpPr>
            <p:cNvPr id="36899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900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777" name="Group 20"/>
          <p:cNvGrpSpPr>
            <a:grpSpLocks/>
          </p:cNvGrpSpPr>
          <p:nvPr/>
        </p:nvGrpSpPr>
        <p:grpSpPr bwMode="auto">
          <a:xfrm>
            <a:off x="2419350" y="5267325"/>
            <a:ext cx="173038" cy="173038"/>
            <a:chOff x="3851" y="1026"/>
            <a:chExt cx="109" cy="109"/>
          </a:xfrm>
        </p:grpSpPr>
        <p:sp>
          <p:nvSpPr>
            <p:cNvPr id="36897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98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820" name="Oval 35"/>
          <p:cNvSpPr>
            <a:spLocks noChangeAspect="1" noChangeArrowheads="1"/>
          </p:cNvSpPr>
          <p:nvPr/>
        </p:nvSpPr>
        <p:spPr bwMode="auto">
          <a:xfrm>
            <a:off x="2514600" y="18288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821" name="Oval 35"/>
          <p:cNvSpPr>
            <a:spLocks noChangeAspect="1" noChangeArrowheads="1"/>
          </p:cNvSpPr>
          <p:nvPr/>
        </p:nvSpPr>
        <p:spPr bwMode="auto">
          <a:xfrm>
            <a:off x="2438400" y="19812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17822" name="Group 20"/>
          <p:cNvGrpSpPr>
            <a:grpSpLocks/>
          </p:cNvGrpSpPr>
          <p:nvPr/>
        </p:nvGrpSpPr>
        <p:grpSpPr bwMode="auto">
          <a:xfrm>
            <a:off x="1981200" y="4876800"/>
            <a:ext cx="173038" cy="173038"/>
            <a:chOff x="3851" y="1026"/>
            <a:chExt cx="109" cy="109"/>
          </a:xfrm>
        </p:grpSpPr>
        <p:sp>
          <p:nvSpPr>
            <p:cNvPr id="36895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96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825" name="Group 20"/>
          <p:cNvGrpSpPr>
            <a:grpSpLocks/>
          </p:cNvGrpSpPr>
          <p:nvPr/>
        </p:nvGrpSpPr>
        <p:grpSpPr bwMode="auto">
          <a:xfrm>
            <a:off x="3657600" y="3581400"/>
            <a:ext cx="173038" cy="173038"/>
            <a:chOff x="3851" y="1026"/>
            <a:chExt cx="109" cy="109"/>
          </a:xfrm>
        </p:grpSpPr>
        <p:sp>
          <p:nvSpPr>
            <p:cNvPr id="36893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94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828" name="Group 20"/>
          <p:cNvGrpSpPr>
            <a:grpSpLocks/>
          </p:cNvGrpSpPr>
          <p:nvPr/>
        </p:nvGrpSpPr>
        <p:grpSpPr bwMode="auto">
          <a:xfrm>
            <a:off x="2819400" y="3429000"/>
            <a:ext cx="173038" cy="173038"/>
            <a:chOff x="3851" y="1026"/>
            <a:chExt cx="109" cy="109"/>
          </a:xfrm>
        </p:grpSpPr>
        <p:sp>
          <p:nvSpPr>
            <p:cNvPr id="36891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92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831" name="Group 20"/>
          <p:cNvGrpSpPr>
            <a:grpSpLocks/>
          </p:cNvGrpSpPr>
          <p:nvPr/>
        </p:nvGrpSpPr>
        <p:grpSpPr bwMode="auto">
          <a:xfrm>
            <a:off x="2895600" y="4953000"/>
            <a:ext cx="173038" cy="173038"/>
            <a:chOff x="3851" y="1026"/>
            <a:chExt cx="109" cy="109"/>
          </a:xfrm>
        </p:grpSpPr>
        <p:sp>
          <p:nvSpPr>
            <p:cNvPr id="36889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90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834" name="Group 20"/>
          <p:cNvGrpSpPr>
            <a:grpSpLocks/>
          </p:cNvGrpSpPr>
          <p:nvPr/>
        </p:nvGrpSpPr>
        <p:grpSpPr bwMode="auto">
          <a:xfrm>
            <a:off x="2286000" y="4648200"/>
            <a:ext cx="173038" cy="173038"/>
            <a:chOff x="3851" y="1026"/>
            <a:chExt cx="109" cy="109"/>
          </a:xfrm>
        </p:grpSpPr>
        <p:sp>
          <p:nvSpPr>
            <p:cNvPr id="36887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 b="1">
                <a:latin typeface="Times New Roman" pitchFamily="18" charset="0"/>
              </a:endParaRPr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837" name="Oval 35"/>
          <p:cNvSpPr>
            <a:spLocks noChangeAspect="1" noChangeArrowheads="1"/>
          </p:cNvSpPr>
          <p:nvPr/>
        </p:nvSpPr>
        <p:spPr bwMode="auto">
          <a:xfrm>
            <a:off x="2438400" y="21336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838" name="Oval 35"/>
          <p:cNvSpPr>
            <a:spLocks noChangeAspect="1" noChangeArrowheads="1"/>
          </p:cNvSpPr>
          <p:nvPr/>
        </p:nvSpPr>
        <p:spPr bwMode="auto">
          <a:xfrm>
            <a:off x="2613025" y="24257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839" name="Oval 35"/>
          <p:cNvSpPr>
            <a:spLocks noChangeAspect="1" noChangeArrowheads="1"/>
          </p:cNvSpPr>
          <p:nvPr/>
        </p:nvSpPr>
        <p:spPr bwMode="auto">
          <a:xfrm>
            <a:off x="2776538" y="2476500"/>
            <a:ext cx="173037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7840" name="Oval 35"/>
          <p:cNvSpPr>
            <a:spLocks noChangeAspect="1" noChangeArrowheads="1"/>
          </p:cNvSpPr>
          <p:nvPr/>
        </p:nvSpPr>
        <p:spPr bwMode="auto">
          <a:xfrm>
            <a:off x="2514600" y="22860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ru-RU" alt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069 L 0.12326 -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4.44444E-6 L 0.24826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 animBg="1"/>
      <p:bldP spid="117809" grpId="0" animBg="1"/>
      <p:bldP spid="117809" grpId="1" animBg="1"/>
      <p:bldP spid="117767" grpId="0" animBg="1"/>
      <p:bldP spid="117819" grpId="0" animBg="1"/>
      <p:bldP spid="117819" grpId="1" animBg="1"/>
      <p:bldP spid="117820" grpId="0" animBg="1"/>
      <p:bldP spid="117821" grpId="0" animBg="1"/>
      <p:bldP spid="117837" grpId="0" animBg="1"/>
      <p:bldP spid="117838" grpId="0" animBg="1"/>
      <p:bldP spid="117839" grpId="0" animBg="1"/>
      <p:bldP spid="1178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G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90563"/>
            <a:ext cx="35861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G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38188"/>
            <a:ext cx="35369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4049713"/>
            <a:ext cx="8610600" cy="257968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400">
              <a:latin typeface="Times New Roman" pitchFamily="18" charset="0"/>
            </a:endParaRP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Что происходит с массой небольшого куска металла, если его зарядить отрицательно?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itchFamily="18" charset="0"/>
              </a:rPr>
              <a:t>А. Уменьшается на величину массы отводимых положительных зарядов.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itchFamily="18" charset="0"/>
              </a:rPr>
              <a:t>Б. Уменьшается на величину массы отводимых отрицательных зарядов.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itchFamily="18" charset="0"/>
              </a:rPr>
              <a:t>В. Остается неизменной.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Times New Roman" pitchFamily="18" charset="0"/>
              </a:rPr>
              <a:t>Г. Увеличивается на величину массы сообщенных отрицательных зарядов.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991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2100">
                <a:solidFill>
                  <a:srgbClr val="0000FF"/>
                </a:solidFill>
                <a:latin typeface="Times New Roman" pitchFamily="18" charset="0"/>
              </a:rPr>
              <a:t>Г. Увеличивается на величину массы сообщенных отрицательных зарядов.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7150" y="6248400"/>
            <a:ext cx="88392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2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6" name="AutoShape 20"/>
          <p:cNvSpPr>
            <a:spLocks/>
          </p:cNvSpPr>
          <p:nvPr/>
        </p:nvSpPr>
        <p:spPr bwMode="auto">
          <a:xfrm rot="5400000">
            <a:off x="3492500" y="4724401"/>
            <a:ext cx="936625" cy="2520950"/>
          </a:xfrm>
          <a:prstGeom prst="rightBrace">
            <a:avLst>
              <a:gd name="adj1" fmla="val 22429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2667000" y="4057650"/>
            <a:ext cx="762000" cy="16002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58431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58431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 flipH="1" flipV="1">
            <a:off x="1239838" y="765175"/>
            <a:ext cx="1819275" cy="3311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5076825" y="4437063"/>
            <a:ext cx="4319588" cy="936625"/>
          </a:xfrm>
          <a:prstGeom prst="rect">
            <a:avLst/>
          </a:prstGeom>
          <a:gradFill rotWithShape="1">
            <a:gsLst>
              <a:gs pos="0">
                <a:srgbClr val="44172D"/>
              </a:gs>
              <a:gs pos="50000">
                <a:srgbClr val="993366"/>
              </a:gs>
              <a:gs pos="100000">
                <a:srgbClr val="44172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ru-RU" altLang="ru-RU" sz="96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059113" y="398145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3048000" y="43434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3059113" y="47164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048000" y="51054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2638425" y="3860800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627313" y="4221163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2613025" y="4614863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2609850" y="5067300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V="1">
            <a:off x="3336925" y="4868863"/>
            <a:ext cx="13874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 flipH="1">
            <a:off x="1905000" y="4862513"/>
            <a:ext cx="8667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97" name="AutoShape 21"/>
          <p:cNvSpPr>
            <a:spLocks/>
          </p:cNvSpPr>
          <p:nvPr/>
        </p:nvSpPr>
        <p:spPr bwMode="auto">
          <a:xfrm rot="5400000">
            <a:off x="4104482" y="4328319"/>
            <a:ext cx="360362" cy="1873250"/>
          </a:xfrm>
          <a:prstGeom prst="rightBrace">
            <a:avLst>
              <a:gd name="adj1" fmla="val 4331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4284663" y="5229225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i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ru-RU" sz="3600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altLang="ru-RU" sz="36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4067175" y="594995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i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ru-RU" sz="3600" i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ru-RU" altLang="ru-RU" sz="3600" i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8931" name="Group 23"/>
          <p:cNvGrpSpPr>
            <a:grpSpLocks/>
          </p:cNvGrpSpPr>
          <p:nvPr/>
        </p:nvGrpSpPr>
        <p:grpSpPr bwMode="auto">
          <a:xfrm>
            <a:off x="755650" y="549275"/>
            <a:ext cx="1008063" cy="215900"/>
            <a:chOff x="476" y="346"/>
            <a:chExt cx="635" cy="136"/>
          </a:xfrm>
        </p:grpSpPr>
        <p:grpSp>
          <p:nvGrpSpPr>
            <p:cNvPr id="38937" name="Group 24"/>
            <p:cNvGrpSpPr>
              <a:grpSpLocks/>
            </p:cNvGrpSpPr>
            <p:nvPr/>
          </p:nvGrpSpPr>
          <p:grpSpPr bwMode="auto">
            <a:xfrm>
              <a:off x="476" y="346"/>
              <a:ext cx="635" cy="136"/>
              <a:chOff x="476" y="346"/>
              <a:chExt cx="635" cy="136"/>
            </a:xfrm>
          </p:grpSpPr>
          <p:sp>
            <p:nvSpPr>
              <p:cNvPr id="38939" name="Rectangle 25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476" y="346"/>
                <a:ext cx="635" cy="136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40" name="Line 6" descr="Широкий диагональный 2"/>
              <p:cNvSpPr>
                <a:spLocks noChangeShapeType="1"/>
              </p:cNvSpPr>
              <p:nvPr/>
            </p:nvSpPr>
            <p:spPr bwMode="auto">
              <a:xfrm rot="10800000" flipV="1">
                <a:off x="476" y="482"/>
                <a:ext cx="635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38" name="Line 27"/>
            <p:cNvSpPr>
              <a:spLocks noChangeShapeType="1"/>
            </p:cNvSpPr>
            <p:nvPr/>
          </p:nvSpPr>
          <p:spPr bwMode="auto">
            <a:xfrm>
              <a:off x="476" y="482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1393825" y="3886200"/>
            <a:ext cx="3354388" cy="917575"/>
            <a:chOff x="878" y="2448"/>
            <a:chExt cx="2113" cy="578"/>
          </a:xfrm>
        </p:grpSpPr>
        <p:graphicFrame>
          <p:nvGraphicFramePr>
            <p:cNvPr id="38935" name="Object 28"/>
            <p:cNvGraphicFramePr>
              <a:graphicFrameLocks noChangeAspect="1"/>
            </p:cNvGraphicFramePr>
            <p:nvPr/>
          </p:nvGraphicFramePr>
          <p:xfrm>
            <a:off x="2496" y="2448"/>
            <a:ext cx="495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1" name="Equation" r:id="rId3" imgW="228501" imgH="266584" progId="Equation.DSMT4">
                    <p:embed/>
                  </p:oleObj>
                </mc:Choice>
                <mc:Fallback>
                  <p:oleObj name="Equation" r:id="rId3" imgW="228501" imgH="266584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448"/>
                          <a:ext cx="495" cy="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6" name="Object 29"/>
            <p:cNvGraphicFramePr>
              <a:graphicFrameLocks noChangeAspect="1"/>
            </p:cNvGraphicFramePr>
            <p:nvPr/>
          </p:nvGraphicFramePr>
          <p:xfrm>
            <a:off x="878" y="2461"/>
            <a:ext cx="66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2" name="Equation" r:id="rId5" imgW="304536" imgH="253780" progId="Equation.DSMT4">
                    <p:embed/>
                  </p:oleObj>
                </mc:Choice>
                <mc:Fallback>
                  <p:oleObj name="Equation" r:id="rId5" imgW="304536" imgH="2537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" y="2461"/>
                          <a:ext cx="66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Скругленный прямоугольник 28"/>
          <p:cNvSpPr/>
          <p:nvPr/>
        </p:nvSpPr>
        <p:spPr>
          <a:xfrm>
            <a:off x="5205413" y="657225"/>
            <a:ext cx="3024187" cy="1728788"/>
          </a:xfrm>
          <a:prstGeom prst="roundRect">
            <a:avLst>
              <a:gd name="adj" fmla="val 7347"/>
            </a:avLst>
          </a:prstGeom>
          <a:gradFill>
            <a:gsLst>
              <a:gs pos="0">
                <a:srgbClr val="FFEF66">
                  <a:tint val="66000"/>
                  <a:satMod val="160000"/>
                </a:srgbClr>
              </a:gs>
              <a:gs pos="50000">
                <a:srgbClr val="FFEF66">
                  <a:tint val="44500"/>
                  <a:satMod val="160000"/>
                </a:srgbClr>
              </a:gs>
              <a:gs pos="100000">
                <a:srgbClr val="FFEF66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0000FF"/>
              </a:solidFill>
              <a:latin typeface="Tahoma"/>
              <a:cs typeface="Arial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565775" y="769938"/>
          <a:ext cx="25209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7" imgW="660113" imgH="393529" progId="Equation.DSMT4">
                  <p:embed/>
                </p:oleObj>
              </mc:Choice>
              <mc:Fallback>
                <p:oleObj name="Equation" r:id="rId7" imgW="660113" imgH="393529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769938"/>
                        <a:ext cx="252095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6" grpId="0" animBg="1"/>
      <p:bldP spid="126992" grpId="0" animBg="1"/>
      <p:bldP spid="126995" grpId="0" animBg="1"/>
      <p:bldP spid="126997" grpId="0" animBg="1"/>
      <p:bldP spid="126998" grpId="0"/>
      <p:bldP spid="1269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6" name="AutoShape 20"/>
          <p:cNvSpPr>
            <a:spLocks/>
          </p:cNvSpPr>
          <p:nvPr/>
        </p:nvSpPr>
        <p:spPr bwMode="auto">
          <a:xfrm rot="5400000">
            <a:off x="3492500" y="4724401"/>
            <a:ext cx="936625" cy="2520950"/>
          </a:xfrm>
          <a:prstGeom prst="rightBrace">
            <a:avLst>
              <a:gd name="adj1" fmla="val 22429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2667000" y="4057650"/>
            <a:ext cx="762000" cy="16002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58431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58431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 flipV="1">
            <a:off x="1239838" y="765175"/>
            <a:ext cx="1819275" cy="3311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5076825" y="4437063"/>
            <a:ext cx="4319588" cy="936625"/>
          </a:xfrm>
          <a:prstGeom prst="rect">
            <a:avLst/>
          </a:prstGeom>
          <a:gradFill rotWithShape="1">
            <a:gsLst>
              <a:gs pos="0">
                <a:srgbClr val="44172D"/>
              </a:gs>
              <a:gs pos="50000">
                <a:srgbClr val="993366"/>
              </a:gs>
              <a:gs pos="100000">
                <a:srgbClr val="44172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FFFF00"/>
                </a:solidFill>
                <a:latin typeface="Times New Roman" pitchFamily="18" charset="0"/>
              </a:rPr>
              <a:t>+</a:t>
            </a:r>
          </a:p>
        </p:txBody>
      </p:sp>
      <p:grpSp>
        <p:nvGrpSpPr>
          <p:cNvPr id="39942" name="Группа 2"/>
          <p:cNvGrpSpPr>
            <a:grpSpLocks/>
          </p:cNvGrpSpPr>
          <p:nvPr/>
        </p:nvGrpSpPr>
        <p:grpSpPr bwMode="auto">
          <a:xfrm>
            <a:off x="2635250" y="4029075"/>
            <a:ext cx="587375" cy="1703388"/>
            <a:chOff x="3048000" y="3981450"/>
            <a:chExt cx="587375" cy="1703388"/>
          </a:xfrm>
        </p:grpSpPr>
        <p:sp>
          <p:nvSpPr>
            <p:cNvPr id="39963" name="Text Box 8"/>
            <p:cNvSpPr txBox="1">
              <a:spLocks noChangeArrowheads="1"/>
            </p:cNvSpPr>
            <p:nvPr/>
          </p:nvSpPr>
          <p:spPr bwMode="auto">
            <a:xfrm>
              <a:off x="3059113" y="3981450"/>
              <a:ext cx="57626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9964" name="Text Box 9"/>
            <p:cNvSpPr txBox="1">
              <a:spLocks noChangeArrowheads="1"/>
            </p:cNvSpPr>
            <p:nvPr/>
          </p:nvSpPr>
          <p:spPr bwMode="auto">
            <a:xfrm>
              <a:off x="3048000" y="4343400"/>
              <a:ext cx="5762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9965" name="Text Box 10"/>
            <p:cNvSpPr txBox="1">
              <a:spLocks noChangeArrowheads="1"/>
            </p:cNvSpPr>
            <p:nvPr/>
          </p:nvSpPr>
          <p:spPr bwMode="auto">
            <a:xfrm>
              <a:off x="3059113" y="4716463"/>
              <a:ext cx="576262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9966" name="Text Box 11"/>
            <p:cNvSpPr txBox="1">
              <a:spLocks noChangeArrowheads="1"/>
            </p:cNvSpPr>
            <p:nvPr/>
          </p:nvSpPr>
          <p:spPr bwMode="auto">
            <a:xfrm>
              <a:off x="3048000" y="5105400"/>
              <a:ext cx="5762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39943" name="Группа 3"/>
          <p:cNvGrpSpPr>
            <a:grpSpLocks/>
          </p:cNvGrpSpPr>
          <p:nvPr/>
        </p:nvGrpSpPr>
        <p:grpSpPr bwMode="auto">
          <a:xfrm>
            <a:off x="3132138" y="3883025"/>
            <a:ext cx="604837" cy="1908175"/>
            <a:chOff x="2609850" y="3860800"/>
            <a:chExt cx="604838" cy="1908175"/>
          </a:xfrm>
        </p:grpSpPr>
        <p:sp>
          <p:nvSpPr>
            <p:cNvPr id="39959" name="Text Box 12"/>
            <p:cNvSpPr txBox="1">
              <a:spLocks noChangeArrowheads="1"/>
            </p:cNvSpPr>
            <p:nvPr/>
          </p:nvSpPr>
          <p:spPr bwMode="auto">
            <a:xfrm>
              <a:off x="2638425" y="3860800"/>
              <a:ext cx="576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 b="1">
                  <a:solidFill>
                    <a:srgbClr val="FFFF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9960" name="Text Box 13"/>
            <p:cNvSpPr txBox="1">
              <a:spLocks noChangeArrowheads="1"/>
            </p:cNvSpPr>
            <p:nvPr/>
          </p:nvSpPr>
          <p:spPr bwMode="auto">
            <a:xfrm>
              <a:off x="2627313" y="4221163"/>
              <a:ext cx="576262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 b="1">
                  <a:solidFill>
                    <a:srgbClr val="FFFF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9961" name="Text Box 14"/>
            <p:cNvSpPr txBox="1">
              <a:spLocks noChangeArrowheads="1"/>
            </p:cNvSpPr>
            <p:nvPr/>
          </p:nvSpPr>
          <p:spPr bwMode="auto">
            <a:xfrm>
              <a:off x="2613025" y="4614863"/>
              <a:ext cx="576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 b="1">
                  <a:solidFill>
                    <a:srgbClr val="FFFF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9962" name="Text Box 15"/>
            <p:cNvSpPr txBox="1">
              <a:spLocks noChangeArrowheads="1"/>
            </p:cNvSpPr>
            <p:nvPr/>
          </p:nvSpPr>
          <p:spPr bwMode="auto">
            <a:xfrm>
              <a:off x="2609850" y="5067300"/>
              <a:ext cx="576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 b="1">
                  <a:solidFill>
                    <a:srgbClr val="FFFF00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26992" name="Line 16"/>
          <p:cNvSpPr>
            <a:spLocks noChangeShapeType="1"/>
          </p:cNvSpPr>
          <p:nvPr/>
        </p:nvSpPr>
        <p:spPr bwMode="auto">
          <a:xfrm flipV="1">
            <a:off x="3336925" y="4868863"/>
            <a:ext cx="13874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 flipH="1">
            <a:off x="1905000" y="4862513"/>
            <a:ext cx="8667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97" name="AutoShape 21"/>
          <p:cNvSpPr>
            <a:spLocks/>
          </p:cNvSpPr>
          <p:nvPr/>
        </p:nvSpPr>
        <p:spPr bwMode="auto">
          <a:xfrm rot="5400000">
            <a:off x="4104482" y="4328319"/>
            <a:ext cx="360362" cy="1873250"/>
          </a:xfrm>
          <a:prstGeom prst="rightBrace">
            <a:avLst>
              <a:gd name="adj1" fmla="val 4331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4284663" y="5229225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i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ru-RU" sz="3600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altLang="ru-RU" sz="36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4067175" y="594995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i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ru-RU" sz="3600" i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ru-RU" altLang="ru-RU" sz="3600" i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9949" name="Group 23"/>
          <p:cNvGrpSpPr>
            <a:grpSpLocks/>
          </p:cNvGrpSpPr>
          <p:nvPr/>
        </p:nvGrpSpPr>
        <p:grpSpPr bwMode="auto">
          <a:xfrm>
            <a:off x="755650" y="549275"/>
            <a:ext cx="1008063" cy="215900"/>
            <a:chOff x="476" y="346"/>
            <a:chExt cx="635" cy="136"/>
          </a:xfrm>
        </p:grpSpPr>
        <p:grpSp>
          <p:nvGrpSpPr>
            <p:cNvPr id="39955" name="Group 24"/>
            <p:cNvGrpSpPr>
              <a:grpSpLocks/>
            </p:cNvGrpSpPr>
            <p:nvPr/>
          </p:nvGrpSpPr>
          <p:grpSpPr bwMode="auto">
            <a:xfrm>
              <a:off x="476" y="346"/>
              <a:ext cx="635" cy="136"/>
              <a:chOff x="476" y="346"/>
              <a:chExt cx="635" cy="136"/>
            </a:xfrm>
          </p:grpSpPr>
          <p:sp>
            <p:nvSpPr>
              <p:cNvPr id="39957" name="Rectangle 25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476" y="346"/>
                <a:ext cx="635" cy="136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8" name="Line 6" descr="Широкий диагональный 2"/>
              <p:cNvSpPr>
                <a:spLocks noChangeShapeType="1"/>
              </p:cNvSpPr>
              <p:nvPr/>
            </p:nvSpPr>
            <p:spPr bwMode="auto">
              <a:xfrm rot="10800000" flipV="1">
                <a:off x="476" y="482"/>
                <a:ext cx="635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476" y="482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1393825" y="3886200"/>
            <a:ext cx="3354388" cy="917575"/>
            <a:chOff x="878" y="2448"/>
            <a:chExt cx="2113" cy="578"/>
          </a:xfrm>
        </p:grpSpPr>
        <p:graphicFrame>
          <p:nvGraphicFramePr>
            <p:cNvPr id="39953" name="Object 28"/>
            <p:cNvGraphicFramePr>
              <a:graphicFrameLocks noChangeAspect="1"/>
            </p:cNvGraphicFramePr>
            <p:nvPr/>
          </p:nvGraphicFramePr>
          <p:xfrm>
            <a:off x="2496" y="2448"/>
            <a:ext cx="495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7" name="Equation" r:id="rId3" imgW="228501" imgH="266584" progId="Equation.DSMT4">
                    <p:embed/>
                  </p:oleObj>
                </mc:Choice>
                <mc:Fallback>
                  <p:oleObj name="Equation" r:id="rId3" imgW="228501" imgH="266584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448"/>
                          <a:ext cx="495" cy="5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4" name="Object 29"/>
            <p:cNvGraphicFramePr>
              <a:graphicFrameLocks noChangeAspect="1"/>
            </p:cNvGraphicFramePr>
            <p:nvPr/>
          </p:nvGraphicFramePr>
          <p:xfrm>
            <a:off x="878" y="2461"/>
            <a:ext cx="66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8" name="Equation" r:id="rId5" imgW="304536" imgH="253780" progId="Equation.DSMT4">
                    <p:embed/>
                  </p:oleObj>
                </mc:Choice>
                <mc:Fallback>
                  <p:oleObj name="Equation" r:id="rId5" imgW="304536" imgH="2537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" y="2461"/>
                          <a:ext cx="66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5205413" y="657225"/>
            <a:ext cx="3024187" cy="1728788"/>
          </a:xfrm>
          <a:prstGeom prst="roundRect">
            <a:avLst>
              <a:gd name="adj" fmla="val 7347"/>
            </a:avLst>
          </a:prstGeom>
          <a:gradFill>
            <a:gsLst>
              <a:gs pos="0">
                <a:srgbClr val="FFEF66">
                  <a:tint val="66000"/>
                  <a:satMod val="160000"/>
                </a:srgbClr>
              </a:gs>
              <a:gs pos="50000">
                <a:srgbClr val="FFEF66">
                  <a:tint val="44500"/>
                  <a:satMod val="160000"/>
                </a:srgbClr>
              </a:gs>
              <a:gs pos="100000">
                <a:srgbClr val="FFEF66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0000FF"/>
              </a:solidFill>
              <a:latin typeface="Tahoma"/>
              <a:cs typeface="Arial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565775" y="769938"/>
          <a:ext cx="25209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7" imgW="660113" imgH="393529" progId="Equation.DSMT4">
                  <p:embed/>
                </p:oleObj>
              </mc:Choice>
              <mc:Fallback>
                <p:oleObj name="Equation" r:id="rId7" imgW="660113" imgH="393529" progId="Equation.DSMT4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769938"/>
                        <a:ext cx="252095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6" grpId="0" animBg="1"/>
      <p:bldP spid="126992" grpId="0" animBg="1"/>
      <p:bldP spid="126995" grpId="0" animBg="1"/>
      <p:bldP spid="126997" grpId="0" animBg="1"/>
      <p:bldP spid="126998" grpId="0"/>
      <p:bldP spid="1269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Группа 7"/>
          <p:cNvGrpSpPr>
            <a:grpSpLocks/>
          </p:cNvGrpSpPr>
          <p:nvPr/>
        </p:nvGrpSpPr>
        <p:grpSpPr bwMode="auto">
          <a:xfrm>
            <a:off x="111125" y="1803400"/>
            <a:ext cx="4332288" cy="3367088"/>
            <a:chOff x="755650" y="2915703"/>
            <a:chExt cx="4821238" cy="3747104"/>
          </a:xfrm>
        </p:grpSpPr>
        <p:sp>
          <p:nvSpPr>
            <p:cNvPr id="40992" name="AutoShape 20"/>
            <p:cNvSpPr>
              <a:spLocks/>
            </p:cNvSpPr>
            <p:nvPr/>
          </p:nvSpPr>
          <p:spPr bwMode="auto">
            <a:xfrm rot="5400000">
              <a:off x="2420582" y="5455593"/>
              <a:ext cx="569785" cy="1533591"/>
            </a:xfrm>
            <a:prstGeom prst="rightBrace">
              <a:avLst>
                <a:gd name="adj1" fmla="val 22429"/>
                <a:gd name="adj2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918118" y="5049838"/>
              <a:ext cx="464634" cy="973435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58431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8431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94" name="Line 5"/>
            <p:cNvSpPr>
              <a:spLocks noChangeShapeType="1"/>
            </p:cNvSpPr>
            <p:nvPr/>
          </p:nvSpPr>
          <p:spPr bwMode="auto">
            <a:xfrm flipH="1" flipV="1">
              <a:off x="1050200" y="3047043"/>
              <a:ext cx="1106735" cy="2014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3384390" y="5280794"/>
              <a:ext cx="2192498" cy="569785"/>
            </a:xfrm>
            <a:prstGeom prst="rect">
              <a:avLst/>
            </a:prstGeom>
            <a:gradFill rotWithShape="1">
              <a:gsLst>
                <a:gs pos="0">
                  <a:srgbClr val="44172D"/>
                </a:gs>
                <a:gs pos="50000">
                  <a:srgbClr val="993366"/>
                </a:gs>
                <a:gs pos="100000">
                  <a:srgbClr val="44172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0" b="1">
                  <a:solidFill>
                    <a:srgbClr val="FFFF00"/>
                  </a:solidFill>
                  <a:latin typeface="Times New Roman" pitchFamily="18" charset="0"/>
                </a:rPr>
                <a:t>-</a:t>
              </a:r>
            </a:p>
          </p:txBody>
        </p:sp>
        <p:grpSp>
          <p:nvGrpSpPr>
            <p:cNvPr id="40996" name="Группа 5"/>
            <p:cNvGrpSpPr>
              <a:grpSpLocks/>
            </p:cNvGrpSpPr>
            <p:nvPr/>
          </p:nvGrpSpPr>
          <p:grpSpPr bwMode="auto">
            <a:xfrm>
              <a:off x="2126445" y="4957437"/>
              <a:ext cx="357323" cy="1207867"/>
              <a:chOff x="2051720" y="4869160"/>
              <a:chExt cx="357323" cy="1207867"/>
            </a:xfrm>
          </p:grpSpPr>
          <p:sp>
            <p:nvSpPr>
              <p:cNvPr id="41015" name="Text Box 9"/>
              <p:cNvSpPr txBox="1">
                <a:spLocks noChangeArrowheads="1"/>
              </p:cNvSpPr>
              <p:nvPr/>
            </p:nvSpPr>
            <p:spPr bwMode="auto">
              <a:xfrm>
                <a:off x="2057436" y="5085184"/>
                <a:ext cx="3505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1016" name="Text Box 8"/>
              <p:cNvSpPr txBox="1">
                <a:spLocks noChangeArrowheads="1"/>
              </p:cNvSpPr>
              <p:nvPr/>
            </p:nvSpPr>
            <p:spPr bwMode="auto">
              <a:xfrm>
                <a:off x="2058481" y="4869160"/>
                <a:ext cx="350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1017" name="Text Box 10"/>
              <p:cNvSpPr txBox="1">
                <a:spLocks noChangeArrowheads="1"/>
              </p:cNvSpPr>
              <p:nvPr/>
            </p:nvSpPr>
            <p:spPr bwMode="auto">
              <a:xfrm>
                <a:off x="2058481" y="5316297"/>
                <a:ext cx="350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1018" name="Text Box 11"/>
              <p:cNvSpPr txBox="1">
                <a:spLocks noChangeArrowheads="1"/>
              </p:cNvSpPr>
              <p:nvPr/>
            </p:nvSpPr>
            <p:spPr bwMode="auto">
              <a:xfrm>
                <a:off x="2051720" y="5615362"/>
                <a:ext cx="3505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grpSp>
          <p:nvGrpSpPr>
            <p:cNvPr id="40997" name="Группа 1"/>
            <p:cNvGrpSpPr>
              <a:grpSpLocks/>
            </p:cNvGrpSpPr>
            <p:nvPr/>
          </p:nvGrpSpPr>
          <p:grpSpPr bwMode="auto">
            <a:xfrm>
              <a:off x="1855924" y="4846568"/>
              <a:ext cx="367946" cy="1318736"/>
              <a:chOff x="1883632" y="4930231"/>
              <a:chExt cx="367946" cy="1318736"/>
            </a:xfrm>
          </p:grpSpPr>
          <p:sp>
            <p:nvSpPr>
              <p:cNvPr id="41011" name="Text Box 12"/>
              <p:cNvSpPr txBox="1">
                <a:spLocks noChangeArrowheads="1"/>
              </p:cNvSpPr>
              <p:nvPr/>
            </p:nvSpPr>
            <p:spPr bwMode="auto">
              <a:xfrm>
                <a:off x="1901015" y="4930231"/>
                <a:ext cx="35056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1012" name="Text Box 13"/>
              <p:cNvSpPr txBox="1">
                <a:spLocks noChangeArrowheads="1"/>
              </p:cNvSpPr>
              <p:nvPr/>
            </p:nvSpPr>
            <p:spPr bwMode="auto">
              <a:xfrm>
                <a:off x="1894255" y="5149454"/>
                <a:ext cx="35056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1013" name="Text Box 14"/>
              <p:cNvSpPr txBox="1">
                <a:spLocks noChangeArrowheads="1"/>
              </p:cNvSpPr>
              <p:nvPr/>
            </p:nvSpPr>
            <p:spPr bwMode="auto">
              <a:xfrm>
                <a:off x="1885563" y="5388957"/>
                <a:ext cx="35056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1014" name="Text Box 15"/>
              <p:cNvSpPr txBox="1">
                <a:spLocks noChangeArrowheads="1"/>
              </p:cNvSpPr>
              <p:nvPr/>
            </p:nvSpPr>
            <p:spPr bwMode="auto">
              <a:xfrm>
                <a:off x="1883632" y="5664192"/>
                <a:ext cx="35056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</p:grpSp>
        <p:sp>
          <p:nvSpPr>
            <p:cNvPr id="40998" name="Line 16"/>
            <p:cNvSpPr>
              <a:spLocks noChangeShapeType="1"/>
            </p:cNvSpPr>
            <p:nvPr/>
          </p:nvSpPr>
          <p:spPr bwMode="auto">
            <a:xfrm flipV="1">
              <a:off x="2359793" y="5543475"/>
              <a:ext cx="844055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Line 19"/>
            <p:cNvSpPr>
              <a:spLocks noChangeShapeType="1"/>
            </p:cNvSpPr>
            <p:nvPr/>
          </p:nvSpPr>
          <p:spPr bwMode="auto">
            <a:xfrm flipH="1">
              <a:off x="1454844" y="5540050"/>
              <a:ext cx="527293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0" name="AutoShape 21"/>
            <p:cNvSpPr>
              <a:spLocks/>
            </p:cNvSpPr>
            <p:nvPr/>
          </p:nvSpPr>
          <p:spPr bwMode="auto">
            <a:xfrm rot="5400000">
              <a:off x="2792874" y="5341892"/>
              <a:ext cx="219222" cy="1139570"/>
            </a:xfrm>
            <a:prstGeom prst="rightBrace">
              <a:avLst>
                <a:gd name="adj1" fmla="val 43319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01" name="Text Box 22"/>
            <p:cNvSpPr txBox="1">
              <a:spLocks noChangeArrowheads="1"/>
            </p:cNvSpPr>
            <p:nvPr/>
          </p:nvSpPr>
          <p:spPr bwMode="auto">
            <a:xfrm>
              <a:off x="2902485" y="5762697"/>
              <a:ext cx="4819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ru-RU" sz="2400" i="1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ru-RU" altLang="ru-RU" sz="2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002" name="Text Box 23"/>
            <p:cNvSpPr txBox="1">
              <a:spLocks noChangeArrowheads="1"/>
            </p:cNvSpPr>
            <p:nvPr/>
          </p:nvSpPr>
          <p:spPr bwMode="auto">
            <a:xfrm>
              <a:off x="2770179" y="6201142"/>
              <a:ext cx="4819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ru-RU" sz="2400" i="1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altLang="ru-RU" sz="2400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41003" name="Group 23"/>
            <p:cNvGrpSpPr>
              <a:grpSpLocks/>
            </p:cNvGrpSpPr>
            <p:nvPr/>
          </p:nvGrpSpPr>
          <p:grpSpPr bwMode="auto">
            <a:xfrm>
              <a:off x="755650" y="2915703"/>
              <a:ext cx="613244" cy="131340"/>
              <a:chOff x="476" y="346"/>
              <a:chExt cx="635" cy="136"/>
            </a:xfrm>
          </p:grpSpPr>
          <p:grpSp>
            <p:nvGrpSpPr>
              <p:cNvPr id="41007" name="Group 24"/>
              <p:cNvGrpSpPr>
                <a:grpSpLocks/>
              </p:cNvGrpSpPr>
              <p:nvPr/>
            </p:nvGrpSpPr>
            <p:grpSpPr bwMode="auto">
              <a:xfrm>
                <a:off x="476" y="346"/>
                <a:ext cx="635" cy="136"/>
                <a:chOff x="476" y="346"/>
                <a:chExt cx="635" cy="136"/>
              </a:xfrm>
            </p:grpSpPr>
            <p:sp>
              <p:nvSpPr>
                <p:cNvPr id="41009" name="Rectangle 25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476" y="346"/>
                  <a:ext cx="635" cy="136"/>
                </a:xfrm>
                <a:prstGeom prst="rect">
                  <a:avLst/>
                </a:prstGeom>
                <a:pattFill prst="wdUpDiag">
                  <a:fgClr>
                    <a:schemeClr val="tx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10" name="Line 6" descr="Широкий диагональный 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76" y="482"/>
                  <a:ext cx="635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008" name="Line 27"/>
              <p:cNvSpPr>
                <a:spLocks noChangeShapeType="1"/>
              </p:cNvSpPr>
              <p:nvPr/>
            </p:nvSpPr>
            <p:spPr bwMode="auto">
              <a:xfrm>
                <a:off x="476" y="482"/>
                <a:ext cx="6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004" name="Group 30"/>
            <p:cNvGrpSpPr>
              <a:grpSpLocks/>
            </p:cNvGrpSpPr>
            <p:nvPr/>
          </p:nvGrpSpPr>
          <p:grpSpPr bwMode="auto">
            <a:xfrm>
              <a:off x="1143877" y="4945683"/>
              <a:ext cx="2040604" cy="558196"/>
              <a:chOff x="878" y="2448"/>
              <a:chExt cx="2113" cy="578"/>
            </a:xfrm>
          </p:grpSpPr>
          <p:graphicFrame>
            <p:nvGraphicFramePr>
              <p:cNvPr id="41005" name="Object 28"/>
              <p:cNvGraphicFramePr>
                <a:graphicFrameLocks noChangeAspect="1"/>
              </p:cNvGraphicFramePr>
              <p:nvPr/>
            </p:nvGraphicFramePr>
            <p:xfrm>
              <a:off x="2496" y="2448"/>
              <a:ext cx="495" cy="5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9" name="Equation" r:id="rId3" imgW="228501" imgH="266584" progId="Equation.DSMT4">
                      <p:embed/>
                    </p:oleObj>
                  </mc:Choice>
                  <mc:Fallback>
                    <p:oleObj name="Equation" r:id="rId3" imgW="228501" imgH="266584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2448"/>
                            <a:ext cx="495" cy="5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06" name="Object 29"/>
              <p:cNvGraphicFramePr>
                <a:graphicFrameLocks noChangeAspect="1"/>
              </p:cNvGraphicFramePr>
              <p:nvPr/>
            </p:nvGraphicFramePr>
            <p:xfrm>
              <a:off x="878" y="2461"/>
              <a:ext cx="660" cy="5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0" name="Equation" r:id="rId5" imgW="304536" imgH="253780" progId="Equation.DSMT4">
                      <p:embed/>
                    </p:oleObj>
                  </mc:Choice>
                  <mc:Fallback>
                    <p:oleObj name="Equation" r:id="rId5" imgW="304536" imgH="253780" progId="Equation.DSMT4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8" y="2461"/>
                            <a:ext cx="660" cy="5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963" name="Группа 6"/>
          <p:cNvGrpSpPr>
            <a:grpSpLocks/>
          </p:cNvGrpSpPr>
          <p:nvPr/>
        </p:nvGrpSpPr>
        <p:grpSpPr bwMode="auto">
          <a:xfrm>
            <a:off x="4478338" y="1773238"/>
            <a:ext cx="4414837" cy="3452812"/>
            <a:chOff x="3177438" y="764704"/>
            <a:chExt cx="4946233" cy="3870173"/>
          </a:xfrm>
        </p:grpSpPr>
        <p:sp>
          <p:nvSpPr>
            <p:cNvPr id="40965" name="AutoShape 20"/>
            <p:cNvSpPr>
              <a:spLocks/>
            </p:cNvSpPr>
            <p:nvPr/>
          </p:nvSpPr>
          <p:spPr bwMode="auto">
            <a:xfrm rot="5400000">
              <a:off x="4873542" y="3352149"/>
              <a:ext cx="580453" cy="1562305"/>
            </a:xfrm>
            <a:prstGeom prst="rightBrace">
              <a:avLst>
                <a:gd name="adj1" fmla="val 22429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361973" y="2939119"/>
              <a:ext cx="473103" cy="99112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58431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8431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 flipH="1" flipV="1">
              <a:off x="3477503" y="898503"/>
              <a:ext cx="1127457" cy="20522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5855394" y="3174077"/>
              <a:ext cx="2268277" cy="580453"/>
            </a:xfrm>
            <a:prstGeom prst="rect">
              <a:avLst/>
            </a:prstGeom>
            <a:gradFill rotWithShape="1">
              <a:gsLst>
                <a:gs pos="0">
                  <a:srgbClr val="44172D"/>
                </a:gs>
                <a:gs pos="50000">
                  <a:srgbClr val="993366"/>
                </a:gs>
                <a:gs pos="100000">
                  <a:srgbClr val="44172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5400" b="1">
                  <a:solidFill>
                    <a:srgbClr val="FFFF00"/>
                  </a:solidFill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40969" name="Группа 34"/>
            <p:cNvGrpSpPr>
              <a:grpSpLocks/>
            </p:cNvGrpSpPr>
            <p:nvPr/>
          </p:nvGrpSpPr>
          <p:grpSpPr bwMode="auto">
            <a:xfrm>
              <a:off x="4287082" y="2857308"/>
              <a:ext cx="364013" cy="1158209"/>
              <a:chOff x="3048000" y="3981450"/>
              <a:chExt cx="587375" cy="1868897"/>
            </a:xfrm>
          </p:grpSpPr>
          <p:sp>
            <p:nvSpPr>
              <p:cNvPr id="40988" name="Text Box 8"/>
              <p:cNvSpPr txBox="1">
                <a:spLocks noChangeArrowheads="1"/>
              </p:cNvSpPr>
              <p:nvPr/>
            </p:nvSpPr>
            <p:spPr bwMode="auto">
              <a:xfrm>
                <a:off x="3059113" y="3981450"/>
                <a:ext cx="576262" cy="744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0989" name="Text Box 9"/>
              <p:cNvSpPr txBox="1">
                <a:spLocks noChangeArrowheads="1"/>
              </p:cNvSpPr>
              <p:nvPr/>
            </p:nvSpPr>
            <p:spPr bwMode="auto">
              <a:xfrm>
                <a:off x="3048000" y="4343400"/>
                <a:ext cx="576264" cy="744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0990" name="Text Box 10"/>
              <p:cNvSpPr txBox="1">
                <a:spLocks noChangeArrowheads="1"/>
              </p:cNvSpPr>
              <p:nvPr/>
            </p:nvSpPr>
            <p:spPr bwMode="auto">
              <a:xfrm>
                <a:off x="3059113" y="4716462"/>
                <a:ext cx="576262" cy="744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40991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105400"/>
                <a:ext cx="576264" cy="744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="1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grpSp>
          <p:nvGrpSpPr>
            <p:cNvPr id="40970" name="Группа 35"/>
            <p:cNvGrpSpPr>
              <a:grpSpLocks/>
            </p:cNvGrpSpPr>
            <p:nvPr/>
          </p:nvGrpSpPr>
          <p:grpSpPr bwMode="auto">
            <a:xfrm>
              <a:off x="4572000" y="2708921"/>
              <a:ext cx="374835" cy="1332478"/>
              <a:chOff x="2609850" y="3860800"/>
              <a:chExt cx="604838" cy="2150098"/>
            </a:xfrm>
          </p:grpSpPr>
          <p:sp>
            <p:nvSpPr>
              <p:cNvPr id="40984" name="Text Box 12"/>
              <p:cNvSpPr txBox="1">
                <a:spLocks noChangeArrowheads="1"/>
              </p:cNvSpPr>
              <p:nvPr/>
            </p:nvSpPr>
            <p:spPr bwMode="auto">
              <a:xfrm>
                <a:off x="2638425" y="3860800"/>
                <a:ext cx="576263" cy="94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0985" name="Text Box 13"/>
              <p:cNvSpPr txBox="1">
                <a:spLocks noChangeArrowheads="1"/>
              </p:cNvSpPr>
              <p:nvPr/>
            </p:nvSpPr>
            <p:spPr bwMode="auto">
              <a:xfrm>
                <a:off x="2627313" y="4221162"/>
                <a:ext cx="576263" cy="94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0986" name="Text Box 14"/>
              <p:cNvSpPr txBox="1">
                <a:spLocks noChangeArrowheads="1"/>
              </p:cNvSpPr>
              <p:nvPr/>
            </p:nvSpPr>
            <p:spPr bwMode="auto">
              <a:xfrm>
                <a:off x="2613026" y="4614864"/>
                <a:ext cx="576263" cy="94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40987" name="Text Box 15"/>
              <p:cNvSpPr txBox="1">
                <a:spLocks noChangeArrowheads="1"/>
              </p:cNvSpPr>
              <p:nvPr/>
            </p:nvSpPr>
            <p:spPr bwMode="auto">
              <a:xfrm>
                <a:off x="2609850" y="5067300"/>
                <a:ext cx="576263" cy="94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b="1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</p:grpSp>
        <p:sp>
          <p:nvSpPr>
            <p:cNvPr id="40971" name="Line 16"/>
            <p:cNvSpPr>
              <a:spLocks noChangeShapeType="1"/>
            </p:cNvSpPr>
            <p:nvPr/>
          </p:nvSpPr>
          <p:spPr bwMode="auto">
            <a:xfrm flipV="1">
              <a:off x="4777128" y="3441676"/>
              <a:ext cx="859858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Line 19"/>
            <p:cNvSpPr>
              <a:spLocks noChangeShapeType="1"/>
            </p:cNvSpPr>
            <p:nvPr/>
          </p:nvSpPr>
          <p:spPr bwMode="auto">
            <a:xfrm flipH="1">
              <a:off x="3889723" y="3438187"/>
              <a:ext cx="537165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AutoShape 21"/>
            <p:cNvSpPr>
              <a:spLocks/>
            </p:cNvSpPr>
            <p:nvPr/>
          </p:nvSpPr>
          <p:spPr bwMode="auto">
            <a:xfrm rot="5400000">
              <a:off x="5252805" y="3106686"/>
              <a:ext cx="223327" cy="1160907"/>
            </a:xfrm>
            <a:prstGeom prst="rightBrace">
              <a:avLst>
                <a:gd name="adj1" fmla="val 4331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4" name="Text Box 22"/>
            <p:cNvSpPr txBox="1">
              <a:spLocks noChangeArrowheads="1"/>
            </p:cNvSpPr>
            <p:nvPr/>
          </p:nvSpPr>
          <p:spPr bwMode="auto">
            <a:xfrm>
              <a:off x="5364468" y="3573016"/>
              <a:ext cx="490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ru-RU" sz="2400" i="1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ru-RU" altLang="ru-RU" sz="2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0975" name="Text Box 23"/>
            <p:cNvSpPr txBox="1">
              <a:spLocks noChangeArrowheads="1"/>
            </p:cNvSpPr>
            <p:nvPr/>
          </p:nvSpPr>
          <p:spPr bwMode="auto">
            <a:xfrm>
              <a:off x="5229685" y="4111657"/>
              <a:ext cx="4909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altLang="ru-RU" sz="2400" i="1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altLang="ru-RU" sz="2400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40976" name="Group 23"/>
            <p:cNvGrpSpPr>
              <a:grpSpLocks/>
            </p:cNvGrpSpPr>
            <p:nvPr/>
          </p:nvGrpSpPr>
          <p:grpSpPr bwMode="auto">
            <a:xfrm>
              <a:off x="3177438" y="764704"/>
              <a:ext cx="624725" cy="133799"/>
              <a:chOff x="476" y="346"/>
              <a:chExt cx="635" cy="136"/>
            </a:xfrm>
          </p:grpSpPr>
          <p:grpSp>
            <p:nvGrpSpPr>
              <p:cNvPr id="40980" name="Group 24"/>
              <p:cNvGrpSpPr>
                <a:grpSpLocks/>
              </p:cNvGrpSpPr>
              <p:nvPr/>
            </p:nvGrpSpPr>
            <p:grpSpPr bwMode="auto">
              <a:xfrm>
                <a:off x="476" y="346"/>
                <a:ext cx="635" cy="136"/>
                <a:chOff x="476" y="346"/>
                <a:chExt cx="635" cy="136"/>
              </a:xfrm>
            </p:grpSpPr>
            <p:sp>
              <p:nvSpPr>
                <p:cNvPr id="40982" name="Rectangle 25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476" y="346"/>
                  <a:ext cx="635" cy="136"/>
                </a:xfrm>
                <a:prstGeom prst="rect">
                  <a:avLst/>
                </a:prstGeom>
                <a:pattFill prst="wdUpDiag">
                  <a:fgClr>
                    <a:schemeClr val="tx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3" name="Line 6" descr="Широкий диагональный 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76" y="482"/>
                  <a:ext cx="635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81" name="Line 27"/>
              <p:cNvSpPr>
                <a:spLocks noChangeShapeType="1"/>
              </p:cNvSpPr>
              <p:nvPr/>
            </p:nvSpPr>
            <p:spPr bwMode="auto">
              <a:xfrm>
                <a:off x="476" y="482"/>
                <a:ext cx="6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7" name="Group 30"/>
            <p:cNvGrpSpPr>
              <a:grpSpLocks/>
            </p:cNvGrpSpPr>
            <p:nvPr/>
          </p:nvGrpSpPr>
          <p:grpSpPr bwMode="auto">
            <a:xfrm>
              <a:off x="3572933" y="2832692"/>
              <a:ext cx="2078810" cy="568647"/>
              <a:chOff x="878" y="2448"/>
              <a:chExt cx="2113" cy="578"/>
            </a:xfrm>
          </p:grpSpPr>
          <p:graphicFrame>
            <p:nvGraphicFramePr>
              <p:cNvPr id="40978" name="Object 28"/>
              <p:cNvGraphicFramePr>
                <a:graphicFrameLocks noChangeAspect="1"/>
              </p:cNvGraphicFramePr>
              <p:nvPr/>
            </p:nvGraphicFramePr>
            <p:xfrm>
              <a:off x="2496" y="2448"/>
              <a:ext cx="495" cy="5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1" name="Equation" r:id="rId7" imgW="228501" imgH="266584" progId="Equation.DSMT4">
                      <p:embed/>
                    </p:oleObj>
                  </mc:Choice>
                  <mc:Fallback>
                    <p:oleObj name="Equation" r:id="rId7" imgW="228501" imgH="266584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2448"/>
                            <a:ext cx="495" cy="5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9" name="Object 29"/>
              <p:cNvGraphicFramePr>
                <a:graphicFrameLocks noChangeAspect="1"/>
              </p:cNvGraphicFramePr>
              <p:nvPr/>
            </p:nvGraphicFramePr>
            <p:xfrm>
              <a:off x="878" y="2461"/>
              <a:ext cx="660" cy="5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2" name="Equation" r:id="rId8" imgW="304536" imgH="253780" progId="Equation.DSMT4">
                      <p:embed/>
                    </p:oleObj>
                  </mc:Choice>
                  <mc:Fallback>
                    <p:oleObj name="Equation" r:id="rId8" imgW="304536" imgH="253780" progId="Equation.DSMT4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8" y="2461"/>
                            <a:ext cx="660" cy="5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385763" y="457200"/>
            <a:ext cx="8507412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Заряженное тело всегда притягивает незаряженное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762000" y="219075"/>
            <a:ext cx="7543800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Закон сохранения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электрического заряда</a:t>
            </a:r>
          </a:p>
        </p:txBody>
      </p:sp>
      <p:pic>
        <p:nvPicPr>
          <p:cNvPr id="41987" name="Picture 4" descr="is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4975"/>
            <a:ext cx="4064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its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545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989" name="Rectangle 1027"/>
          <p:cNvSpPr>
            <a:spLocks noChangeArrowheads="1"/>
          </p:cNvSpPr>
          <p:nvPr/>
        </p:nvSpPr>
        <p:spPr bwMode="auto">
          <a:xfrm>
            <a:off x="152400" y="4343400"/>
            <a:ext cx="8763000" cy="1600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ru-RU" sz="4400" i="1">
                <a:latin typeface="Times New Roman" pitchFamily="18" charset="0"/>
              </a:rPr>
              <a:t>q</a:t>
            </a:r>
            <a:r>
              <a:rPr lang="en-US" altLang="ru-RU" sz="4400" i="1" baseline="-25000">
                <a:latin typeface="Times New Roman" pitchFamily="18" charset="0"/>
              </a:rPr>
              <a:t>1</a:t>
            </a:r>
            <a:r>
              <a:rPr lang="en-US" altLang="ru-RU" sz="4400" i="1">
                <a:latin typeface="Times New Roman" pitchFamily="18" charset="0"/>
              </a:rPr>
              <a:t>+ q</a:t>
            </a:r>
            <a:r>
              <a:rPr lang="en-US" altLang="ru-RU" sz="4400" i="1" baseline="-25000">
                <a:latin typeface="Times New Roman" pitchFamily="18" charset="0"/>
              </a:rPr>
              <a:t>2</a:t>
            </a:r>
            <a:r>
              <a:rPr lang="en-US" altLang="ru-RU" sz="4400" i="1">
                <a:latin typeface="Times New Roman" pitchFamily="18" charset="0"/>
              </a:rPr>
              <a:t>+ q</a:t>
            </a:r>
            <a:r>
              <a:rPr lang="en-US" altLang="ru-RU" sz="4400" i="1" baseline="-25000">
                <a:latin typeface="Times New Roman" pitchFamily="18" charset="0"/>
              </a:rPr>
              <a:t>3</a:t>
            </a:r>
            <a:r>
              <a:rPr lang="en-US" altLang="ru-RU" sz="4400" i="1">
                <a:latin typeface="Times New Roman" pitchFamily="18" charset="0"/>
              </a:rPr>
              <a:t> +… + q</a:t>
            </a:r>
            <a:r>
              <a:rPr lang="en-US" altLang="ru-RU" sz="4400" i="1" baseline="-25000">
                <a:latin typeface="Times New Roman" pitchFamily="18" charset="0"/>
              </a:rPr>
              <a:t>n</a:t>
            </a:r>
            <a:r>
              <a:rPr lang="ru-RU" altLang="ru-RU" sz="4400" i="1" baseline="-25000">
                <a:latin typeface="Times New Roman" pitchFamily="18" charset="0"/>
              </a:rPr>
              <a:t> </a:t>
            </a:r>
            <a:r>
              <a:rPr lang="en-US" altLang="ru-RU" sz="4400" i="1">
                <a:latin typeface="Times New Roman" pitchFamily="18" charset="0"/>
              </a:rPr>
              <a:t>=</a:t>
            </a:r>
            <a:r>
              <a:rPr lang="ru-RU" altLang="ru-RU" sz="4400" i="1">
                <a:latin typeface="Times New Roman" pitchFamily="18" charset="0"/>
              </a:rPr>
              <a:t> </a:t>
            </a:r>
            <a:r>
              <a:rPr lang="en-US" altLang="ru-RU" sz="4400" i="1">
                <a:latin typeface="Times New Roman" pitchFamily="18" charset="0"/>
              </a:rPr>
              <a:t>const</a:t>
            </a:r>
            <a:endParaRPr lang="ru-RU" altLang="ru-RU" i="1">
              <a:latin typeface="Times New Roman" pitchFamily="18" charset="0"/>
            </a:endParaRP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381000" y="4572000"/>
            <a:ext cx="8305800" cy="1219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 useBgFill="1">
        <p:nvSpPr>
          <p:cNvPr id="419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943600"/>
            <a:ext cx="87630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</a:rPr>
              <a:t>В замкнутой системе алгебраическая сумма зарядов сохраняется</a:t>
            </a:r>
            <a:endParaRPr lang="en-US" alt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SULTAN2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419225"/>
            <a:ext cx="4038600" cy="3030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SULTAN1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8275"/>
            <a:ext cx="4051300" cy="303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4724400"/>
            <a:ext cx="8915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2600">
                <a:latin typeface="Times New Roman" pitchFamily="18" charset="0"/>
              </a:rPr>
              <a:t>- свойство элементарных частиц характеризующее электромагнитное взаимодействие и являющееся мерой этого взаимодействия.</a:t>
            </a:r>
          </a:p>
        </p:txBody>
      </p:sp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543800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Электрический заряд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10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0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4365625"/>
            <a:ext cx="9036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Существует в природе </a:t>
            </a:r>
            <a:r>
              <a:rPr lang="en-US" altLang="ru-RU" sz="2800">
                <a:latin typeface="Times New Roman" pitchFamily="18" charset="0"/>
              </a:rPr>
              <a:t>q</a:t>
            </a:r>
            <a:r>
              <a:rPr lang="en-US" altLang="ru-RU" sz="2800" baseline="-25000">
                <a:latin typeface="Times New Roman" pitchFamily="18" charset="0"/>
              </a:rPr>
              <a:t>min</a:t>
            </a:r>
            <a:r>
              <a:rPr lang="en-US" altLang="ru-RU" sz="2800">
                <a:latin typeface="Times New Roman" pitchFamily="18" charset="0"/>
              </a:rPr>
              <a:t>=</a:t>
            </a:r>
            <a:r>
              <a:rPr lang="ru-RU" altLang="ru-RU" sz="2800">
                <a:latin typeface="Times New Roman" pitchFamily="18" charset="0"/>
              </a:rPr>
              <a:t> е =1,6∙10</a:t>
            </a:r>
            <a:r>
              <a:rPr lang="ru-RU" altLang="ru-RU" sz="2800" baseline="30000">
                <a:latin typeface="Times New Roman" pitchFamily="18" charset="0"/>
                <a:cs typeface="Arial" charset="0"/>
              </a:rPr>
              <a:t>-</a:t>
            </a:r>
            <a:r>
              <a:rPr lang="ru-RU" altLang="ru-RU" sz="2800" baseline="30000">
                <a:latin typeface="Times New Roman" pitchFamily="18" charset="0"/>
              </a:rPr>
              <a:t>19 </a:t>
            </a:r>
            <a:r>
              <a:rPr lang="ru-RU" altLang="ru-RU" sz="2800">
                <a:latin typeface="Times New Roman" pitchFamily="18" charset="0"/>
              </a:rPr>
              <a:t>Кл. Больший заряд является целым кратным </a:t>
            </a:r>
            <a:r>
              <a:rPr lang="en-US" altLang="ru-RU" sz="2800">
                <a:latin typeface="Times New Roman" pitchFamily="18" charset="0"/>
              </a:rPr>
              <a:t>e</a:t>
            </a:r>
            <a:r>
              <a:rPr lang="ru-RU" altLang="ru-RU" sz="2800">
                <a:latin typeface="Times New Roman" pitchFamily="18" charset="0"/>
              </a:rPr>
              <a:t>: </a:t>
            </a:r>
            <a:r>
              <a:rPr lang="en-US" altLang="ru-RU" sz="2800">
                <a:latin typeface="Times New Roman" pitchFamily="18" charset="0"/>
              </a:rPr>
              <a:t>q=</a:t>
            </a:r>
            <a:r>
              <a:rPr lang="en-US" altLang="ru-RU" sz="2800">
                <a:solidFill>
                  <a:srgbClr val="FF3300"/>
                </a:solidFill>
                <a:latin typeface="Times New Roman" pitchFamily="18" charset="0"/>
              </a:rPr>
              <a:t>z</a:t>
            </a:r>
            <a:r>
              <a:rPr lang="en-US" altLang="ru-RU" sz="2800">
                <a:latin typeface="Times New Roman" pitchFamily="18" charset="0"/>
              </a:rPr>
              <a:t>e</a:t>
            </a:r>
            <a:r>
              <a:rPr lang="ru-RU" altLang="ru-RU" sz="2800">
                <a:latin typeface="Times New Roman" pitchFamily="18" charset="0"/>
              </a:rPr>
              <a:t>, где </a:t>
            </a:r>
            <a:r>
              <a:rPr lang="en-US" altLang="ru-RU" sz="2400">
                <a:solidFill>
                  <a:srgbClr val="FF3300"/>
                </a:solidFill>
                <a:latin typeface="Times New Roman" pitchFamily="18" charset="0"/>
              </a:rPr>
              <a:t>z</a:t>
            </a:r>
            <a:r>
              <a:rPr lang="ru-RU" altLang="ru-RU" sz="2400">
                <a:solidFill>
                  <a:srgbClr val="FF3300"/>
                </a:solidFill>
                <a:latin typeface="Times New Roman" pitchFamily="18" charset="0"/>
              </a:rPr>
              <a:t>=1,2,3</a:t>
            </a:r>
            <a:r>
              <a:rPr lang="ru-RU" altLang="ru-RU" sz="2400">
                <a:latin typeface="Times New Roman" pitchFamily="18" charset="0"/>
              </a:rPr>
              <a:t>…</a:t>
            </a:r>
            <a:endParaRPr lang="ru-RU" altLang="ru-RU" sz="280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54864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Сколько электронов нужно удалить с поверхности незаряженного тела, чтобы его заряд стал равным 3,2·10</a:t>
            </a:r>
            <a:r>
              <a:rPr lang="ru-RU" altLang="ru-RU" sz="2400" baseline="30000">
                <a:latin typeface="Times New Roman" pitchFamily="18" charset="0"/>
              </a:rPr>
              <a:t>-18</a:t>
            </a:r>
            <a:r>
              <a:rPr lang="ru-RU" altLang="ru-RU" sz="2400">
                <a:latin typeface="Times New Roman" pitchFamily="18" charset="0"/>
              </a:rPr>
              <a:t> Кл?                   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819775" y="1127125"/>
            <a:ext cx="3025775" cy="2951163"/>
            <a:chOff x="4304" y="1162"/>
            <a:chExt cx="1128" cy="1111"/>
          </a:xfrm>
        </p:grpSpPr>
        <p:pic>
          <p:nvPicPr>
            <p:cNvPr id="29704" name="Picture 5" descr="Без имени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1174"/>
              <a:ext cx="1128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Oval 6"/>
            <p:cNvSpPr>
              <a:spLocks noChangeAspect="1" noChangeArrowheads="1"/>
            </p:cNvSpPr>
            <p:nvPr/>
          </p:nvSpPr>
          <p:spPr bwMode="auto">
            <a:xfrm>
              <a:off x="4309" y="1162"/>
              <a:ext cx="1111" cy="1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29701" name="Picture 8" descr="Без 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>
            <a:fillRect/>
          </a:stretch>
        </p:blipFill>
        <p:spPr bwMode="auto">
          <a:xfrm>
            <a:off x="395288" y="1052513"/>
            <a:ext cx="5040312" cy="31130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WordArt 9"/>
          <p:cNvSpPr>
            <a:spLocks noChangeArrowheads="1" noChangeShapeType="1" noTextEdit="1"/>
          </p:cNvSpPr>
          <p:nvPr/>
        </p:nvSpPr>
        <p:spPr bwMode="auto">
          <a:xfrm>
            <a:off x="447675" y="200025"/>
            <a:ext cx="57150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Опыт Милликена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876800" y="6324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Ответ: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341438"/>
            <a:ext cx="8280400" cy="3886200"/>
          </a:xfrm>
        </p:spPr>
        <p:txBody>
          <a:bodyPr/>
          <a:lstStyle/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Заряды существуют двух видов «+» и «-» и не существуют без частиц</a:t>
            </a:r>
          </a:p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Одноименные заряды отталкиваются, разноименные притягиваются</a:t>
            </a:r>
          </a:p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Существует в природе </a:t>
            </a:r>
            <a:r>
              <a:rPr lang="en-US" altLang="ru-RU" sz="2400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2400" i="1" baseline="-2500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ru-RU" sz="2400" i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е=1,6∙10</a:t>
            </a:r>
            <a:r>
              <a:rPr lang="ru-RU" altLang="ru-RU" sz="2400" i="1" baseline="30000" smtClean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Больший заряд является целым кратным </a:t>
            </a:r>
            <a:r>
              <a:rPr lang="en-US" altLang="ru-RU" sz="24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i="1" smtClean="0">
                <a:latin typeface="Times New Roman" pitchFamily="18" charset="0"/>
                <a:cs typeface="Times New Roman" pitchFamily="18" charset="0"/>
              </a:rPr>
              <a:t>q=</a:t>
            </a:r>
            <a:r>
              <a:rPr lang="en-US" altLang="ru-RU" sz="2400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ru-RU" sz="24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,где </a:t>
            </a:r>
            <a:r>
              <a:rPr lang="en-US" altLang="ru-RU" sz="2400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400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=1,2,3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кварки с </a:t>
            </a:r>
            <a:r>
              <a:rPr lang="en-US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ru-RU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1/3е</a:t>
            </a:r>
            <a:r>
              <a:rPr lang="ru-RU" alt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ru-RU" altLang="ru-RU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2/3е</a:t>
            </a:r>
            <a:r>
              <a:rPr lang="ru-RU" alt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свободном состоянии не существуют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Заряд не зависит от СО и </a:t>
            </a:r>
            <a:r>
              <a:rPr lang="el-GR" altLang="ru-RU" sz="240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(инвариантен)</a:t>
            </a:r>
            <a:endParaRPr lang="el-GR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292725" y="4581525"/>
          <a:ext cx="237648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3" imgW="812447" imgH="647419" progId="Equation.DSMT4">
                  <p:embed/>
                </p:oleObj>
              </mc:Choice>
              <mc:Fallback>
                <p:oleObj name="Equation" r:id="rId3" imgW="812447" imgH="64741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581525"/>
                        <a:ext cx="237648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28663" y="4868863"/>
          <a:ext cx="30797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5" imgW="876300" imgH="228600" progId="Equation.DSMT4">
                  <p:embed/>
                </p:oleObj>
              </mc:Choice>
              <mc:Fallback>
                <p:oleObj name="Equation" r:id="rId5" imgW="876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4868863"/>
                        <a:ext cx="30797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813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Свойства электрического заряда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22750"/>
            <a:ext cx="8686800" cy="26352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smtClean="0"/>
              <a:t>Электризуются все тела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smtClean="0"/>
              <a:t>Электризуются оба тела </a:t>
            </a:r>
            <a:r>
              <a:rPr lang="ru-RU" altLang="ru-RU" sz="1800" smtClean="0"/>
              <a:t>(контакт, трение, деформация, нагрев, облучение, индукция)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smtClean="0"/>
              <a:t>Электризация обусловлена разной плотностью заряда и разной работой выхода (энергией связи)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066800"/>
            <a:ext cx="2030412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2" descr="6-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325688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2" descr="ATOMANIMAT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WordArt 7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543800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Электризация тел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048000" y="1066800"/>
            <a:ext cx="3048000" cy="3048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2833688" y="338138"/>
            <a:ext cx="6096000" cy="60960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2771" name="Oval 3"/>
          <p:cNvSpPr>
            <a:spLocks noChangeAspect="1" noChangeArrowheads="1"/>
          </p:cNvSpPr>
          <p:nvPr/>
        </p:nvSpPr>
        <p:spPr bwMode="auto">
          <a:xfrm>
            <a:off x="8766175" y="3278188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2772" name="Oval 4"/>
          <p:cNvSpPr>
            <a:spLocks noChangeAspect="1" noChangeArrowheads="1"/>
          </p:cNvSpPr>
          <p:nvPr/>
        </p:nvSpPr>
        <p:spPr bwMode="auto">
          <a:xfrm>
            <a:off x="2667000" y="3278188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468313" y="2565400"/>
            <a:ext cx="2232025" cy="1587500"/>
            <a:chOff x="295" y="1616"/>
            <a:chExt cx="1406" cy="1000"/>
          </a:xfrm>
        </p:grpSpPr>
        <p:graphicFrame>
          <p:nvGraphicFramePr>
            <p:cNvPr id="32787" name="Object 5"/>
            <p:cNvGraphicFramePr>
              <a:graphicFrameLocks noChangeAspect="1"/>
            </p:cNvGraphicFramePr>
            <p:nvPr/>
          </p:nvGraphicFramePr>
          <p:xfrm>
            <a:off x="908" y="2024"/>
            <a:ext cx="745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9" name="Equation" r:id="rId3" imgW="215806" imgH="228501" progId="Equation.DSMT4">
                    <p:embed/>
                  </p:oleObj>
                </mc:Choice>
                <mc:Fallback>
                  <p:oleObj name="Equation" r:id="rId3" imgW="215806" imgH="228501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2024"/>
                          <a:ext cx="745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8" name="Text Box 6"/>
            <p:cNvSpPr txBox="1">
              <a:spLocks noChangeArrowheads="1"/>
            </p:cNvSpPr>
            <p:nvPr/>
          </p:nvSpPr>
          <p:spPr bwMode="auto">
            <a:xfrm>
              <a:off x="295" y="1616"/>
              <a:ext cx="140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>
                  <a:latin typeface="Times New Roman" pitchFamily="18" charset="0"/>
                </a:rPr>
                <a:t>электрон</a:t>
              </a:r>
            </a:p>
          </p:txBody>
        </p:sp>
      </p:grpSp>
      <p:graphicFrame>
        <p:nvGraphicFramePr>
          <p:cNvPr id="32774" name="Object 8"/>
          <p:cNvGraphicFramePr>
            <a:graphicFrameLocks noChangeAspect="1"/>
          </p:cNvGraphicFramePr>
          <p:nvPr/>
        </p:nvGraphicFramePr>
        <p:xfrm>
          <a:off x="-152400" y="4794250"/>
          <a:ext cx="2819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5" imgW="291973" imgH="228501" progId="Equation.DSMT4">
                  <p:embed/>
                </p:oleObj>
              </mc:Choice>
              <mc:Fallback>
                <p:oleObj name="Equation" r:id="rId5" imgW="291973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4794250"/>
                        <a:ext cx="28194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Oval 9"/>
          <p:cNvSpPr>
            <a:spLocks noChangeAspect="1" noChangeArrowheads="1"/>
          </p:cNvSpPr>
          <p:nvPr/>
        </p:nvSpPr>
        <p:spPr bwMode="auto">
          <a:xfrm>
            <a:off x="5943600" y="3005138"/>
            <a:ext cx="847725" cy="8477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2776" name="Oval 10"/>
          <p:cNvSpPr>
            <a:spLocks noChangeAspect="1" noChangeArrowheads="1"/>
          </p:cNvSpPr>
          <p:nvPr/>
        </p:nvSpPr>
        <p:spPr bwMode="auto">
          <a:xfrm>
            <a:off x="5314950" y="2733675"/>
            <a:ext cx="847725" cy="8477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2777" name="Oval 11"/>
          <p:cNvSpPr>
            <a:spLocks noChangeAspect="1" noChangeArrowheads="1"/>
          </p:cNvSpPr>
          <p:nvPr/>
        </p:nvSpPr>
        <p:spPr bwMode="auto">
          <a:xfrm>
            <a:off x="5067300" y="3390900"/>
            <a:ext cx="847725" cy="8509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2778" name="Oval 12"/>
          <p:cNvSpPr>
            <a:spLocks noChangeAspect="1" noChangeArrowheads="1"/>
          </p:cNvSpPr>
          <p:nvPr/>
        </p:nvSpPr>
        <p:spPr bwMode="auto">
          <a:xfrm>
            <a:off x="5686425" y="3500438"/>
            <a:ext cx="847725" cy="8477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179388" y="908050"/>
            <a:ext cx="3092450" cy="800100"/>
            <a:chOff x="113" y="572"/>
            <a:chExt cx="1948" cy="504"/>
          </a:xfrm>
        </p:grpSpPr>
        <p:sp>
          <p:nvSpPr>
            <p:cNvPr id="32784" name="Oval 4"/>
            <p:cNvSpPr>
              <a:spLocks noChangeArrowheads="1"/>
            </p:cNvSpPr>
            <p:nvPr/>
          </p:nvSpPr>
          <p:spPr bwMode="auto">
            <a:xfrm>
              <a:off x="113" y="729"/>
              <a:ext cx="318" cy="31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itchFamily="18" charset="0"/>
              </a:endParaRPr>
            </a:p>
          </p:txBody>
        </p:sp>
        <p:graphicFrame>
          <p:nvGraphicFramePr>
            <p:cNvPr id="32785" name="Object 6"/>
            <p:cNvGraphicFramePr>
              <a:graphicFrameLocks noChangeAspect="1"/>
            </p:cNvGraphicFramePr>
            <p:nvPr/>
          </p:nvGraphicFramePr>
          <p:xfrm>
            <a:off x="1641" y="572"/>
            <a:ext cx="42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1" name="Equation" r:id="rId7" imgW="190500" imgH="228600" progId="Equation.DSMT4">
                    <p:embed/>
                  </p:oleObj>
                </mc:Choice>
                <mc:Fallback>
                  <p:oleObj name="Equation" r:id="rId7" imgW="1905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1" y="572"/>
                          <a:ext cx="42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567" y="629"/>
              <a:ext cx="10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4000">
                  <a:latin typeface="Times New Roman" pitchFamily="18" charset="0"/>
                </a:rPr>
                <a:t>протон</a:t>
              </a:r>
            </a:p>
          </p:txBody>
        </p:sp>
      </p:grp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03200" y="77788"/>
            <a:ext cx="3278188" cy="935037"/>
            <a:chOff x="128" y="49"/>
            <a:chExt cx="2065" cy="589"/>
          </a:xfrm>
        </p:grpSpPr>
        <p:sp>
          <p:nvSpPr>
            <p:cNvPr id="32781" name="Oval 3"/>
            <p:cNvSpPr>
              <a:spLocks noChangeArrowheads="1"/>
            </p:cNvSpPr>
            <p:nvPr/>
          </p:nvSpPr>
          <p:spPr bwMode="auto">
            <a:xfrm>
              <a:off x="128" y="164"/>
              <a:ext cx="318" cy="31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itchFamily="18" charset="0"/>
              </a:endParaRPr>
            </a:p>
          </p:txBody>
        </p:sp>
        <p:graphicFrame>
          <p:nvGraphicFramePr>
            <p:cNvPr id="32782" name="Object 5"/>
            <p:cNvGraphicFramePr>
              <a:graphicFrameLocks noChangeAspect="1"/>
            </p:cNvGraphicFramePr>
            <p:nvPr/>
          </p:nvGraphicFramePr>
          <p:xfrm>
            <a:off x="1728" y="49"/>
            <a:ext cx="465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2" name="Equation" r:id="rId9" imgW="190417" imgH="241195" progId="Equation.DSMT4">
                    <p:embed/>
                  </p:oleObj>
                </mc:Choice>
                <mc:Fallback>
                  <p:oleObj name="Equation" r:id="rId9" imgW="190417" imgH="24119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49"/>
                          <a:ext cx="465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543" y="107"/>
              <a:ext cx="11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3600">
                  <a:latin typeface="Times New Roman" pitchFamily="18" charset="0"/>
                </a:rPr>
                <a:t>нейтрон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52400" y="1546225"/>
          <a:ext cx="3886200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46225"/>
                        <a:ext cx="3886200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269875" y="581025"/>
            <a:ext cx="609600" cy="6096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685800" y="5653088"/>
            <a:ext cx="609600" cy="6096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074738" y="276225"/>
          <a:ext cx="10223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5" imgW="190417" imgH="241195" progId="Equation.DSMT4">
                  <p:embed/>
                </p:oleObj>
              </mc:Choice>
              <mc:Fallback>
                <p:oleObj name="Equation" r:id="rId5" imgW="19041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76225"/>
                        <a:ext cx="10223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566863" y="5181600"/>
          <a:ext cx="1027112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181600"/>
                        <a:ext cx="1027112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667000" y="5195888"/>
            <a:ext cx="3429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6600">
                <a:latin typeface="Times New Roman" pitchFamily="18" charset="0"/>
              </a:rPr>
              <a:t>протон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3429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6600">
                <a:latin typeface="Times New Roman" pitchFamily="18" charset="0"/>
              </a:rPr>
              <a:t>нейтрон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816475" y="1539875"/>
            <a:ext cx="1590675" cy="1589088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6011863" y="1076325"/>
            <a:ext cx="1589087" cy="159067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4419600" y="2703513"/>
            <a:ext cx="1590675" cy="159067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5915025" y="3824288"/>
            <a:ext cx="1589088" cy="159067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6985000" y="3498850"/>
            <a:ext cx="1590675" cy="15906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7004050" y="1511300"/>
            <a:ext cx="1590675" cy="1589088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4870450" y="3589338"/>
            <a:ext cx="1590675" cy="15906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7350125" y="2524125"/>
            <a:ext cx="1590675" cy="1589088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3809" name="Oval 11"/>
          <p:cNvSpPr>
            <a:spLocks noChangeArrowheads="1"/>
          </p:cNvSpPr>
          <p:nvPr/>
        </p:nvSpPr>
        <p:spPr bwMode="auto">
          <a:xfrm>
            <a:off x="5873750" y="2486025"/>
            <a:ext cx="1590675" cy="159067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5287963" y="2978150"/>
            <a:ext cx="423862" cy="42386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5605463" y="2819400"/>
            <a:ext cx="423862" cy="423863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5591175" y="3228975"/>
            <a:ext cx="423863" cy="423863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5181600" y="3297238"/>
            <a:ext cx="423863" cy="423862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553075" y="3614738"/>
            <a:ext cx="423863" cy="423862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870575" y="3508375"/>
            <a:ext cx="423863" cy="42386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5870575" y="2978150"/>
            <a:ext cx="423863" cy="42386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5302250" y="3532188"/>
            <a:ext cx="423863" cy="42545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5976938" y="3243263"/>
            <a:ext cx="423862" cy="423862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4170363" y="1751013"/>
            <a:ext cx="3276600" cy="32766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2757488" y="338138"/>
            <a:ext cx="6096000" cy="60960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29" name="Oval 13"/>
          <p:cNvSpPr>
            <a:spLocks noChangeAspect="1" noChangeArrowheads="1"/>
          </p:cNvSpPr>
          <p:nvPr/>
        </p:nvSpPr>
        <p:spPr bwMode="auto">
          <a:xfrm>
            <a:off x="7634288" y="947738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30" name="Oval 14"/>
          <p:cNvSpPr>
            <a:spLocks noChangeAspect="1" noChangeArrowheads="1"/>
          </p:cNvSpPr>
          <p:nvPr/>
        </p:nvSpPr>
        <p:spPr bwMode="auto">
          <a:xfrm>
            <a:off x="3138488" y="4986338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31" name="Oval 15"/>
          <p:cNvSpPr>
            <a:spLocks noChangeAspect="1" noChangeArrowheads="1"/>
          </p:cNvSpPr>
          <p:nvPr/>
        </p:nvSpPr>
        <p:spPr bwMode="auto">
          <a:xfrm>
            <a:off x="6948488" y="4224338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32" name="Oval 16"/>
          <p:cNvSpPr>
            <a:spLocks noChangeAspect="1" noChangeArrowheads="1"/>
          </p:cNvSpPr>
          <p:nvPr/>
        </p:nvSpPr>
        <p:spPr bwMode="auto">
          <a:xfrm>
            <a:off x="4489450" y="2125663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1295400" y="838200"/>
          <a:ext cx="14525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3" imgW="203112" imgH="228501" progId="Equation.DSMT4">
                  <p:embed/>
                </p:oleObj>
              </mc:Choice>
              <mc:Fallback>
                <p:oleObj name="Equation" r:id="rId3" imgW="203112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1452563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04800" y="0"/>
            <a:ext cx="3657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6600">
                <a:latin typeface="Times New Roman" pitchFamily="18" charset="0"/>
              </a:rPr>
              <a:t>электрон</a:t>
            </a:r>
          </a:p>
        </p:txBody>
      </p:sp>
      <p:sp>
        <p:nvSpPr>
          <p:cNvPr id="34835" name="Oval 19"/>
          <p:cNvSpPr>
            <a:spLocks noChangeAspect="1" noChangeArrowheads="1"/>
          </p:cNvSpPr>
          <p:nvPr/>
        </p:nvSpPr>
        <p:spPr bwMode="auto">
          <a:xfrm>
            <a:off x="685800" y="1371600"/>
            <a:ext cx="301625" cy="301625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-76200" y="3733800"/>
          <a:ext cx="3200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733800"/>
                        <a:ext cx="32004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EP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6050"/>
            <a:ext cx="69850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5078</TotalTime>
  <Words>318</Words>
  <Application>Microsoft Office PowerPoint</Application>
  <PresentationFormat>Экран (4:3)</PresentationFormat>
  <Paragraphs>90</Paragraphs>
  <Slides>15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Tahoma</vt:lpstr>
      <vt:lpstr>Comic Sans MS</vt:lpstr>
      <vt:lpstr>Оформление по умолчанию</vt:lpstr>
      <vt:lpstr>1_Оформление по умолчанию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</dc:creator>
  <cp:lastModifiedBy>Kavit</cp:lastModifiedBy>
  <cp:revision>173</cp:revision>
  <cp:lastPrinted>1601-01-01T00:00:00Z</cp:lastPrinted>
  <dcterms:created xsi:type="dcterms:W3CDTF">1601-01-01T00:00:00Z</dcterms:created>
  <dcterms:modified xsi:type="dcterms:W3CDTF">2020-04-26T19:14:27Z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