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</p:sldMasterIdLst>
  <p:notesMasterIdLst>
    <p:notesMasterId r:id="rId21"/>
  </p:notesMasterIdLst>
  <p:sldIdLst>
    <p:sldId id="256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57" r:id="rId16"/>
    <p:sldId id="259" r:id="rId17"/>
    <p:sldId id="261" r:id="rId18"/>
    <p:sldId id="260" r:id="rId19"/>
    <p:sldId id="26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4F9"/>
    <a:srgbClr val="FF0000"/>
    <a:srgbClr val="0000FF"/>
    <a:srgbClr val="FF3399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8.wmf"/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12" Type="http://schemas.openxmlformats.org/officeDocument/2006/relationships/image" Target="../media/image87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84.wmf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5" Type="http://schemas.openxmlformats.org/officeDocument/2006/relationships/image" Target="../media/image90.wmf"/><Relationship Id="rId10" Type="http://schemas.openxmlformats.org/officeDocument/2006/relationships/image" Target="../media/image85.wmf"/><Relationship Id="rId4" Type="http://schemas.openxmlformats.org/officeDocument/2006/relationships/image" Target="../media/image75.wmf"/><Relationship Id="rId9" Type="http://schemas.openxmlformats.org/officeDocument/2006/relationships/image" Target="../media/image78.wmf"/><Relationship Id="rId14" Type="http://schemas.openxmlformats.org/officeDocument/2006/relationships/image" Target="../media/image8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2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1.wmf"/><Relationship Id="rId16" Type="http://schemas.openxmlformats.org/officeDocument/2006/relationships/image" Target="../media/image77.wmf"/><Relationship Id="rId1" Type="http://schemas.openxmlformats.org/officeDocument/2006/relationships/image" Target="../media/image72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4" Type="http://schemas.openxmlformats.org/officeDocument/2006/relationships/image" Target="../media/image75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91.wmf"/><Relationship Id="rId7" Type="http://schemas.openxmlformats.org/officeDocument/2006/relationships/image" Target="../media/image92.wmf"/><Relationship Id="rId2" Type="http://schemas.openxmlformats.org/officeDocument/2006/relationships/image" Target="../media/image72.wmf"/><Relationship Id="rId1" Type="http://schemas.openxmlformats.org/officeDocument/2006/relationships/image" Target="../media/image75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Relationship Id="rId9" Type="http://schemas.openxmlformats.org/officeDocument/2006/relationships/image" Target="../media/image10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3" Type="http://schemas.openxmlformats.org/officeDocument/2006/relationships/image" Target="../media/image111.emf"/><Relationship Id="rId7" Type="http://schemas.openxmlformats.org/officeDocument/2006/relationships/image" Target="../media/image115.wmf"/><Relationship Id="rId12" Type="http://schemas.openxmlformats.org/officeDocument/2006/relationships/image" Target="../media/image120.emf"/><Relationship Id="rId17" Type="http://schemas.openxmlformats.org/officeDocument/2006/relationships/image" Target="../media/image125.wmf"/><Relationship Id="rId2" Type="http://schemas.openxmlformats.org/officeDocument/2006/relationships/image" Target="../media/image110.emf"/><Relationship Id="rId16" Type="http://schemas.openxmlformats.org/officeDocument/2006/relationships/image" Target="../media/image124.wmf"/><Relationship Id="rId1" Type="http://schemas.openxmlformats.org/officeDocument/2006/relationships/image" Target="../media/image109.e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5" Type="http://schemas.openxmlformats.org/officeDocument/2006/relationships/image" Target="../media/image12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7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6.wmf"/><Relationship Id="rId16" Type="http://schemas.openxmlformats.org/officeDocument/2006/relationships/image" Target="../media/image58.emf"/><Relationship Id="rId1" Type="http://schemas.openxmlformats.org/officeDocument/2006/relationships/image" Target="../media/image45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emf"/><Relationship Id="rId15" Type="http://schemas.openxmlformats.org/officeDocument/2006/relationships/image" Target="../media/image57.wmf"/><Relationship Id="rId10" Type="http://schemas.openxmlformats.org/officeDocument/2006/relationships/image" Target="../media/image52.e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53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1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48E7-5F78-4E37-8368-2C230DC36899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142CF-772E-4868-9275-BD3A0E6DE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8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060FFF-10FB-4F1C-B61C-292B88084F08}" type="slidenum">
              <a:rPr lang="ru-RU" sz="1200">
                <a:solidFill>
                  <a:prstClr val="black"/>
                </a:solidFill>
              </a:rPr>
              <a:pPr algn="r"/>
              <a:t>2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2045-88C4-43F8-8AB2-BC88EC968447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657D-5FA3-4F4A-8F66-2CD20A607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31EA7-7530-45FE-B596-E122840AAE82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2D9B-4DD5-40E4-A887-301797ED3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23B5-3D95-48B3-A191-823045F8C40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169A-1C80-47C5-8602-F95E1D644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2C1213-A0F9-4940-8795-1A3A9B846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2D05C0-076B-4A20-B032-3C40A1180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F44368-05D2-4897-A68A-E19E6C63F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C74C62-5C9D-4A8D-A33A-CFE1898B2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A98911-08A6-4580-8DB0-ACC4CE288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EBF8BB-D3E5-4E29-8281-21C5B521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7FB773-2CA0-4A4A-8FD6-81DF5B9CC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AEE4A1-6E88-43D3-88B7-8364849B4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E328-BCDA-4E88-BD5F-EED910B5B4F2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8415-E9E0-4B68-866D-82F33FCFC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E663F5-4EDB-4331-A714-2247ABB0F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AF8411-FA84-4A33-AAA3-0C405B66F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2CC241-B806-4B99-AF67-F2A92D1C5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6BE835-E61D-488C-A854-B97BA8428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2271-927C-4EDF-8F50-8CF5F95B81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167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9E59-8EC3-4951-9428-D1A751D82D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1920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8B901-B679-4DB9-ABF0-7B5A3D1AB6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572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F010-1DCF-49E8-9B1A-20354B8744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38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C062D-BDE3-49DB-A7BC-69CF70DD1A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816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8D89-037A-4E48-BC5C-F9CADE0FE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686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AEA7-B64F-4696-A547-94B76938D66E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4AEF-8FCC-4348-B2D1-E0FDD0AC8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216E-2F85-4D87-8E8F-E00FECC598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3190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9F7C-A02C-4A41-9C9A-79A31013AF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5989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2FD1-7022-4F9B-9133-94493F438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5735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0CFB-3AA0-4C38-BEAC-1683A8721F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76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8534-903F-427F-BA4A-2085C58EE1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573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F5E0-6A24-4D6B-B9F6-386191C6F5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838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F833-051D-445F-AFFE-1CC9D3420C66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124A-C4D1-4C4F-A3EC-BB63B3075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AB93-9632-451E-897C-73068BC9AAFE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F5E5-F30F-4E04-B797-0C47BC096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1993-7D31-46BA-8229-B39973E5EFCF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4471-B6A8-488E-89CA-9FAAB18B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701B3-0519-4257-A77F-9E73FBA535AC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0216-EE8B-40BD-A337-D9416F4CA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A929-9656-4C00-9618-D6CAB6FBAC11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804A-8CCF-4496-83B7-8EA92BC5D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D8EE-94F2-4930-A997-429178EC79E5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0F4E-9468-4B55-955B-EF1E193B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51F9B-2EF9-43DC-93C5-B850E0FA29F1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FAFFCF-9E9F-4BA4-A28E-E372265F6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9235E2A-50F0-4244-89AD-D327C1699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9DF219-CF5D-4449-8092-9ECCC52270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3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34" Type="http://schemas.openxmlformats.org/officeDocument/2006/relationships/image" Target="../media/image58.emf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33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5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3.wmf"/><Relationship Id="rId32" Type="http://schemas.openxmlformats.org/officeDocument/2006/relationships/image" Target="../media/image57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5.wmf"/><Relationship Id="rId36" Type="http://schemas.openxmlformats.org/officeDocument/2006/relationships/image" Target="../media/image59.wmf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0.bin"/><Relationship Id="rId31" Type="http://schemas.openxmlformats.org/officeDocument/2006/relationships/oleObject" Target="../embeddings/oleObject56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8.wmf"/><Relationship Id="rId22" Type="http://schemas.openxmlformats.org/officeDocument/2006/relationships/image" Target="../media/image52.emf"/><Relationship Id="rId27" Type="http://schemas.openxmlformats.org/officeDocument/2006/relationships/oleObject" Target="../embeddings/oleObject54.bin"/><Relationship Id="rId30" Type="http://schemas.openxmlformats.org/officeDocument/2006/relationships/image" Target="../media/image56.emf"/><Relationship Id="rId35" Type="http://schemas.openxmlformats.org/officeDocument/2006/relationships/oleObject" Target="../embeddings/oleObject58.bin"/><Relationship Id="rId8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68.wmf"/><Relationship Id="rId32" Type="http://schemas.openxmlformats.org/officeDocument/2006/relationships/image" Target="../media/image71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53.wmf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7.bin"/><Relationship Id="rId31" Type="http://schemas.openxmlformats.org/officeDocument/2006/relationships/oleObject" Target="../embeddings/oleObject7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7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7.bin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78.wmf"/><Relationship Id="rId25" Type="http://schemas.openxmlformats.org/officeDocument/2006/relationships/image" Target="../media/image81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1.bin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8.bin"/><Relationship Id="rId24" Type="http://schemas.openxmlformats.org/officeDocument/2006/relationships/oleObject" Target="../embeddings/oleObject86.bin"/><Relationship Id="rId5" Type="http://schemas.openxmlformats.org/officeDocument/2006/relationships/oleObject" Target="../embeddings/oleObject75.bin"/><Relationship Id="rId15" Type="http://schemas.openxmlformats.org/officeDocument/2006/relationships/image" Target="../media/image77.wmf"/><Relationship Id="rId23" Type="http://schemas.openxmlformats.org/officeDocument/2006/relationships/image" Target="../media/image80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5.bin"/><Relationship Id="rId27" Type="http://schemas.openxmlformats.org/officeDocument/2006/relationships/image" Target="../media/image82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6.bin"/><Relationship Id="rId26" Type="http://schemas.openxmlformats.org/officeDocument/2006/relationships/image" Target="../media/image86.wmf"/><Relationship Id="rId3" Type="http://schemas.openxmlformats.org/officeDocument/2006/relationships/oleObject" Target="../embeddings/oleObject88.bin"/><Relationship Id="rId21" Type="http://schemas.openxmlformats.org/officeDocument/2006/relationships/image" Target="../media/image78.wmf"/><Relationship Id="rId34" Type="http://schemas.openxmlformats.org/officeDocument/2006/relationships/image" Target="../media/image90.wmf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3.wmf"/><Relationship Id="rId17" Type="http://schemas.openxmlformats.org/officeDocument/2006/relationships/image" Target="../media/image76.wmf"/><Relationship Id="rId25" Type="http://schemas.openxmlformats.org/officeDocument/2006/relationships/oleObject" Target="../embeddings/oleObject100.bin"/><Relationship Id="rId33" Type="http://schemas.openxmlformats.org/officeDocument/2006/relationships/oleObject" Target="../embeddings/oleObject104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85.wmf"/><Relationship Id="rId32" Type="http://schemas.openxmlformats.org/officeDocument/2006/relationships/image" Target="../media/image89.wmf"/><Relationship Id="rId5" Type="http://schemas.openxmlformats.org/officeDocument/2006/relationships/oleObject" Target="../embeddings/oleObject89.bin"/><Relationship Id="rId15" Type="http://schemas.openxmlformats.org/officeDocument/2006/relationships/image" Target="../media/image84.wmf"/><Relationship Id="rId23" Type="http://schemas.openxmlformats.org/officeDocument/2006/relationships/oleObject" Target="../embeddings/oleObject99.bin"/><Relationship Id="rId28" Type="http://schemas.openxmlformats.org/officeDocument/2006/relationships/image" Target="../media/image87.wmf"/><Relationship Id="rId10" Type="http://schemas.openxmlformats.org/officeDocument/2006/relationships/image" Target="../media/image75.wmf"/><Relationship Id="rId19" Type="http://schemas.openxmlformats.org/officeDocument/2006/relationships/image" Target="../media/image77.wmf"/><Relationship Id="rId31" Type="http://schemas.openxmlformats.org/officeDocument/2006/relationships/oleObject" Target="../embeddings/oleObject103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88.wmf"/><Relationship Id="rId8" Type="http://schemas.openxmlformats.org/officeDocument/2006/relationships/image" Target="../media/image74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0.bin"/><Relationship Id="rId18" Type="http://schemas.openxmlformats.org/officeDocument/2006/relationships/oleObject" Target="../embeddings/oleObject113.bin"/><Relationship Id="rId26" Type="http://schemas.openxmlformats.org/officeDocument/2006/relationships/oleObject" Target="../embeddings/oleObject117.bin"/><Relationship Id="rId3" Type="http://schemas.openxmlformats.org/officeDocument/2006/relationships/oleObject" Target="../embeddings/oleObject105.bin"/><Relationship Id="rId21" Type="http://schemas.openxmlformats.org/officeDocument/2006/relationships/image" Target="../media/image97.wmf"/><Relationship Id="rId34" Type="http://schemas.openxmlformats.org/officeDocument/2006/relationships/oleObject" Target="../embeddings/oleObject121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93.wmf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33" Type="http://schemas.openxmlformats.org/officeDocument/2006/relationships/image" Target="../media/image103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12.bin"/><Relationship Id="rId20" Type="http://schemas.openxmlformats.org/officeDocument/2006/relationships/oleObject" Target="../embeddings/oleObject114.bin"/><Relationship Id="rId29" Type="http://schemas.openxmlformats.org/officeDocument/2006/relationships/image" Target="../media/image10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9.bin"/><Relationship Id="rId24" Type="http://schemas.openxmlformats.org/officeDocument/2006/relationships/oleObject" Target="../embeddings/oleObject116.bin"/><Relationship Id="rId32" Type="http://schemas.openxmlformats.org/officeDocument/2006/relationships/oleObject" Target="../embeddings/oleObject120.bin"/><Relationship Id="rId5" Type="http://schemas.openxmlformats.org/officeDocument/2006/relationships/oleObject" Target="../embeddings/oleObject106.bin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18.bin"/><Relationship Id="rId10" Type="http://schemas.openxmlformats.org/officeDocument/2006/relationships/image" Target="../media/image75.wmf"/><Relationship Id="rId19" Type="http://schemas.openxmlformats.org/officeDocument/2006/relationships/image" Target="../media/image96.wmf"/><Relationship Id="rId31" Type="http://schemas.openxmlformats.org/officeDocument/2006/relationships/image" Target="../media/image102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108.bin"/><Relationship Id="rId14" Type="http://schemas.openxmlformats.org/officeDocument/2006/relationships/oleObject" Target="../embeddings/oleObject111.bin"/><Relationship Id="rId22" Type="http://schemas.openxmlformats.org/officeDocument/2006/relationships/oleObject" Target="../embeddings/oleObject115.bin"/><Relationship Id="rId27" Type="http://schemas.openxmlformats.org/officeDocument/2006/relationships/image" Target="../media/image100.wmf"/><Relationship Id="rId30" Type="http://schemas.openxmlformats.org/officeDocument/2006/relationships/oleObject" Target="../embeddings/oleObject119.bin"/><Relationship Id="rId35" Type="http://schemas.openxmlformats.org/officeDocument/2006/relationships/image" Target="../media/image77.wmf"/><Relationship Id="rId8" Type="http://schemas.openxmlformats.org/officeDocument/2006/relationships/image" Target="../media/image9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122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05.wmf"/><Relationship Id="rId20" Type="http://schemas.openxmlformats.org/officeDocument/2006/relationships/image" Target="../media/image9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image" Target="../media/image104.wmf"/><Relationship Id="rId24" Type="http://schemas.openxmlformats.org/officeDocument/2006/relationships/image" Target="../media/image108.wmf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4.bin"/><Relationship Id="rId10" Type="http://schemas.openxmlformats.org/officeDocument/2006/relationships/oleObject" Target="../embeddings/oleObject126.bin"/><Relationship Id="rId19" Type="http://schemas.openxmlformats.org/officeDocument/2006/relationships/oleObject" Target="../embeddings/oleObject13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29.bin"/><Relationship Id="rId22" Type="http://schemas.openxmlformats.org/officeDocument/2006/relationships/image" Target="../media/image107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0.bin"/><Relationship Id="rId18" Type="http://schemas.openxmlformats.org/officeDocument/2006/relationships/oleObject" Target="../embeddings/oleObject143.bin"/><Relationship Id="rId26" Type="http://schemas.openxmlformats.org/officeDocument/2006/relationships/image" Target="../media/image119.wmf"/><Relationship Id="rId21" Type="http://schemas.openxmlformats.org/officeDocument/2006/relationships/image" Target="../media/image117.wmf"/><Relationship Id="rId34" Type="http://schemas.openxmlformats.org/officeDocument/2006/relationships/image" Target="../media/image123.wmf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7.bin"/><Relationship Id="rId33" Type="http://schemas.openxmlformats.org/officeDocument/2006/relationships/oleObject" Target="../embeddings/oleObject151.bin"/><Relationship Id="rId38" Type="http://schemas.openxmlformats.org/officeDocument/2006/relationships/image" Target="../media/image125.wmf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15.wmf"/><Relationship Id="rId20" Type="http://schemas.openxmlformats.org/officeDocument/2006/relationships/oleObject" Target="../embeddings/oleObject144.bin"/><Relationship Id="rId29" Type="http://schemas.openxmlformats.org/officeDocument/2006/relationships/oleObject" Target="../embeddings/oleObject149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0.emf"/><Relationship Id="rId11" Type="http://schemas.openxmlformats.org/officeDocument/2006/relationships/oleObject" Target="../embeddings/oleObject139.bin"/><Relationship Id="rId24" Type="http://schemas.openxmlformats.org/officeDocument/2006/relationships/image" Target="../media/image118.wmf"/><Relationship Id="rId32" Type="http://schemas.openxmlformats.org/officeDocument/2006/relationships/image" Target="../media/image122.emf"/><Relationship Id="rId37" Type="http://schemas.openxmlformats.org/officeDocument/2006/relationships/oleObject" Target="../embeddings/oleObject153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6.bin"/><Relationship Id="rId28" Type="http://schemas.openxmlformats.org/officeDocument/2006/relationships/image" Target="../media/image120.emf"/><Relationship Id="rId36" Type="http://schemas.openxmlformats.org/officeDocument/2006/relationships/image" Target="../media/image124.wmf"/><Relationship Id="rId10" Type="http://schemas.openxmlformats.org/officeDocument/2006/relationships/image" Target="../media/image112.wmf"/><Relationship Id="rId19" Type="http://schemas.openxmlformats.org/officeDocument/2006/relationships/image" Target="../media/image116.wmf"/><Relationship Id="rId31" Type="http://schemas.openxmlformats.org/officeDocument/2006/relationships/oleObject" Target="../embeddings/oleObject150.bin"/><Relationship Id="rId4" Type="http://schemas.openxmlformats.org/officeDocument/2006/relationships/image" Target="../media/image109.e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14.wmf"/><Relationship Id="rId22" Type="http://schemas.openxmlformats.org/officeDocument/2006/relationships/oleObject" Target="../embeddings/oleObject145.bin"/><Relationship Id="rId27" Type="http://schemas.openxmlformats.org/officeDocument/2006/relationships/oleObject" Target="../embeddings/oleObject148.bin"/><Relationship Id="rId30" Type="http://schemas.openxmlformats.org/officeDocument/2006/relationships/image" Target="../media/image121.wmf"/><Relationship Id="rId35" Type="http://schemas.openxmlformats.org/officeDocument/2006/relationships/oleObject" Target="../embeddings/oleObject152.bin"/><Relationship Id="rId8" Type="http://schemas.openxmlformats.org/officeDocument/2006/relationships/image" Target="../media/image111.emf"/><Relationship Id="rId3" Type="http://schemas.openxmlformats.org/officeDocument/2006/relationships/oleObject" Target="../embeddings/oleObject13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962400"/>
            <a:ext cx="6019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</a:rPr>
              <a:t>Зверев В.А. школа № 258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dirty="0" smtClean="0">
                <a:latin typeface="Times New Roman" pitchFamily="18" charset="0"/>
              </a:rPr>
              <a:t>Санкт-Петербург 2016</a:t>
            </a:r>
          </a:p>
        </p:txBody>
      </p:sp>
      <p:sp>
        <p:nvSpPr>
          <p:cNvPr id="26626" name="WordArt 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8137525" cy="1284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Электростатика</a:t>
            </a:r>
          </a:p>
        </p:txBody>
      </p:sp>
      <p:sp>
        <p:nvSpPr>
          <p:cNvPr id="26627" name="WordArt 5"/>
          <p:cNvSpPr>
            <a:spLocks noChangeArrowheads="1" noChangeShapeType="1" noTextEdit="1"/>
          </p:cNvSpPr>
          <p:nvPr/>
        </p:nvSpPr>
        <p:spPr bwMode="auto">
          <a:xfrm>
            <a:off x="2286000" y="2895600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Закон Кулона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4" name="Rectangle 2"/>
          <p:cNvSpPr>
            <a:spLocks noChangeArrowheads="1"/>
          </p:cNvSpPr>
          <p:nvPr/>
        </p:nvSpPr>
        <p:spPr bwMode="auto">
          <a:xfrm>
            <a:off x="238125" y="-28575"/>
            <a:ext cx="8591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Определить расстояние между двумя одинаковыми точечными зарядами по 3 мкКл каждый, находящимися в вакууме, если модуль силы взаимодействия между ними равен 100 мН.                    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50825" y="1341438"/>
            <a:ext cx="2449513" cy="2363787"/>
            <a:chOff x="158" y="845"/>
            <a:chExt cx="1543" cy="1489"/>
          </a:xfrm>
        </p:grpSpPr>
        <p:sp>
          <p:nvSpPr>
            <p:cNvPr id="5197" name="Text Box 198"/>
            <p:cNvSpPr txBox="1">
              <a:spLocks noChangeArrowheads="1"/>
            </p:cNvSpPr>
            <p:nvPr/>
          </p:nvSpPr>
          <p:spPr bwMode="auto">
            <a:xfrm>
              <a:off x="158" y="845"/>
              <a:ext cx="1543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F=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100 мН</a:t>
              </a:r>
            </a:p>
            <a:p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4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  <a:r>
                <a:rPr lang="en-US" altLang="ru-RU" sz="24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=q=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3 мкКл 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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=1</a:t>
              </a:r>
            </a:p>
          </p:txBody>
        </p:sp>
        <p:grpSp>
          <p:nvGrpSpPr>
            <p:cNvPr id="5198" name="Group 5"/>
            <p:cNvGrpSpPr>
              <a:grpSpLocks/>
            </p:cNvGrpSpPr>
            <p:nvPr/>
          </p:nvGrpSpPr>
          <p:grpSpPr bwMode="auto">
            <a:xfrm>
              <a:off x="204" y="845"/>
              <a:ext cx="1451" cy="1489"/>
              <a:chOff x="204" y="845"/>
              <a:chExt cx="1451" cy="1489"/>
            </a:xfrm>
          </p:grpSpPr>
          <p:graphicFrame>
            <p:nvGraphicFramePr>
              <p:cNvPr id="5186" name="Object 66"/>
              <p:cNvGraphicFramePr>
                <a:graphicFrameLocks noChangeAspect="1"/>
              </p:cNvGraphicFramePr>
              <p:nvPr/>
            </p:nvGraphicFramePr>
            <p:xfrm>
              <a:off x="204" y="1979"/>
              <a:ext cx="635" cy="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38" name="Формула" r:id="rId3" imgW="317087" imgH="177569" progId="Equation.3">
                      <p:embed/>
                    </p:oleObj>
                  </mc:Choice>
                  <mc:Fallback>
                    <p:oleObj name="Формула" r:id="rId3" imgW="317087" imgH="1775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" y="1979"/>
                            <a:ext cx="635" cy="35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99" name="Line 200"/>
              <p:cNvSpPr>
                <a:spLocks noChangeShapeType="1"/>
              </p:cNvSpPr>
              <p:nvPr/>
            </p:nvSpPr>
            <p:spPr bwMode="auto">
              <a:xfrm>
                <a:off x="204" y="1933"/>
                <a:ext cx="14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00" name="Line 201"/>
              <p:cNvSpPr>
                <a:spLocks noChangeShapeType="1"/>
              </p:cNvSpPr>
              <p:nvPr/>
            </p:nvSpPr>
            <p:spPr bwMode="auto">
              <a:xfrm rot="-5400000">
                <a:off x="929" y="1571"/>
                <a:ext cx="14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3584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933011"/>
              </p:ext>
            </p:extLst>
          </p:nvPr>
        </p:nvGraphicFramePr>
        <p:xfrm>
          <a:off x="3113088" y="1746250"/>
          <a:ext cx="18351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9" name="Формула" r:id="rId5" imgW="863280" imgH="457200" progId="Equation.3">
                  <p:embed/>
                </p:oleObj>
              </mc:Choice>
              <mc:Fallback>
                <p:oleObj name="Формула" r:id="rId5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746250"/>
                        <a:ext cx="183515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62766"/>
              </p:ext>
            </p:extLst>
          </p:nvPr>
        </p:nvGraphicFramePr>
        <p:xfrm>
          <a:off x="3897313" y="3114675"/>
          <a:ext cx="20605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0" name="Формула" r:id="rId7" imgW="990360" imgH="431640" progId="Equation.3">
                  <p:embed/>
                </p:oleObj>
              </mc:Choice>
              <mc:Fallback>
                <p:oleObj name="Формула" r:id="rId7" imgW="990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114675"/>
                        <a:ext cx="20605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426040"/>
              </p:ext>
            </p:extLst>
          </p:nvPr>
        </p:nvGraphicFramePr>
        <p:xfrm>
          <a:off x="5230813" y="1801813"/>
          <a:ext cx="1257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1" name="Формула" r:id="rId9" imgW="507960" imgH="444240" progId="Equation.3">
                  <p:embed/>
                </p:oleObj>
              </mc:Choice>
              <mc:Fallback>
                <p:oleObj name="Формула" r:id="rId9" imgW="507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1801813"/>
                        <a:ext cx="12573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578049"/>
              </p:ext>
            </p:extLst>
          </p:nvPr>
        </p:nvGraphicFramePr>
        <p:xfrm>
          <a:off x="6792913" y="1731963"/>
          <a:ext cx="12382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2" name="Формула" r:id="rId11" imgW="444240" imgH="406080" progId="Equation.3">
                  <p:embed/>
                </p:oleObj>
              </mc:Choice>
              <mc:Fallback>
                <p:oleObj name="Формула" r:id="rId11" imgW="444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1731963"/>
                        <a:ext cx="12382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981200" y="58674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i="1" dirty="0">
                <a:solidFill>
                  <a:srgbClr val="0000FF"/>
                </a:solidFill>
                <a:latin typeface="Times New Roman" pitchFamily="18" charset="0"/>
              </a:rPr>
              <a:t>Ответ: </a:t>
            </a:r>
            <a:r>
              <a:rPr lang="en-US" altLang="ru-RU" sz="3600" i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9 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м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86439"/>
              </p:ext>
            </p:extLst>
          </p:nvPr>
        </p:nvGraphicFramePr>
        <p:xfrm>
          <a:off x="250825" y="4437112"/>
          <a:ext cx="3137986" cy="10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3" name="Формула" r:id="rId13" imgW="1346040" imgH="431640" progId="Equation.3">
                  <p:embed/>
                </p:oleObj>
              </mc:Choice>
              <mc:Fallback>
                <p:oleObj name="Формула" r:id="rId13" imgW="1346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0825" y="4437112"/>
                        <a:ext cx="3137986" cy="1006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95332"/>
              </p:ext>
            </p:extLst>
          </p:nvPr>
        </p:nvGraphicFramePr>
        <p:xfrm>
          <a:off x="3305175" y="4652963"/>
          <a:ext cx="24574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4" name="Формула" r:id="rId15" imgW="1054080" imgH="253800" progId="Equation.3">
                  <p:embed/>
                </p:oleObj>
              </mc:Choice>
              <mc:Fallback>
                <p:oleObj name="Формула" r:id="rId15" imgW="1054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5175" y="4652963"/>
                        <a:ext cx="2457450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753609"/>
              </p:ext>
            </p:extLst>
          </p:nvPr>
        </p:nvGraphicFramePr>
        <p:xfrm>
          <a:off x="5730936" y="4725144"/>
          <a:ext cx="3108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5" name="Формула" r:id="rId17" imgW="1333440" imgH="228600" progId="Equation.3">
                  <p:embed/>
                </p:oleObj>
              </mc:Choice>
              <mc:Fallback>
                <p:oleObj name="Формула" r:id="rId17" imgW="1333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30936" y="4725144"/>
                        <a:ext cx="31083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521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4" name="Line 36"/>
          <p:cNvSpPr>
            <a:spLocks noChangeShapeType="1"/>
          </p:cNvSpPr>
          <p:nvPr/>
        </p:nvSpPr>
        <p:spPr bwMode="auto">
          <a:xfrm rot="5400000" flipH="1">
            <a:off x="5064125" y="1714500"/>
            <a:ext cx="1588" cy="6937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rot="-5400000">
            <a:off x="6225382" y="1340643"/>
            <a:ext cx="0" cy="14398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152400" y="152400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На концах отрезка длиной 4 см расположены точечные заряды +6 и +3 мкКл. Найти модуль силы, действующей на заряд 2 мкКл, помещенный в середине отрезка.         </a:t>
            </a: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250825" y="1482725"/>
            <a:ext cx="1951038" cy="3108325"/>
            <a:chOff x="158" y="1026"/>
            <a:chExt cx="1229" cy="1958"/>
          </a:xfrm>
        </p:grpSpPr>
        <p:sp>
          <p:nvSpPr>
            <p:cNvPr id="58374" name="Text Box 198"/>
            <p:cNvSpPr txBox="1">
              <a:spLocks noChangeArrowheads="1"/>
            </p:cNvSpPr>
            <p:nvPr/>
          </p:nvSpPr>
          <p:spPr bwMode="auto">
            <a:xfrm>
              <a:off x="158" y="1026"/>
              <a:ext cx="1180" cy="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  <a:endParaRPr lang="en-US" altLang="ru-RU" sz="28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8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75" name="Object 199"/>
            <p:cNvGraphicFramePr>
              <a:graphicFrameLocks noChangeAspect="1"/>
            </p:cNvGraphicFramePr>
            <p:nvPr/>
          </p:nvGraphicFramePr>
          <p:xfrm>
            <a:off x="204" y="2666"/>
            <a:ext cx="63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95" name="Формула" r:id="rId3" imgW="355138" imgH="177569" progId="Equation.3">
                    <p:embed/>
                  </p:oleObj>
                </mc:Choice>
                <mc:Fallback>
                  <p:oleObj name="Формула" r:id="rId3" imgW="355138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666"/>
                          <a:ext cx="637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76" name="Line 200"/>
            <p:cNvSpPr>
              <a:spLocks noChangeShapeType="1"/>
            </p:cNvSpPr>
            <p:nvPr/>
          </p:nvSpPr>
          <p:spPr bwMode="auto">
            <a:xfrm>
              <a:off x="204" y="2659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77" name="Line 201"/>
            <p:cNvSpPr>
              <a:spLocks noChangeShapeType="1"/>
            </p:cNvSpPr>
            <p:nvPr/>
          </p:nvSpPr>
          <p:spPr bwMode="auto">
            <a:xfrm rot="-5400000">
              <a:off x="478" y="2022"/>
              <a:ext cx="1814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2916238" y="2076450"/>
            <a:ext cx="5121275" cy="1008063"/>
            <a:chOff x="1837" y="1480"/>
            <a:chExt cx="3226" cy="635"/>
          </a:xfrm>
        </p:grpSpPr>
        <p:sp>
          <p:nvSpPr>
            <p:cNvPr id="58379" name="Line 18"/>
            <p:cNvSpPr>
              <a:spLocks noChangeShapeType="1"/>
            </p:cNvSpPr>
            <p:nvPr/>
          </p:nvSpPr>
          <p:spPr bwMode="auto">
            <a:xfrm rot="-5400000">
              <a:off x="3266" y="1707"/>
              <a:ext cx="3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0" name="Line 19"/>
            <p:cNvSpPr>
              <a:spLocks noChangeShapeType="1"/>
            </p:cNvSpPr>
            <p:nvPr/>
          </p:nvSpPr>
          <p:spPr bwMode="auto">
            <a:xfrm rot="-5400000">
              <a:off x="4768" y="1820"/>
              <a:ext cx="59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1" name="Line 20"/>
            <p:cNvSpPr>
              <a:spLocks noChangeShapeType="1"/>
            </p:cNvSpPr>
            <p:nvPr/>
          </p:nvSpPr>
          <p:spPr bwMode="auto">
            <a:xfrm rot="-5400000">
              <a:off x="1519" y="1798"/>
              <a:ext cx="63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2540000" y="1514475"/>
            <a:ext cx="6000750" cy="639763"/>
            <a:chOff x="1600" y="1162"/>
            <a:chExt cx="3780" cy="403"/>
          </a:xfrm>
        </p:grpSpPr>
        <p:sp>
          <p:nvSpPr>
            <p:cNvPr id="58383" name="Line 22"/>
            <p:cNvSpPr>
              <a:spLocks noChangeShapeType="1"/>
            </p:cNvSpPr>
            <p:nvPr/>
          </p:nvSpPr>
          <p:spPr bwMode="auto">
            <a:xfrm>
              <a:off x="1837" y="1513"/>
              <a:ext cx="32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4" name="Oval 23"/>
            <p:cNvSpPr>
              <a:spLocks noChangeAspect="1" noChangeArrowheads="1"/>
            </p:cNvSpPr>
            <p:nvPr/>
          </p:nvSpPr>
          <p:spPr bwMode="auto">
            <a:xfrm>
              <a:off x="5018" y="1456"/>
              <a:ext cx="109" cy="10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85" name="Object 24"/>
            <p:cNvGraphicFramePr>
              <a:graphicFrameLocks noChangeAspect="1"/>
            </p:cNvGraphicFramePr>
            <p:nvPr/>
          </p:nvGraphicFramePr>
          <p:xfrm>
            <a:off x="1600" y="1162"/>
            <a:ext cx="23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96" name="Формула" r:id="rId5" imgW="152268" imgH="215713" progId="Equation.3">
                    <p:embed/>
                  </p:oleObj>
                </mc:Choice>
                <mc:Fallback>
                  <p:oleObj name="Формула" r:id="rId5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" y="1162"/>
                          <a:ext cx="23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86" name="Oval 25"/>
            <p:cNvSpPr>
              <a:spLocks noChangeAspect="1" noChangeArrowheads="1"/>
            </p:cNvSpPr>
            <p:nvPr/>
          </p:nvSpPr>
          <p:spPr bwMode="auto">
            <a:xfrm>
              <a:off x="1791" y="1456"/>
              <a:ext cx="109" cy="10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FFFFFF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87" name="Object 26"/>
            <p:cNvGraphicFramePr>
              <a:graphicFrameLocks noChangeAspect="1"/>
            </p:cNvGraphicFramePr>
            <p:nvPr/>
          </p:nvGraphicFramePr>
          <p:xfrm>
            <a:off x="5103" y="1162"/>
            <a:ext cx="27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97" name="Формула" r:id="rId7" imgW="177569" imgH="215619" progId="Equation.3">
                    <p:embed/>
                  </p:oleObj>
                </mc:Choice>
                <mc:Fallback>
                  <p:oleObj name="Формула" r:id="rId7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3" y="1162"/>
                          <a:ext cx="27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93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7023"/>
              </p:ext>
            </p:extLst>
          </p:nvPr>
        </p:nvGraphicFramePr>
        <p:xfrm>
          <a:off x="322264" y="4639664"/>
          <a:ext cx="1879600" cy="1125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98" name="Формула" r:id="rId9" imgW="838080" imgH="431640" progId="Equation.3">
                  <p:embed/>
                </p:oleObj>
              </mc:Choice>
              <mc:Fallback>
                <p:oleObj name="Формула" r:id="rId9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4" y="4639664"/>
                        <a:ext cx="1879600" cy="11257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52267"/>
              </p:ext>
            </p:extLst>
          </p:nvPr>
        </p:nvGraphicFramePr>
        <p:xfrm>
          <a:off x="2532925" y="4703500"/>
          <a:ext cx="41910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99" name="Формула" r:id="rId11" imgW="1581184" imgH="380958" progId="Equation.3">
                  <p:embed/>
                </p:oleObj>
              </mc:Choice>
              <mc:Fallback>
                <p:oleObj name="Формула" r:id="rId11" imgW="1581184" imgH="38095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925" y="4703500"/>
                        <a:ext cx="41910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290036"/>
              </p:ext>
            </p:extLst>
          </p:nvPr>
        </p:nvGraphicFramePr>
        <p:xfrm>
          <a:off x="7007225" y="4929255"/>
          <a:ext cx="1597223" cy="54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0" name="Формула" r:id="rId13" imgW="533160" imgH="177480" progId="Equation.3">
                  <p:embed/>
                </p:oleObj>
              </mc:Choice>
              <mc:Fallback>
                <p:oleObj name="Формула" r:id="rId13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4929255"/>
                        <a:ext cx="1597223" cy="5476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158388"/>
              </p:ext>
            </p:extLst>
          </p:nvPr>
        </p:nvGraphicFramePr>
        <p:xfrm>
          <a:off x="323850" y="5710238"/>
          <a:ext cx="1868488" cy="96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1" name="Формула" r:id="rId15" imgW="672840" imgH="355320" progId="Equation.3">
                  <p:embed/>
                </p:oleObj>
              </mc:Choice>
              <mc:Fallback>
                <p:oleObj name="Формула" r:id="rId15" imgW="6728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710238"/>
                        <a:ext cx="1868488" cy="9692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821802"/>
              </p:ext>
            </p:extLst>
          </p:nvPr>
        </p:nvGraphicFramePr>
        <p:xfrm>
          <a:off x="2063751" y="5927461"/>
          <a:ext cx="1572146" cy="52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2" name="Формула" r:id="rId17" imgW="507960" imgH="177480" progId="Equation.3">
                  <p:embed/>
                </p:oleObj>
              </mc:Choice>
              <mc:Fallback>
                <p:oleObj name="Формула" r:id="rId1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5927461"/>
                        <a:ext cx="1572146" cy="5225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8890"/>
              </p:ext>
            </p:extLst>
          </p:nvPr>
        </p:nvGraphicFramePr>
        <p:xfrm>
          <a:off x="4483100" y="5895975"/>
          <a:ext cx="44481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3" name="Формула" r:id="rId19" imgW="1384200" imgH="177480" progId="Equation.3">
                  <p:embed/>
                </p:oleObj>
              </mc:Choice>
              <mc:Fallback>
                <p:oleObj name="Формула" r:id="rId19" imgW="1384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5895975"/>
                        <a:ext cx="4448175" cy="5524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924" name="Group 52"/>
          <p:cNvGrpSpPr>
            <a:grpSpLocks/>
          </p:cNvGrpSpPr>
          <p:nvPr/>
        </p:nvGrpSpPr>
        <p:grpSpPr bwMode="auto">
          <a:xfrm>
            <a:off x="2916238" y="2667000"/>
            <a:ext cx="5113337" cy="396875"/>
            <a:chOff x="1837" y="1680"/>
            <a:chExt cx="3221" cy="250"/>
          </a:xfrm>
        </p:grpSpPr>
        <p:sp>
          <p:nvSpPr>
            <p:cNvPr id="58400" name="Line 4"/>
            <p:cNvSpPr>
              <a:spLocks noChangeShapeType="1"/>
            </p:cNvSpPr>
            <p:nvPr/>
          </p:nvSpPr>
          <p:spPr bwMode="auto">
            <a:xfrm rot="-5400000">
              <a:off x="3448" y="310"/>
              <a:ext cx="0" cy="322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1" name="Text Box 51"/>
            <p:cNvSpPr txBox="1">
              <a:spLocks noChangeArrowheads="1"/>
            </p:cNvSpPr>
            <p:nvPr/>
          </p:nvSpPr>
          <p:spPr bwMode="auto">
            <a:xfrm>
              <a:off x="3204" y="1680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0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</a:rPr>
                <a:t>4 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28" name="Group 56"/>
          <p:cNvGrpSpPr>
            <a:grpSpLocks/>
          </p:cNvGrpSpPr>
          <p:nvPr/>
        </p:nvGrpSpPr>
        <p:grpSpPr bwMode="auto">
          <a:xfrm>
            <a:off x="5489575" y="2143125"/>
            <a:ext cx="2555875" cy="417513"/>
            <a:chOff x="3458" y="1350"/>
            <a:chExt cx="1610" cy="263"/>
          </a:xfrm>
        </p:grpSpPr>
        <p:sp>
          <p:nvSpPr>
            <p:cNvPr id="58403" name="Line 16"/>
            <p:cNvSpPr>
              <a:spLocks noChangeShapeType="1"/>
            </p:cNvSpPr>
            <p:nvPr/>
          </p:nvSpPr>
          <p:spPr bwMode="auto">
            <a:xfrm rot="-5400000">
              <a:off x="4263" y="808"/>
              <a:ext cx="0" cy="161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4" name="Text Box 53"/>
            <p:cNvSpPr txBox="1">
              <a:spLocks noChangeArrowheads="1"/>
            </p:cNvSpPr>
            <p:nvPr/>
          </p:nvSpPr>
          <p:spPr bwMode="auto">
            <a:xfrm>
              <a:off x="3882" y="135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27" name="Group 55"/>
          <p:cNvGrpSpPr>
            <a:grpSpLocks/>
          </p:cNvGrpSpPr>
          <p:nvPr/>
        </p:nvGrpSpPr>
        <p:grpSpPr bwMode="auto">
          <a:xfrm>
            <a:off x="2916238" y="2171700"/>
            <a:ext cx="2555875" cy="388938"/>
            <a:chOff x="1837" y="1368"/>
            <a:chExt cx="1610" cy="245"/>
          </a:xfrm>
        </p:grpSpPr>
        <p:sp>
          <p:nvSpPr>
            <p:cNvPr id="58406" name="Line 7"/>
            <p:cNvSpPr>
              <a:spLocks noChangeShapeType="1"/>
            </p:cNvSpPr>
            <p:nvPr/>
          </p:nvSpPr>
          <p:spPr bwMode="auto">
            <a:xfrm rot="-5400000">
              <a:off x="2642" y="808"/>
              <a:ext cx="0" cy="161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7" name="Text Box 54"/>
            <p:cNvSpPr txBox="1">
              <a:spLocks noChangeArrowheads="1"/>
            </p:cNvSpPr>
            <p:nvPr/>
          </p:nvSpPr>
          <p:spPr bwMode="auto">
            <a:xfrm>
              <a:off x="2160" y="1368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30" name="Group 58"/>
          <p:cNvGrpSpPr>
            <a:grpSpLocks/>
          </p:cNvGrpSpPr>
          <p:nvPr/>
        </p:nvGrpSpPr>
        <p:grpSpPr bwMode="auto">
          <a:xfrm>
            <a:off x="5508625" y="1371600"/>
            <a:ext cx="1698625" cy="690563"/>
            <a:chOff x="3470" y="864"/>
            <a:chExt cx="1070" cy="435"/>
          </a:xfrm>
        </p:grpSpPr>
        <p:sp>
          <p:nvSpPr>
            <p:cNvPr id="58409" name="Line 29"/>
            <p:cNvSpPr>
              <a:spLocks noChangeShapeType="1"/>
            </p:cNvSpPr>
            <p:nvPr/>
          </p:nvSpPr>
          <p:spPr bwMode="auto">
            <a:xfrm rot="-5400000">
              <a:off x="3924" y="845"/>
              <a:ext cx="0" cy="90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8410" name="Object 45"/>
            <p:cNvGraphicFramePr>
              <a:graphicFrameLocks noChangeAspect="1"/>
            </p:cNvGraphicFramePr>
            <p:nvPr/>
          </p:nvGraphicFramePr>
          <p:xfrm>
            <a:off x="4176" y="864"/>
            <a:ext cx="364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04" name="Формула" r:id="rId21" imgW="161841" imgH="199935" progId="Equation.3">
                    <p:embed/>
                  </p:oleObj>
                </mc:Choice>
                <mc:Fallback>
                  <p:oleObj name="Формула" r:id="rId21" imgW="161841" imgH="199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864"/>
                          <a:ext cx="364" cy="3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925" name="Group 37"/>
          <p:cNvGrpSpPr>
            <a:grpSpLocks/>
          </p:cNvGrpSpPr>
          <p:nvPr/>
        </p:nvGrpSpPr>
        <p:grpSpPr bwMode="auto">
          <a:xfrm>
            <a:off x="5397500" y="1514475"/>
            <a:ext cx="520700" cy="630238"/>
            <a:chOff x="3400" y="1162"/>
            <a:chExt cx="328" cy="397"/>
          </a:xfrm>
        </p:grpSpPr>
        <p:graphicFrame>
          <p:nvGraphicFramePr>
            <p:cNvPr id="58412" name="Object 38"/>
            <p:cNvGraphicFramePr>
              <a:graphicFrameLocks noChangeAspect="1"/>
            </p:cNvGraphicFramePr>
            <p:nvPr/>
          </p:nvGraphicFramePr>
          <p:xfrm>
            <a:off x="3470" y="1162"/>
            <a:ext cx="258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05" name="Формула" r:id="rId23" imgW="165028" imgH="228501" progId="Equation.3">
                    <p:embed/>
                  </p:oleObj>
                </mc:Choice>
                <mc:Fallback>
                  <p:oleObj name="Формула" r:id="rId23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1162"/>
                          <a:ext cx="258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13" name="Oval 39"/>
            <p:cNvSpPr>
              <a:spLocks noChangeAspect="1" noChangeArrowheads="1"/>
            </p:cNvSpPr>
            <p:nvPr/>
          </p:nvSpPr>
          <p:spPr bwMode="auto">
            <a:xfrm>
              <a:off x="3400" y="1450"/>
              <a:ext cx="109" cy="109"/>
            </a:xfrm>
            <a:prstGeom prst="ellipse">
              <a:avLst/>
            </a:prstGeom>
            <a:solidFill>
              <a:srgbClr val="F0EA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89244"/>
              </p:ext>
            </p:extLst>
          </p:nvPr>
        </p:nvGraphicFramePr>
        <p:xfrm>
          <a:off x="3182938" y="3282950"/>
          <a:ext cx="6350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6" name="Формула" r:id="rId25" imgW="215640" imgH="253800" progId="Equation.3">
                  <p:embed/>
                </p:oleObj>
              </mc:Choice>
              <mc:Fallback>
                <p:oleObj name="Формула" r:id="rId25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282950"/>
                        <a:ext cx="6350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4345"/>
              </p:ext>
            </p:extLst>
          </p:nvPr>
        </p:nvGraphicFramePr>
        <p:xfrm>
          <a:off x="3208338" y="4043363"/>
          <a:ext cx="6556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7" name="Формула" r:id="rId27" imgW="228600" imgH="253800" progId="Equation.3">
                  <p:embed/>
                </p:oleObj>
              </mc:Choice>
              <mc:Fallback>
                <p:oleObj name="Формула" r:id="rId2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4043363"/>
                        <a:ext cx="655637" cy="627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934" name="Group 62"/>
          <p:cNvGrpSpPr>
            <a:grpSpLocks/>
          </p:cNvGrpSpPr>
          <p:nvPr/>
        </p:nvGrpSpPr>
        <p:grpSpPr bwMode="auto">
          <a:xfrm>
            <a:off x="4267200" y="1371600"/>
            <a:ext cx="1143000" cy="692150"/>
            <a:chOff x="2688" y="864"/>
            <a:chExt cx="720" cy="436"/>
          </a:xfrm>
        </p:grpSpPr>
        <p:sp>
          <p:nvSpPr>
            <p:cNvPr id="58417" name="Line 32"/>
            <p:cNvSpPr>
              <a:spLocks noChangeShapeType="1"/>
            </p:cNvSpPr>
            <p:nvPr/>
          </p:nvSpPr>
          <p:spPr bwMode="auto">
            <a:xfrm rot="5400000" flipH="1">
              <a:off x="3189" y="1081"/>
              <a:ext cx="1" cy="43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8418" name="Object 48"/>
            <p:cNvGraphicFramePr>
              <a:graphicFrameLocks noChangeAspect="1"/>
            </p:cNvGraphicFramePr>
            <p:nvPr/>
          </p:nvGraphicFramePr>
          <p:xfrm>
            <a:off x="2688" y="864"/>
            <a:ext cx="336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08" name="Формула" r:id="rId29" imgW="171551" imgH="199935" progId="Equation.3">
                    <p:embed/>
                  </p:oleObj>
                </mc:Choice>
                <mc:Fallback>
                  <p:oleObj name="Формула" r:id="rId29" imgW="171551" imgH="199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864"/>
                          <a:ext cx="336" cy="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777564"/>
              </p:ext>
            </p:extLst>
          </p:nvPr>
        </p:nvGraphicFramePr>
        <p:xfrm>
          <a:off x="4953001" y="3652837"/>
          <a:ext cx="23669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9" name="Формула" r:id="rId31" imgW="799920" imgH="228600" progId="Equation.3">
                  <p:embed/>
                </p:oleObj>
              </mc:Choice>
              <mc:Fallback>
                <p:oleObj name="Формула" r:id="rId31" imgW="799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953001" y="3652837"/>
                        <a:ext cx="236696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483768" y="3990975"/>
            <a:ext cx="792038" cy="572360"/>
            <a:chOff x="2483768" y="3990975"/>
            <a:chExt cx="792038" cy="572360"/>
          </a:xfrm>
        </p:grpSpPr>
        <p:grpSp>
          <p:nvGrpSpPr>
            <p:cNvPr id="37928" name="Group 40"/>
            <p:cNvGrpSpPr>
              <a:grpSpLocks/>
            </p:cNvGrpSpPr>
            <p:nvPr/>
          </p:nvGrpSpPr>
          <p:grpSpPr bwMode="auto">
            <a:xfrm>
              <a:off x="2555081" y="3990975"/>
              <a:ext cx="720725" cy="330"/>
              <a:chOff x="1610" y="2750"/>
              <a:chExt cx="454" cy="330"/>
            </a:xfrm>
          </p:grpSpPr>
          <p:graphicFrame>
            <p:nvGraphicFramePr>
              <p:cNvPr id="58389" name="Object 41"/>
              <p:cNvGraphicFramePr>
                <a:graphicFrameLocks noChangeAspect="1"/>
              </p:cNvGraphicFramePr>
              <p:nvPr/>
            </p:nvGraphicFramePr>
            <p:xfrm>
              <a:off x="1655" y="2750"/>
              <a:ext cx="268" cy="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310" name="Формула" r:id="rId33" imgW="0" imgH="28639" progId="Equation.3">
                      <p:embed/>
                    </p:oleObj>
                  </mc:Choice>
                  <mc:Fallback>
                    <p:oleObj name="Формула" r:id="rId33" imgW="0" imgH="286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5" y="2750"/>
                            <a:ext cx="268" cy="3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8390" name="Line 42"/>
              <p:cNvSpPr>
                <a:spLocks noChangeShapeType="1"/>
              </p:cNvSpPr>
              <p:nvPr/>
            </p:nvSpPr>
            <p:spPr bwMode="auto">
              <a:xfrm rot="16200000">
                <a:off x="1837" y="2523"/>
                <a:ext cx="0" cy="4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7148080"/>
                </p:ext>
              </p:extLst>
            </p:nvPr>
          </p:nvGraphicFramePr>
          <p:xfrm>
            <a:off x="2483768" y="4075113"/>
            <a:ext cx="396680" cy="488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311" name="Формула" r:id="rId35" imgW="164880" imgH="203040" progId="Equation.3">
                    <p:embed/>
                  </p:oleObj>
                </mc:Choice>
                <mc:Fallback>
                  <p:oleObj name="Формула" r:id="rId35" imgW="1648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2483768" y="4075113"/>
                          <a:ext cx="396680" cy="4882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1221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9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9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44 L -0.3224 0.2669 " pathEditMode="relative" ptsTypes="AA">
                                      <p:cBhvr>
                                        <p:cTn id="84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15625 0.2879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 animBg="1"/>
      <p:bldP spid="37924" grpId="1" animBg="1"/>
      <p:bldP spid="37921" grpId="0" animBg="1"/>
      <p:bldP spid="3792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3977258" y="1628775"/>
            <a:ext cx="4378325" cy="1655763"/>
            <a:chOff x="1144" y="1026"/>
            <a:chExt cx="2758" cy="1043"/>
          </a:xfrm>
        </p:grpSpPr>
        <p:sp>
          <p:nvSpPr>
            <p:cNvPr id="59395" name="Line 20"/>
            <p:cNvSpPr>
              <a:spLocks noChangeShapeType="1"/>
            </p:cNvSpPr>
            <p:nvPr/>
          </p:nvSpPr>
          <p:spPr bwMode="auto">
            <a:xfrm rot="-5400000">
              <a:off x="622" y="1548"/>
              <a:ext cx="104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396" name="Line 21"/>
            <p:cNvSpPr>
              <a:spLocks noChangeShapeType="1"/>
            </p:cNvSpPr>
            <p:nvPr/>
          </p:nvSpPr>
          <p:spPr bwMode="auto">
            <a:xfrm rot="-5400000">
              <a:off x="3403" y="1570"/>
              <a:ext cx="99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397" name="Line 22"/>
            <p:cNvSpPr>
              <a:spLocks noChangeShapeType="1"/>
            </p:cNvSpPr>
            <p:nvPr/>
          </p:nvSpPr>
          <p:spPr bwMode="auto">
            <a:xfrm rot="-5400000">
              <a:off x="2733" y="1367"/>
              <a:ext cx="499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3493070" y="1052513"/>
            <a:ext cx="5759450" cy="758825"/>
            <a:chOff x="839" y="663"/>
            <a:chExt cx="3628" cy="478"/>
          </a:xfrm>
        </p:grpSpPr>
        <p:sp>
          <p:nvSpPr>
            <p:cNvPr id="59399" name="Line 3"/>
            <p:cNvSpPr>
              <a:spLocks noChangeShapeType="1"/>
            </p:cNvSpPr>
            <p:nvPr/>
          </p:nvSpPr>
          <p:spPr bwMode="auto">
            <a:xfrm>
              <a:off x="839" y="1083"/>
              <a:ext cx="3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59400" name="Group 4"/>
            <p:cNvGrpSpPr>
              <a:grpSpLocks/>
            </p:cNvGrpSpPr>
            <p:nvPr/>
          </p:nvGrpSpPr>
          <p:grpSpPr bwMode="auto">
            <a:xfrm>
              <a:off x="1020" y="690"/>
              <a:ext cx="237" cy="451"/>
              <a:chOff x="1020" y="690"/>
              <a:chExt cx="237" cy="451"/>
            </a:xfrm>
          </p:grpSpPr>
          <p:graphicFrame>
            <p:nvGraphicFramePr>
              <p:cNvPr id="59401" name="Object 5"/>
              <p:cNvGraphicFramePr>
                <a:graphicFrameLocks noChangeAspect="1"/>
              </p:cNvGraphicFramePr>
              <p:nvPr/>
            </p:nvGraphicFramePr>
            <p:xfrm>
              <a:off x="1020" y="690"/>
              <a:ext cx="237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271" name="Формула" r:id="rId3" imgW="152268" imgH="215713" progId="Equation.3">
                      <p:embed/>
                    </p:oleObj>
                  </mc:Choice>
                  <mc:Fallback>
                    <p:oleObj name="Формула" r:id="rId3" imgW="152268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0" y="690"/>
                            <a:ext cx="237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9402" name="Oval 6"/>
              <p:cNvSpPr>
                <a:spLocks noChangeAspect="1" noChangeArrowheads="1"/>
              </p:cNvSpPr>
              <p:nvPr/>
            </p:nvSpPr>
            <p:spPr bwMode="auto">
              <a:xfrm>
                <a:off x="1105" y="1032"/>
                <a:ext cx="109" cy="10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ru-RU" b="1">
                    <a:solidFill>
                      <a:srgbClr val="FFFF00"/>
                    </a:solidFill>
                  </a:rPr>
                  <a:t>+</a:t>
                </a:r>
                <a:endParaRPr lang="ru-RU" altLang="ru-RU" b="1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59403" name="Group 7"/>
            <p:cNvGrpSpPr>
              <a:grpSpLocks/>
            </p:cNvGrpSpPr>
            <p:nvPr/>
          </p:nvGrpSpPr>
          <p:grpSpPr bwMode="auto">
            <a:xfrm>
              <a:off x="3767" y="663"/>
              <a:ext cx="277" cy="472"/>
              <a:chOff x="3767" y="663"/>
              <a:chExt cx="277" cy="472"/>
            </a:xfrm>
          </p:grpSpPr>
          <p:sp>
            <p:nvSpPr>
              <p:cNvPr id="59404" name="Oval 8"/>
              <p:cNvSpPr>
                <a:spLocks noChangeAspect="1" noChangeArrowheads="1"/>
              </p:cNvSpPr>
              <p:nvPr/>
            </p:nvSpPr>
            <p:spPr bwMode="auto">
              <a:xfrm>
                <a:off x="3851" y="1026"/>
                <a:ext cx="109" cy="109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ru-RU" sz="2400" b="1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  <a:endParaRPr lang="ru-RU" altLang="ru-RU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59405" name="Object 9"/>
              <p:cNvGraphicFramePr>
                <a:graphicFrameLocks noChangeAspect="1"/>
              </p:cNvGraphicFramePr>
              <p:nvPr/>
            </p:nvGraphicFramePr>
            <p:xfrm>
              <a:off x="3767" y="663"/>
              <a:ext cx="277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272" name="Формула" r:id="rId5" imgW="177569" imgH="215619" progId="Equation.3">
                      <p:embed/>
                    </p:oleObj>
                  </mc:Choice>
                  <mc:Fallback>
                    <p:oleObj name="Формула" r:id="rId5" imgW="17756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67" y="663"/>
                            <a:ext cx="277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894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15325"/>
              </p:ext>
            </p:extLst>
          </p:nvPr>
        </p:nvGraphicFramePr>
        <p:xfrm>
          <a:off x="456293" y="1751353"/>
          <a:ext cx="2451100" cy="89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3" name="Формула" r:id="rId7" imgW="558720" imgH="228600" progId="Equation.3">
                  <p:embed/>
                </p:oleObj>
              </mc:Choice>
              <mc:Fallback>
                <p:oleObj name="Формула" r:id="rId7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93" y="1751353"/>
                        <a:ext cx="2451100" cy="895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93563"/>
              </p:ext>
            </p:extLst>
          </p:nvPr>
        </p:nvGraphicFramePr>
        <p:xfrm>
          <a:off x="57101" y="2996952"/>
          <a:ext cx="3578795" cy="1344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4" name="Формула" r:id="rId9" imgW="1104840" imgH="431640" progId="Equation.3">
                  <p:embed/>
                </p:oleObj>
              </mc:Choice>
              <mc:Fallback>
                <p:oleObj name="Формула" r:id="rId9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1" y="2996952"/>
                        <a:ext cx="3578795" cy="13446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43" name="Group 31"/>
          <p:cNvGrpSpPr>
            <a:grpSpLocks/>
          </p:cNvGrpSpPr>
          <p:nvPr/>
        </p:nvGrpSpPr>
        <p:grpSpPr bwMode="auto">
          <a:xfrm>
            <a:off x="379866" y="3068864"/>
            <a:ext cx="2446337" cy="473075"/>
            <a:chOff x="521" y="2814"/>
            <a:chExt cx="1541" cy="298"/>
          </a:xfrm>
        </p:grpSpPr>
        <p:sp>
          <p:nvSpPr>
            <p:cNvPr id="59409" name="Line 32"/>
            <p:cNvSpPr>
              <a:spLocks noChangeShapeType="1"/>
            </p:cNvSpPr>
            <p:nvPr/>
          </p:nvSpPr>
          <p:spPr bwMode="auto">
            <a:xfrm flipH="1">
              <a:off x="521" y="2840"/>
              <a:ext cx="272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410" name="Line 33"/>
            <p:cNvSpPr>
              <a:spLocks noChangeShapeType="1"/>
            </p:cNvSpPr>
            <p:nvPr/>
          </p:nvSpPr>
          <p:spPr bwMode="auto">
            <a:xfrm flipH="1">
              <a:off x="1790" y="2814"/>
              <a:ext cx="272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8946" name="Group 34"/>
          <p:cNvGrpSpPr>
            <a:grpSpLocks/>
          </p:cNvGrpSpPr>
          <p:nvPr/>
        </p:nvGrpSpPr>
        <p:grpSpPr bwMode="auto">
          <a:xfrm>
            <a:off x="562655" y="3110598"/>
            <a:ext cx="2479675" cy="493713"/>
            <a:chOff x="791" y="2847"/>
            <a:chExt cx="1562" cy="311"/>
          </a:xfrm>
        </p:grpSpPr>
        <p:sp>
          <p:nvSpPr>
            <p:cNvPr id="59412" name="Line 35"/>
            <p:cNvSpPr>
              <a:spLocks noChangeShapeType="1"/>
            </p:cNvSpPr>
            <p:nvPr/>
          </p:nvSpPr>
          <p:spPr bwMode="auto">
            <a:xfrm flipH="1">
              <a:off x="791" y="2886"/>
              <a:ext cx="272" cy="27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413" name="Line 36"/>
            <p:cNvSpPr>
              <a:spLocks noChangeShapeType="1"/>
            </p:cNvSpPr>
            <p:nvPr/>
          </p:nvSpPr>
          <p:spPr bwMode="auto">
            <a:xfrm flipH="1">
              <a:off x="2081" y="2847"/>
              <a:ext cx="272" cy="27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894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709464"/>
              </p:ext>
            </p:extLst>
          </p:nvPr>
        </p:nvGraphicFramePr>
        <p:xfrm>
          <a:off x="306388" y="4498975"/>
          <a:ext cx="2714625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5" name="Формула" r:id="rId11" imgW="965160" imgH="457200" progId="Equation.3">
                  <p:embed/>
                </p:oleObj>
              </mc:Choice>
              <mc:Fallback>
                <p:oleObj name="Формула" r:id="rId11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4498975"/>
                        <a:ext cx="2714625" cy="135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5" name="Text Box 38"/>
          <p:cNvSpPr txBox="1">
            <a:spLocks noChangeArrowheads="1"/>
          </p:cNvSpPr>
          <p:nvPr/>
        </p:nvSpPr>
        <p:spPr bwMode="auto">
          <a:xfrm>
            <a:off x="0" y="0"/>
            <a:ext cx="8964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Заряды 90 и 10 нКл расположены на расстоянии 24 см  друг от друга. Где надо поместить третий заряд, чтобы он находился в равновесии?</a:t>
            </a:r>
          </a:p>
        </p:txBody>
      </p:sp>
      <p:graphicFrame>
        <p:nvGraphicFramePr>
          <p:cNvPr id="3895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656953"/>
              </p:ext>
            </p:extLst>
          </p:nvPr>
        </p:nvGraphicFramePr>
        <p:xfrm>
          <a:off x="4346575" y="3382963"/>
          <a:ext cx="25574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6" name="Формула" r:id="rId13" imgW="787320" imgH="380880" progId="Equation.3">
                  <p:embed/>
                </p:oleObj>
              </mc:Choice>
              <mc:Fallback>
                <p:oleObj name="Формула" r:id="rId13" imgW="787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3382963"/>
                        <a:ext cx="2557463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46164"/>
              </p:ext>
            </p:extLst>
          </p:nvPr>
        </p:nvGraphicFramePr>
        <p:xfrm>
          <a:off x="4444997" y="4581128"/>
          <a:ext cx="2257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7" name="Формула" r:id="rId15" imgW="711000" imgH="177480" progId="Equation.3">
                  <p:embed/>
                </p:oleObj>
              </mc:Choice>
              <mc:Fallback>
                <p:oleObj name="Формула" r:id="rId15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997" y="4581128"/>
                        <a:ext cx="22574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51881"/>
              </p:ext>
            </p:extLst>
          </p:nvPr>
        </p:nvGraphicFramePr>
        <p:xfrm>
          <a:off x="4447060" y="5157192"/>
          <a:ext cx="1697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8" name="Формула" r:id="rId17" imgW="507960" imgH="177480" progId="Equation.3">
                  <p:embed/>
                </p:oleObj>
              </mc:Choice>
              <mc:Fallback>
                <p:oleObj name="Формула" r:id="rId1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060" y="5157192"/>
                        <a:ext cx="16970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989192"/>
              </p:ext>
            </p:extLst>
          </p:nvPr>
        </p:nvGraphicFramePr>
        <p:xfrm>
          <a:off x="4482306" y="5733256"/>
          <a:ext cx="1555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9" name="Формула" r:id="rId19" imgW="520560" imgH="177480" progId="Equation.3">
                  <p:embed/>
                </p:oleObj>
              </mc:Choice>
              <mc:Fallback>
                <p:oleObj name="Формула" r:id="rId19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306" y="5733256"/>
                        <a:ext cx="1555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6878416" y="1968476"/>
            <a:ext cx="1439863" cy="523107"/>
            <a:chOff x="6541296" y="1968476"/>
            <a:chExt cx="1439863" cy="523107"/>
          </a:xfrm>
        </p:grpSpPr>
        <p:sp>
          <p:nvSpPr>
            <p:cNvPr id="59427" name="Line 24"/>
            <p:cNvSpPr>
              <a:spLocks noChangeShapeType="1"/>
            </p:cNvSpPr>
            <p:nvPr/>
          </p:nvSpPr>
          <p:spPr bwMode="auto">
            <a:xfrm rot="16200000">
              <a:off x="7261228" y="1771651"/>
              <a:ext cx="0" cy="14398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6190207"/>
                </p:ext>
              </p:extLst>
            </p:nvPr>
          </p:nvGraphicFramePr>
          <p:xfrm>
            <a:off x="6846885" y="1968476"/>
            <a:ext cx="862896" cy="488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0" name="Формула" r:id="rId21" imgW="380880" imgH="215640" progId="Equation.3">
                    <p:embed/>
                  </p:oleObj>
                </mc:Choice>
                <mc:Fallback>
                  <p:oleObj name="Формула" r:id="rId21" imgW="3808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846885" y="1968476"/>
                          <a:ext cx="862896" cy="4889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3959002" y="2657326"/>
            <a:ext cx="4430712" cy="432743"/>
            <a:chOff x="3621882" y="2657326"/>
            <a:chExt cx="4430712" cy="432743"/>
          </a:xfrm>
        </p:grpSpPr>
        <p:sp>
          <p:nvSpPr>
            <p:cNvPr id="59421" name="Line 14"/>
            <p:cNvSpPr>
              <a:spLocks noChangeShapeType="1"/>
            </p:cNvSpPr>
            <p:nvPr/>
          </p:nvSpPr>
          <p:spPr bwMode="auto">
            <a:xfrm rot="16200000">
              <a:off x="5837238" y="874713"/>
              <a:ext cx="0" cy="443071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49" name="Объект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922924"/>
                </p:ext>
              </p:extLst>
            </p:nvPr>
          </p:nvGraphicFramePr>
          <p:xfrm>
            <a:off x="5327650" y="2657326"/>
            <a:ext cx="9493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1" name="Формула" r:id="rId23" imgW="419040" imgH="164880" progId="Equation.3">
                    <p:embed/>
                  </p:oleObj>
                </mc:Choice>
                <mc:Fallback>
                  <p:oleObj name="Формула" r:id="rId23" imgW="41904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327650" y="2657326"/>
                          <a:ext cx="949325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997102" y="1968500"/>
            <a:ext cx="2881312" cy="523081"/>
            <a:chOff x="3659982" y="1968500"/>
            <a:chExt cx="2881312" cy="523081"/>
          </a:xfrm>
        </p:grpSpPr>
        <p:sp>
          <p:nvSpPr>
            <p:cNvPr id="59424" name="Line 27"/>
            <p:cNvSpPr>
              <a:spLocks noChangeShapeType="1"/>
            </p:cNvSpPr>
            <p:nvPr/>
          </p:nvSpPr>
          <p:spPr bwMode="auto">
            <a:xfrm rot="16200000">
              <a:off x="5100638" y="1050925"/>
              <a:ext cx="0" cy="288131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" name="Объект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0501679"/>
                </p:ext>
              </p:extLst>
            </p:nvPr>
          </p:nvGraphicFramePr>
          <p:xfrm>
            <a:off x="4467646" y="1968500"/>
            <a:ext cx="1497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2" name="Формула" r:id="rId25" imgW="660240" imgH="215640" progId="Equation.3">
                    <p:embed/>
                  </p:oleObj>
                </mc:Choice>
                <mc:Fallback>
                  <p:oleObj name="Формула" r:id="rId25" imgW="6602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467646" y="1968500"/>
                          <a:ext cx="1497013" cy="488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6756970" y="942975"/>
            <a:ext cx="409575" cy="836613"/>
            <a:chOff x="2889" y="608"/>
            <a:chExt cx="258" cy="527"/>
          </a:xfrm>
        </p:grpSpPr>
        <p:sp>
          <p:nvSpPr>
            <p:cNvPr id="59436" name="Oval 40"/>
            <p:cNvSpPr>
              <a:spLocks noChangeAspect="1" noChangeArrowheads="1"/>
            </p:cNvSpPr>
            <p:nvPr/>
          </p:nvSpPr>
          <p:spPr bwMode="auto">
            <a:xfrm>
              <a:off x="2925" y="1026"/>
              <a:ext cx="109" cy="109"/>
            </a:xfrm>
            <a:prstGeom prst="ellipse">
              <a:avLst/>
            </a:prstGeom>
            <a:solidFill>
              <a:srgbClr val="F0EA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 dirty="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9437" name="Object 41"/>
            <p:cNvGraphicFramePr>
              <a:graphicFrameLocks noChangeAspect="1"/>
            </p:cNvGraphicFramePr>
            <p:nvPr/>
          </p:nvGraphicFramePr>
          <p:xfrm>
            <a:off x="2889" y="608"/>
            <a:ext cx="258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3" name="Формула" r:id="rId27" imgW="165028" imgH="228501" progId="Equation.3">
                    <p:embed/>
                  </p:oleObj>
                </mc:Choice>
                <mc:Fallback>
                  <p:oleObj name="Формула" r:id="rId27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" y="608"/>
                          <a:ext cx="258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6968104" y="1094350"/>
            <a:ext cx="969547" cy="624913"/>
            <a:chOff x="6630984" y="1094350"/>
            <a:chExt cx="969547" cy="624913"/>
          </a:xfrm>
        </p:grpSpPr>
        <p:sp>
          <p:nvSpPr>
            <p:cNvPr id="59433" name="Line 11"/>
            <p:cNvSpPr>
              <a:spLocks noChangeShapeType="1"/>
            </p:cNvSpPr>
            <p:nvPr/>
          </p:nvSpPr>
          <p:spPr bwMode="auto">
            <a:xfrm rot="16200000">
              <a:off x="6946106" y="1404141"/>
              <a:ext cx="0" cy="630243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6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9619182"/>
                </p:ext>
              </p:extLst>
            </p:nvPr>
          </p:nvGraphicFramePr>
          <p:xfrm>
            <a:off x="7022309" y="1094350"/>
            <a:ext cx="578222" cy="609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4" name="Формула" r:id="rId29" imgW="215640" imgH="253800" progId="Equation.3">
                    <p:embed/>
                  </p:oleObj>
                </mc:Choice>
                <mc:Fallback>
                  <p:oleObj name="Формула" r:id="rId29" imgW="2156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309" y="1094350"/>
                          <a:ext cx="578222" cy="60926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5915469" y="1136414"/>
            <a:ext cx="914526" cy="578087"/>
            <a:chOff x="5578349" y="1136414"/>
            <a:chExt cx="914526" cy="578087"/>
          </a:xfrm>
        </p:grpSpPr>
        <p:sp>
          <p:nvSpPr>
            <p:cNvPr id="59430" name="Line 17"/>
            <p:cNvSpPr>
              <a:spLocks noChangeShapeType="1"/>
            </p:cNvSpPr>
            <p:nvPr/>
          </p:nvSpPr>
          <p:spPr bwMode="auto">
            <a:xfrm rot="5400000" flipH="1">
              <a:off x="6165057" y="1386682"/>
              <a:ext cx="0" cy="65563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7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164348"/>
                </p:ext>
              </p:extLst>
            </p:nvPr>
          </p:nvGraphicFramePr>
          <p:xfrm>
            <a:off x="5578349" y="1136414"/>
            <a:ext cx="517777" cy="513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85" name="Формула" r:id="rId31" imgW="228600" imgH="253800" progId="Equation.3">
                    <p:embed/>
                  </p:oleObj>
                </mc:Choice>
                <mc:Fallback>
                  <p:oleObj name="Формула" r:id="rId31" imgW="228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8349" y="1136414"/>
                          <a:ext cx="517777" cy="51368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368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1"/>
          <p:cNvSpPr>
            <a:spLocks noChangeArrowheads="1"/>
          </p:cNvSpPr>
          <p:nvPr/>
        </p:nvSpPr>
        <p:spPr bwMode="auto">
          <a:xfrm>
            <a:off x="0" y="109538"/>
            <a:ext cx="871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tabLst>
                <a:tab pos="258763" algn="l"/>
              </a:tabLst>
            </a:pPr>
            <a:r>
              <a:rPr lang="ru-RU" altLang="ru-RU" sz="2400">
                <a:latin typeface="Times New Roman" pitchFamily="18" charset="0"/>
              </a:rPr>
              <a:t>Два маленьких шарика с одинаковыми массами </a:t>
            </a:r>
            <a:r>
              <a:rPr lang="en-US" altLang="ru-RU" sz="2400" i="1">
                <a:latin typeface="Times New Roman" pitchFamily="18" charset="0"/>
              </a:rPr>
              <a:t>m</a:t>
            </a:r>
            <a:r>
              <a:rPr lang="ru-RU" altLang="ru-RU" sz="2400">
                <a:latin typeface="Times New Roman" pitchFamily="18" charset="0"/>
              </a:rPr>
              <a:t> висят на нитях равной длины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ru-RU" altLang="ru-RU" sz="2400">
                <a:latin typeface="Times New Roman" pitchFamily="18" charset="0"/>
              </a:rPr>
              <a:t>. Какой заряд нужно сообщить шарикам, чтобы натяжение нитей стало равным </a:t>
            </a:r>
            <a:r>
              <a:rPr lang="ru-RU" altLang="ru-RU" sz="2400" i="1">
                <a:latin typeface="Times New Roman" pitchFamily="18" charset="0"/>
              </a:rPr>
              <a:t>Т</a:t>
            </a:r>
            <a:r>
              <a:rPr lang="ru-RU" altLang="ru-RU" sz="2400">
                <a:latin typeface="Times New Roman" pitchFamily="18" charset="0"/>
              </a:rPr>
              <a:t>?</a:t>
            </a:r>
          </a:p>
        </p:txBody>
      </p: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309351" y="4454550"/>
            <a:ext cx="658812" cy="1392237"/>
            <a:chOff x="2362182" y="3161786"/>
            <a:chExt cx="658352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430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2362182" y="3979876"/>
            <a:ext cx="658352" cy="55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99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182" y="3979876"/>
                          <a:ext cx="658352" cy="554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1823576" y="1793900"/>
            <a:ext cx="1720850" cy="4035425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>
              <a:spLocks noChangeArrowheads="1"/>
            </p:cNvSpPr>
            <p:nvPr/>
          </p:nvSpPr>
          <p:spPr bwMode="auto">
            <a:xfrm rot="10800000">
              <a:off x="2980396" y="3119625"/>
              <a:ext cx="576010" cy="1341281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25400" algn="ctr">
              <a:noFill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4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2587163" y="4084662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2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2776076" y="4016400"/>
            <a:ext cx="788987" cy="19034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67826" y="4437087"/>
            <a:ext cx="32321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830051" y="5829325"/>
            <a:ext cx="82073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22201" y="4367237"/>
            <a:ext cx="0" cy="14954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812463" y="1709762"/>
            <a:ext cx="0" cy="279876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3047538" y="3721125"/>
            <a:ext cx="576263" cy="722312"/>
            <a:chOff x="3059824" y="2346669"/>
            <a:chExt cx="576318" cy="722015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59824" y="3062337"/>
              <a:ext cx="517574" cy="6347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811" name="Object 19"/>
            <p:cNvGraphicFramePr>
              <a:graphicFrameLocks noChangeAspect="1"/>
            </p:cNvGraphicFramePr>
            <p:nvPr/>
          </p:nvGraphicFramePr>
          <p:xfrm>
            <a:off x="3100986" y="2346669"/>
            <a:ext cx="535156" cy="677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0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986" y="2346669"/>
                          <a:ext cx="535156" cy="677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615488" y="1479575"/>
            <a:ext cx="2478088" cy="3065462"/>
            <a:chOff x="628428" y="110993"/>
            <a:chExt cx="2477265" cy="3065703"/>
          </a:xfrm>
        </p:grpSpPr>
        <p:grpSp>
          <p:nvGrpSpPr>
            <p:cNvPr id="33813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33814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8189" y="476671"/>
                  <a:ext cx="901401" cy="246081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8189" y="722752"/>
                  <a:ext cx="9014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8208" y="366560"/>
                <a:ext cx="1128338" cy="27116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675" y="366560"/>
                <a:ext cx="1104533" cy="2773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198" y="2970265"/>
                <a:ext cx="215828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828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2306176" y="2586062"/>
            <a:ext cx="604837" cy="1758950"/>
            <a:chOff x="2318025" y="1217039"/>
            <a:chExt cx="605273" cy="1758966"/>
          </a:xfrm>
        </p:grpSpPr>
        <p:graphicFrame>
          <p:nvGraphicFramePr>
            <p:cNvPr id="33822" name="Object 30"/>
            <p:cNvGraphicFramePr>
              <a:graphicFrameLocks noChangeAspect="1"/>
            </p:cNvGraphicFramePr>
            <p:nvPr/>
          </p:nvGraphicFramePr>
          <p:xfrm>
            <a:off x="2424088" y="1217039"/>
            <a:ext cx="369465" cy="53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1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17039"/>
                          <a:ext cx="369465" cy="53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558355"/>
              <a:ext cx="605273" cy="1417650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1377940" y="1284146"/>
            <a:ext cx="863600" cy="1230313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299"/>
            </a:xfrm>
            <a:prstGeom prst="pie">
              <a:avLst>
                <a:gd name="adj1" fmla="val 14931295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26" name="Object 34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2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3090401" y="4903812"/>
            <a:ext cx="865187" cy="1333500"/>
            <a:chOff x="3115262" y="3591539"/>
            <a:chExt cx="864096" cy="1334073"/>
          </a:xfrm>
        </p:grpSpPr>
        <p:sp>
          <p:nvSpPr>
            <p:cNvPr id="41" name="Пирог 40"/>
            <p:cNvSpPr/>
            <p:nvPr/>
          </p:nvSpPr>
          <p:spPr>
            <a:xfrm>
              <a:off x="3115262" y="4061641"/>
              <a:ext cx="864096" cy="863971"/>
            </a:xfrm>
            <a:prstGeom prst="pie">
              <a:avLst>
                <a:gd name="adj1" fmla="val 14931295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29" name="Object 37"/>
            <p:cNvGraphicFramePr>
              <a:graphicFrameLocks noChangeAspect="1"/>
            </p:cNvGraphicFramePr>
            <p:nvPr/>
          </p:nvGraphicFramePr>
          <p:xfrm>
            <a:off x="3238687" y="359153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3" name="Формула" r:id="rId11" imgW="152280" imgH="139680" progId="Equation.3">
                    <p:embed/>
                  </p:oleObj>
                </mc:Choice>
                <mc:Fallback>
                  <p:oleObj name="Формула" r:id="rId11" imgW="152280" imgH="13968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59153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" name="Левая фигурная скобка 82"/>
          <p:cNvSpPr>
            <a:spLocks/>
          </p:cNvSpPr>
          <p:nvPr/>
        </p:nvSpPr>
        <p:spPr bwMode="auto">
          <a:xfrm rot="16200000">
            <a:off x="1227273" y="3973802"/>
            <a:ext cx="1184275" cy="2188370"/>
          </a:xfrm>
          <a:prstGeom prst="leftBrace">
            <a:avLst>
              <a:gd name="adj1" fmla="val 7597"/>
              <a:gd name="adj2" fmla="val 50544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aphicFrame>
        <p:nvGraphicFramePr>
          <p:cNvPr id="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172642"/>
              </p:ext>
            </p:extLst>
          </p:nvPr>
        </p:nvGraphicFramePr>
        <p:xfrm>
          <a:off x="67663" y="5184800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4" name="Формула" r:id="rId12" imgW="736560" imgH="177480" progId="Equation.3">
                  <p:embed/>
                </p:oleObj>
              </mc:Choice>
              <mc:Fallback>
                <p:oleObj name="Формула" r:id="rId12" imgW="736560" imgH="17748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3" y="5184800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643293"/>
              </p:ext>
            </p:extLst>
          </p:nvPr>
        </p:nvGraphicFramePr>
        <p:xfrm>
          <a:off x="1194926" y="2159025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5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26" y="2159025"/>
                        <a:ext cx="2730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723438" y="4418037"/>
            <a:ext cx="1550988" cy="571500"/>
            <a:chOff x="880469" y="3049713"/>
            <a:chExt cx="1406526" cy="571407"/>
          </a:xfrm>
        </p:grpSpPr>
        <p:sp>
          <p:nvSpPr>
            <p:cNvPr id="48" name="Левая фигурная скобка 47"/>
            <p:cNvSpPr>
              <a:spLocks/>
            </p:cNvSpPr>
            <p:nvPr/>
          </p:nvSpPr>
          <p:spPr bwMode="auto">
            <a:xfrm rot="-5400000">
              <a:off x="1183968" y="2746214"/>
              <a:ext cx="348242" cy="955240"/>
            </a:xfrm>
            <a:prstGeom prst="leftBrace">
              <a:avLst>
                <a:gd name="adj1" fmla="val 20408"/>
                <a:gd name="adj2" fmla="val 33037"/>
              </a:avLst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aphicFrame>
          <p:nvGraphicFramePr>
            <p:cNvPr id="33837" name="Object 45"/>
            <p:cNvGraphicFramePr>
              <a:graphicFrameLocks noChangeAspect="1"/>
            </p:cNvGraphicFramePr>
            <p:nvPr/>
          </p:nvGraphicFramePr>
          <p:xfrm>
            <a:off x="1255120" y="3197258"/>
            <a:ext cx="103187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6" name="Формула" r:id="rId16" imgW="431640" imgH="177480" progId="Equation.3">
                    <p:embed/>
                  </p:oleObj>
                </mc:Choice>
                <mc:Fallback>
                  <p:oleObj name="Формула" r:id="rId16" imgW="431640" imgH="17748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120" y="3197258"/>
                          <a:ext cx="1031875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1392227" y="1292084"/>
            <a:ext cx="863600" cy="1223962"/>
            <a:chOff x="2606976" y="-152824"/>
            <a:chExt cx="864096" cy="1224665"/>
          </a:xfrm>
        </p:grpSpPr>
        <p:sp>
          <p:nvSpPr>
            <p:cNvPr id="55" name="Пирог 54"/>
            <p:cNvSpPr/>
            <p:nvPr/>
          </p:nvSpPr>
          <p:spPr>
            <a:xfrm rot="12031675">
              <a:off x="2606976" y="-152824"/>
              <a:ext cx="864096" cy="864096"/>
            </a:xfrm>
            <a:prstGeom prst="pie">
              <a:avLst>
                <a:gd name="adj1" fmla="val 14931295"/>
                <a:gd name="adj2" fmla="val 16156029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40" name="Object 48"/>
            <p:cNvGraphicFramePr>
              <a:graphicFrameLocks noChangeAspect="1"/>
            </p:cNvGraphicFramePr>
            <p:nvPr/>
          </p:nvGraphicFramePr>
          <p:xfrm>
            <a:off x="2746018" y="737962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7" name="Формула" r:id="rId18" imgW="152280" imgH="139680" progId="Equation.3">
                    <p:embed/>
                  </p:oleObj>
                </mc:Choice>
                <mc:Fallback>
                  <p:oleObj name="Формула" r:id="rId18" imgW="152280" imgH="139680" progId="Equation.3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018" y="737962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" name="Овал 70"/>
          <p:cNvSpPr/>
          <p:nvPr/>
        </p:nvSpPr>
        <p:spPr>
          <a:xfrm>
            <a:off x="350838" y="6308725"/>
            <a:ext cx="360362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229278"/>
              </p:ext>
            </p:extLst>
          </p:nvPr>
        </p:nvGraphicFramePr>
        <p:xfrm>
          <a:off x="3995936" y="1424331"/>
          <a:ext cx="3356545" cy="1140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8" name="Формула" r:id="rId19" imgW="1307880" imgH="444240" progId="Equation.3">
                  <p:embed/>
                </p:oleObj>
              </mc:Choice>
              <mc:Fallback>
                <p:oleObj name="Формула" r:id="rId19" imgW="1307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95936" y="1424331"/>
                        <a:ext cx="3356545" cy="1140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97049"/>
              </p:ext>
            </p:extLst>
          </p:nvPr>
        </p:nvGraphicFramePr>
        <p:xfrm>
          <a:off x="3930387" y="2927375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" name="Формула" r:id="rId21" imgW="736560" imgH="177480" progId="Equation.3">
                  <p:embed/>
                </p:oleObj>
              </mc:Choice>
              <mc:Fallback>
                <p:oleObj name="Формула" r:id="rId21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387" y="2927375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81761"/>
              </p:ext>
            </p:extLst>
          </p:nvPr>
        </p:nvGraphicFramePr>
        <p:xfrm>
          <a:off x="5760081" y="2442534"/>
          <a:ext cx="3069408" cy="1193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" name="Формула" r:id="rId22" imgW="1143000" imgH="444240" progId="Equation.3">
                  <p:embed/>
                </p:oleObj>
              </mc:Choice>
              <mc:Fallback>
                <p:oleObj name="Формула" r:id="rId22" imgW="1143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760081" y="2442534"/>
                        <a:ext cx="3069408" cy="1193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21037"/>
              </p:ext>
            </p:extLst>
          </p:nvPr>
        </p:nvGraphicFramePr>
        <p:xfrm>
          <a:off x="3956050" y="3802063"/>
          <a:ext cx="4943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" name="Формула" r:id="rId24" imgW="1917360" imgH="406080" progId="Equation.3">
                  <p:embed/>
                </p:oleObj>
              </mc:Choice>
              <mc:Fallback>
                <p:oleObj name="Формула" r:id="rId24" imgW="19173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56050" y="3802063"/>
                        <a:ext cx="49434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94258"/>
              </p:ext>
            </p:extLst>
          </p:nvPr>
        </p:nvGraphicFramePr>
        <p:xfrm>
          <a:off x="4021644" y="5195587"/>
          <a:ext cx="39608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" name="Формула" r:id="rId26" imgW="1536480" imgH="279360" progId="Equation.3">
                  <p:embed/>
                </p:oleObj>
              </mc:Choice>
              <mc:Fallback>
                <p:oleObj name="Формула" r:id="rId26" imgW="15364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021644" y="5195587"/>
                        <a:ext cx="3960812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3078163" y="4125913"/>
            <a:ext cx="658812" cy="1392237"/>
            <a:chOff x="2362182" y="3161786"/>
            <a:chExt cx="658352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430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17" name="Object 193"/>
            <p:cNvGraphicFramePr>
              <a:graphicFrameLocks noChangeAspect="1"/>
            </p:cNvGraphicFramePr>
            <p:nvPr/>
          </p:nvGraphicFramePr>
          <p:xfrm>
            <a:off x="2362182" y="3979876"/>
            <a:ext cx="658352" cy="55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2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182" y="3979876"/>
                          <a:ext cx="658352" cy="554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2592388" y="1465263"/>
            <a:ext cx="1720850" cy="4035425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/>
            <p:nvPr/>
          </p:nvSpPr>
          <p:spPr>
            <a:xfrm rot="10800000">
              <a:off x="2980194" y="3119353"/>
              <a:ext cx="576212" cy="1341553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4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3355975" y="3756025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2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3544888" y="3687763"/>
            <a:ext cx="788987" cy="19034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36638" y="4108450"/>
            <a:ext cx="32321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598863" y="5500688"/>
            <a:ext cx="82073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91013" y="4038600"/>
            <a:ext cx="0" cy="14954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81275" y="1381125"/>
            <a:ext cx="0" cy="279876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3816350" y="3392488"/>
            <a:ext cx="576263" cy="722312"/>
            <a:chOff x="3059824" y="2346669"/>
            <a:chExt cx="576318" cy="722015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59824" y="3062337"/>
              <a:ext cx="517574" cy="6347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18" name="Object 194"/>
            <p:cNvGraphicFramePr>
              <a:graphicFrameLocks noChangeAspect="1"/>
            </p:cNvGraphicFramePr>
            <p:nvPr/>
          </p:nvGraphicFramePr>
          <p:xfrm>
            <a:off x="3100986" y="2346669"/>
            <a:ext cx="535156" cy="677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3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986" y="2346669"/>
                          <a:ext cx="535156" cy="677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1384300" y="1150938"/>
            <a:ext cx="2478088" cy="3065462"/>
            <a:chOff x="628428" y="110993"/>
            <a:chExt cx="2477265" cy="3065703"/>
          </a:xfrm>
        </p:grpSpPr>
        <p:grpSp>
          <p:nvGrpSpPr>
            <p:cNvPr id="1265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1267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8189" y="476671"/>
                  <a:ext cx="901401" cy="246081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8189" y="722752"/>
                  <a:ext cx="9014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8208" y="366560"/>
                <a:ext cx="1128338" cy="27116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675" y="366560"/>
                <a:ext cx="1104533" cy="2773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198" y="2970265"/>
                <a:ext cx="215828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828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3074988" y="2257425"/>
            <a:ext cx="604837" cy="1758950"/>
            <a:chOff x="2318025" y="1217039"/>
            <a:chExt cx="605273" cy="1758966"/>
          </a:xfrm>
        </p:grpSpPr>
        <p:graphicFrame>
          <p:nvGraphicFramePr>
            <p:cNvPr id="1219" name="Object 195"/>
            <p:cNvGraphicFramePr>
              <a:graphicFrameLocks noChangeAspect="1"/>
            </p:cNvGraphicFramePr>
            <p:nvPr/>
          </p:nvGraphicFramePr>
          <p:xfrm>
            <a:off x="2424088" y="1217039"/>
            <a:ext cx="369465" cy="53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4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17039"/>
                          <a:ext cx="369465" cy="53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558355"/>
              <a:ext cx="605273" cy="1417650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2151063" y="965200"/>
            <a:ext cx="863600" cy="1230313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299"/>
            </a:xfrm>
            <a:prstGeom prst="pie">
              <a:avLst>
                <a:gd name="adj1" fmla="val 14931295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0" name="Object 196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5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3" name="Object 1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2502"/>
              </p:ext>
            </p:extLst>
          </p:nvPr>
        </p:nvGraphicFramePr>
        <p:xfrm>
          <a:off x="5148330" y="1057275"/>
          <a:ext cx="1395345" cy="90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Формула" r:id="rId11" imgW="647640" imgH="419040" progId="Equation.3">
                  <p:embed/>
                </p:oleObj>
              </mc:Choice>
              <mc:Fallback>
                <p:oleObj name="Формула" r:id="rId11" imgW="647640" imgH="419040" progId="Equation.3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330" y="1057275"/>
                        <a:ext cx="1395345" cy="9034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3859213" y="4575175"/>
            <a:ext cx="865187" cy="1333500"/>
            <a:chOff x="3115262" y="3591539"/>
            <a:chExt cx="864096" cy="1334073"/>
          </a:xfrm>
        </p:grpSpPr>
        <p:sp>
          <p:nvSpPr>
            <p:cNvPr id="41" name="Пирог 40"/>
            <p:cNvSpPr/>
            <p:nvPr/>
          </p:nvSpPr>
          <p:spPr>
            <a:xfrm>
              <a:off x="3115262" y="4061641"/>
              <a:ext cx="864096" cy="863971"/>
            </a:xfrm>
            <a:prstGeom prst="pie">
              <a:avLst>
                <a:gd name="adj1" fmla="val 14931295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2" name="Object 198"/>
            <p:cNvGraphicFramePr>
              <a:graphicFrameLocks noChangeAspect="1"/>
            </p:cNvGraphicFramePr>
            <p:nvPr/>
          </p:nvGraphicFramePr>
          <p:xfrm>
            <a:off x="3238687" y="359153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7" name="Формула" r:id="rId13" imgW="152280" imgH="139680" progId="Equation.3">
                    <p:embed/>
                  </p:oleObj>
                </mc:Choice>
                <mc:Fallback>
                  <p:oleObj name="Формула" r:id="rId13" imgW="152280" imgH="139680" progId="Equation.3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59153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4540250" y="1377950"/>
            <a:ext cx="360363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Овал 79"/>
          <p:cNvSpPr/>
          <p:nvPr/>
        </p:nvSpPr>
        <p:spPr>
          <a:xfrm>
            <a:off x="4581525" y="2220913"/>
            <a:ext cx="358775" cy="3603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8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68702"/>
              </p:ext>
            </p:extLst>
          </p:nvPr>
        </p:nvGraphicFramePr>
        <p:xfrm>
          <a:off x="5050100" y="1859268"/>
          <a:ext cx="1440408" cy="101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Формула" r:id="rId14" imgW="596880" imgH="419040" progId="Equation.3">
                  <p:embed/>
                </p:oleObj>
              </mc:Choice>
              <mc:Fallback>
                <p:oleObj name="Формула" r:id="rId14" imgW="596880" imgH="419040" progId="Equation.3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100" y="1859268"/>
                        <a:ext cx="1440408" cy="10116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Левая фигурная скобка 82"/>
          <p:cNvSpPr/>
          <p:nvPr/>
        </p:nvSpPr>
        <p:spPr>
          <a:xfrm rot="16200000">
            <a:off x="1959769" y="3658394"/>
            <a:ext cx="1265238" cy="2127250"/>
          </a:xfrm>
          <a:prstGeom prst="leftBrace">
            <a:avLst>
              <a:gd name="adj1" fmla="val 7599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Object 200"/>
          <p:cNvGraphicFramePr>
            <a:graphicFrameLocks noChangeAspect="1"/>
          </p:cNvGraphicFramePr>
          <p:nvPr/>
        </p:nvGraphicFramePr>
        <p:xfrm>
          <a:off x="720725" y="4856163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Формула" r:id="rId16" imgW="736560" imgH="177480" progId="Equation.3">
                  <p:embed/>
                </p:oleObj>
              </mc:Choice>
              <mc:Fallback>
                <p:oleObj name="Формула" r:id="rId16" imgW="736560" imgH="17748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856163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01"/>
          <p:cNvGraphicFramePr>
            <a:graphicFrameLocks noChangeAspect="1"/>
          </p:cNvGraphicFramePr>
          <p:nvPr/>
        </p:nvGraphicFramePr>
        <p:xfrm>
          <a:off x="1963738" y="1830388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Формула" r:id="rId18" imgW="114120" imgH="177480" progId="Equation.3">
                  <p:embed/>
                </p:oleObj>
              </mc:Choice>
              <mc:Fallback>
                <p:oleObj name="Формула" r:id="rId18" imgW="114120" imgH="177480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1830388"/>
                        <a:ext cx="2730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1492250" y="4089400"/>
            <a:ext cx="1550988" cy="571500"/>
            <a:chOff x="880469" y="3049713"/>
            <a:chExt cx="1406526" cy="571407"/>
          </a:xfrm>
        </p:grpSpPr>
        <p:sp>
          <p:nvSpPr>
            <p:cNvPr id="48" name="Левая фигурная скобка 47"/>
            <p:cNvSpPr/>
            <p:nvPr/>
          </p:nvSpPr>
          <p:spPr>
            <a:xfrm rot="16200000">
              <a:off x="1184625" y="2745557"/>
              <a:ext cx="347606" cy="955919"/>
            </a:xfrm>
            <a:prstGeom prst="leftBrace">
              <a:avLst>
                <a:gd name="adj1" fmla="val 20413"/>
                <a:gd name="adj2" fmla="val 3303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1226" name="Object 202"/>
            <p:cNvGraphicFramePr>
              <a:graphicFrameLocks noChangeAspect="1"/>
            </p:cNvGraphicFramePr>
            <p:nvPr/>
          </p:nvGraphicFramePr>
          <p:xfrm>
            <a:off x="1255120" y="3197258"/>
            <a:ext cx="103187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1" name="Формула" r:id="rId20" imgW="431640" imgH="177480" progId="Equation.3">
                    <p:embed/>
                  </p:oleObj>
                </mc:Choice>
                <mc:Fallback>
                  <p:oleObj name="Формула" r:id="rId20" imgW="431640" imgH="177480" progId="Equation.3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120" y="3197258"/>
                          <a:ext cx="1031875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2165350" y="973138"/>
            <a:ext cx="863600" cy="1223962"/>
            <a:chOff x="2606976" y="-152824"/>
            <a:chExt cx="864096" cy="1224665"/>
          </a:xfrm>
        </p:grpSpPr>
        <p:sp>
          <p:nvSpPr>
            <p:cNvPr id="55" name="Пирог 54"/>
            <p:cNvSpPr/>
            <p:nvPr/>
          </p:nvSpPr>
          <p:spPr>
            <a:xfrm rot="12031675">
              <a:off x="2606976" y="-152824"/>
              <a:ext cx="864096" cy="864096"/>
            </a:xfrm>
            <a:prstGeom prst="pie">
              <a:avLst>
                <a:gd name="adj1" fmla="val 14931295"/>
                <a:gd name="adj2" fmla="val 16156029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7" name="Object 203"/>
            <p:cNvGraphicFramePr>
              <a:graphicFrameLocks noChangeAspect="1"/>
            </p:cNvGraphicFramePr>
            <p:nvPr/>
          </p:nvGraphicFramePr>
          <p:xfrm>
            <a:off x="2746018" y="737962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2" name="Формула" r:id="rId22" imgW="152280" imgH="139680" progId="Equation.3">
                    <p:embed/>
                  </p:oleObj>
                </mc:Choice>
                <mc:Fallback>
                  <p:oleObj name="Формула" r:id="rId22" imgW="152280" imgH="139680" progId="Equation.3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018" y="737962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0" name="Object 204"/>
          <p:cNvGraphicFramePr>
            <a:graphicFrameLocks noChangeAspect="1"/>
          </p:cNvGraphicFramePr>
          <p:nvPr/>
        </p:nvGraphicFramePr>
        <p:xfrm>
          <a:off x="6372225" y="1819275"/>
          <a:ext cx="18780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Формула" r:id="rId23" imgW="787320" imgH="419040" progId="Equation.3">
                  <p:embed/>
                </p:oleObj>
              </mc:Choice>
              <mc:Fallback>
                <p:oleObj name="Формула" r:id="rId23" imgW="787320" imgH="419040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819275"/>
                        <a:ext cx="1878013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Овал 60"/>
          <p:cNvSpPr/>
          <p:nvPr/>
        </p:nvSpPr>
        <p:spPr>
          <a:xfrm>
            <a:off x="4622800" y="3101975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2" name="Object 205"/>
          <p:cNvGraphicFramePr>
            <a:graphicFrameLocks noChangeAspect="1"/>
          </p:cNvGraphicFramePr>
          <p:nvPr/>
        </p:nvGraphicFramePr>
        <p:xfrm>
          <a:off x="5219700" y="2746375"/>
          <a:ext cx="2997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Формула" r:id="rId25" imgW="1257120" imgH="444240" progId="Equation.3">
                  <p:embed/>
                </p:oleObj>
              </mc:Choice>
              <mc:Fallback>
                <p:oleObj name="Формула" r:id="rId25" imgW="1257120" imgH="444240" progId="Equation.3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746375"/>
                        <a:ext cx="29972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06"/>
          <p:cNvGraphicFramePr>
            <a:graphicFrameLocks noChangeAspect="1"/>
          </p:cNvGraphicFramePr>
          <p:nvPr/>
        </p:nvGraphicFramePr>
        <p:xfrm>
          <a:off x="5173663" y="3849688"/>
          <a:ext cx="31178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Формула" r:id="rId27" imgW="1307880" imgH="444240" progId="Equation.3">
                  <p:embed/>
                </p:oleObj>
              </mc:Choice>
              <mc:Fallback>
                <p:oleObj name="Формула" r:id="rId27" imgW="1307880" imgH="444240" progId="Equation.3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3849688"/>
                        <a:ext cx="311785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3" name="TextBox 9"/>
          <p:cNvSpPr txBox="1">
            <a:spLocks noChangeArrowheads="1"/>
          </p:cNvSpPr>
          <p:nvPr/>
        </p:nvSpPr>
        <p:spPr bwMode="auto">
          <a:xfrm>
            <a:off x="179388" y="1158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маленьких шарика массой по 10 мг, имеющих одинаковые заряды, подвешены в одной точке на нитях длиной 30 см. Каждая нить образует угол 15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вертикалью. Каково значение заряда шариков?</a:t>
            </a: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134938" y="1220788"/>
            <a:ext cx="1298575" cy="2535237"/>
            <a:chOff x="207235" y="1409438"/>
            <a:chExt cx="1298884" cy="2535538"/>
          </a:xfrm>
        </p:grpSpPr>
        <p:graphicFrame>
          <p:nvGraphicFramePr>
            <p:cNvPr id="1231" name="Object 207"/>
            <p:cNvGraphicFramePr>
              <a:graphicFrameLocks noChangeAspect="1"/>
            </p:cNvGraphicFramePr>
            <p:nvPr/>
          </p:nvGraphicFramePr>
          <p:xfrm>
            <a:off x="214241" y="1409438"/>
            <a:ext cx="1291878" cy="2365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6" name="Формула" r:id="rId29" imgW="622080" imgH="1143000" progId="Equation.3">
                    <p:embed/>
                  </p:oleObj>
                </mc:Choice>
                <mc:Fallback>
                  <p:oleObj name="Формула" r:id="rId29" imgW="622080" imgH="1143000" progId="Equation.3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41" y="1409438"/>
                          <a:ext cx="1291878" cy="23659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7" name="Группа 16"/>
            <p:cNvGrpSpPr>
              <a:grpSpLocks/>
            </p:cNvGrpSpPr>
            <p:nvPr/>
          </p:nvGrpSpPr>
          <p:grpSpPr bwMode="auto">
            <a:xfrm>
              <a:off x="207235" y="1409438"/>
              <a:ext cx="1274396" cy="2535538"/>
              <a:chOff x="207235" y="1409438"/>
              <a:chExt cx="1274396" cy="2535538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07235" y="3357531"/>
                <a:ext cx="121949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482300" y="1409438"/>
                <a:ext cx="0" cy="25355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Object 208"/>
          <p:cNvGraphicFramePr>
            <a:graphicFrameLocks noChangeAspect="1"/>
          </p:cNvGraphicFramePr>
          <p:nvPr/>
        </p:nvGraphicFramePr>
        <p:xfrm>
          <a:off x="876300" y="5683250"/>
          <a:ext cx="496411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Формула" r:id="rId31" imgW="2082600" imgH="457200" progId="Equation.3">
                  <p:embed/>
                </p:oleObj>
              </mc:Choice>
              <mc:Fallback>
                <p:oleObj name="Формула" r:id="rId31" imgW="2082600" imgH="457200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5683250"/>
                        <a:ext cx="496411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09"/>
          <p:cNvGraphicFramePr>
            <a:graphicFrameLocks noChangeAspect="1"/>
          </p:cNvGraphicFramePr>
          <p:nvPr/>
        </p:nvGraphicFramePr>
        <p:xfrm>
          <a:off x="6002338" y="5976938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Формула" r:id="rId33" imgW="927000" imgH="228600" progId="Equation.3">
                  <p:embed/>
                </p:oleObj>
              </mc:Choice>
              <mc:Fallback>
                <p:oleObj name="Формула" r:id="rId33" imgW="927000" imgH="228600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5976938"/>
                        <a:ext cx="22098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Овал 70"/>
          <p:cNvSpPr/>
          <p:nvPr/>
        </p:nvSpPr>
        <p:spPr>
          <a:xfrm>
            <a:off x="134938" y="6092825"/>
            <a:ext cx="360362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4538" y="5680075"/>
            <a:ext cx="7859712" cy="10588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3" grpId="0" animBg="1"/>
      <p:bldP spid="61" grpId="0" animBg="1"/>
      <p:bldP spid="71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7525497" y="4054766"/>
            <a:ext cx="808037" cy="1329571"/>
            <a:chOff x="2202565" y="3161786"/>
            <a:chExt cx="806540" cy="1329556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105" y="3161786"/>
              <a:ext cx="0" cy="126474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04" name="Object 132"/>
            <p:cNvGraphicFramePr>
              <a:graphicFrameLocks noChangeAspect="1"/>
            </p:cNvGraphicFramePr>
            <p:nvPr/>
          </p:nvGraphicFramePr>
          <p:xfrm>
            <a:off x="2202565" y="3873804"/>
            <a:ext cx="733425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1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565" y="3873804"/>
                          <a:ext cx="733425" cy="617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7171484" y="1827080"/>
            <a:ext cx="1720850" cy="3421793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/>
            <p:nvPr/>
          </p:nvSpPr>
          <p:spPr>
            <a:xfrm rot="10800000">
              <a:off x="2980195" y="3119354"/>
              <a:ext cx="576211" cy="1341552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5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7935925" y="3687099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101564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1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7802575" y="3068960"/>
            <a:ext cx="1107299" cy="225057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669787" y="4062852"/>
            <a:ext cx="32305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8206718" y="5319529"/>
            <a:ext cx="937186" cy="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882809" y="3992679"/>
            <a:ext cx="0" cy="13988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179422" y="1742943"/>
            <a:ext cx="0" cy="241214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8388867" y="3321343"/>
            <a:ext cx="591664" cy="736599"/>
            <a:chOff x="3046297" y="2319412"/>
            <a:chExt cx="592061" cy="737334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46297" y="3050390"/>
              <a:ext cx="517873" cy="6356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05" name="Object 1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126605"/>
                </p:ext>
              </p:extLst>
            </p:nvPr>
          </p:nvGraphicFramePr>
          <p:xfrm>
            <a:off x="3126547" y="2319412"/>
            <a:ext cx="511811" cy="648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2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6547" y="2319412"/>
                          <a:ext cx="511811" cy="6482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5964984" y="1512755"/>
            <a:ext cx="2476500" cy="2642335"/>
            <a:chOff x="628428" y="110993"/>
            <a:chExt cx="2477265" cy="3065703"/>
          </a:xfrm>
        </p:grpSpPr>
        <p:grpSp>
          <p:nvGrpSpPr>
            <p:cNvPr id="3238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3240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7090" y="476671"/>
                  <a:ext cx="901979" cy="24608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7090" y="722753"/>
                  <a:ext cx="90197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7398" y="366561"/>
                <a:ext cx="1129061" cy="27116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744" y="366561"/>
                <a:ext cx="1103654" cy="277357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059" y="2970265"/>
                <a:ext cx="215967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rgbClr val="FFFFFF"/>
                    </a:solidFill>
                  </a:rPr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967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7654084" y="2253295"/>
            <a:ext cx="604838" cy="1739384"/>
            <a:chOff x="2318025" y="1237822"/>
            <a:chExt cx="605273" cy="1738183"/>
          </a:xfrm>
        </p:grpSpPr>
        <p:graphicFrame>
          <p:nvGraphicFramePr>
            <p:cNvPr id="3206" name="Object 1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6602344"/>
                </p:ext>
              </p:extLst>
            </p:nvPr>
          </p:nvGraphicFramePr>
          <p:xfrm>
            <a:off x="2424088" y="1237822"/>
            <a:ext cx="425450" cy="617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3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37822"/>
                          <a:ext cx="425450" cy="617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738361"/>
              <a:ext cx="605273" cy="1237644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6747210" y="1304029"/>
            <a:ext cx="863600" cy="1253301"/>
            <a:chOff x="1410414" y="-96974"/>
            <a:chExt cx="864096" cy="125269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410414" y="-96974"/>
              <a:ext cx="864096" cy="864773"/>
            </a:xfrm>
            <a:prstGeom prst="pie">
              <a:avLst>
                <a:gd name="adj1" fmla="val 14741990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000"/>
                </a:solidFill>
              </a:endParaRPr>
            </a:p>
          </p:txBody>
        </p:sp>
        <p:graphicFrame>
          <p:nvGraphicFramePr>
            <p:cNvPr id="3207" name="Object 135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4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3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23644"/>
              </p:ext>
            </p:extLst>
          </p:nvPr>
        </p:nvGraphicFramePr>
        <p:xfrm>
          <a:off x="2555776" y="1452710"/>
          <a:ext cx="15446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5" name="Формула" r:id="rId11" imgW="647640" imgH="419040" progId="Equation.3">
                  <p:embed/>
                </p:oleObj>
              </mc:Choice>
              <mc:Fallback>
                <p:oleObj name="Формула" r:id="rId11" imgW="647640" imgH="419040" progId="Equation.3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452710"/>
                        <a:ext cx="15446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8459340" y="4466353"/>
            <a:ext cx="865188" cy="1311335"/>
            <a:chOff x="3133092" y="3609338"/>
            <a:chExt cx="864096" cy="1310340"/>
          </a:xfrm>
        </p:grpSpPr>
        <p:sp>
          <p:nvSpPr>
            <p:cNvPr id="41" name="Пирог 40"/>
            <p:cNvSpPr/>
            <p:nvPr/>
          </p:nvSpPr>
          <p:spPr>
            <a:xfrm>
              <a:off x="3133092" y="4055148"/>
              <a:ext cx="864096" cy="864530"/>
            </a:xfrm>
            <a:prstGeom prst="pie">
              <a:avLst>
                <a:gd name="adj1" fmla="val 14801264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3209" name="Object 1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3037336"/>
                </p:ext>
              </p:extLst>
            </p:nvPr>
          </p:nvGraphicFramePr>
          <p:xfrm>
            <a:off x="3238687" y="3609338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6" name="Формула" r:id="rId13" imgW="152280" imgH="139680" progId="Equation.3">
                    <p:embed/>
                  </p:oleObj>
                </mc:Choice>
                <mc:Fallback>
                  <p:oleObj name="Формула" r:id="rId13" imgW="152280" imgH="139680" progId="Equation.3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609338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2006848" y="1744497"/>
            <a:ext cx="360363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" name="Овал 79"/>
          <p:cNvSpPr/>
          <p:nvPr/>
        </p:nvSpPr>
        <p:spPr>
          <a:xfrm>
            <a:off x="2006848" y="2866204"/>
            <a:ext cx="360363" cy="3587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82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50687"/>
              </p:ext>
            </p:extLst>
          </p:nvPr>
        </p:nvGraphicFramePr>
        <p:xfrm>
          <a:off x="2627784" y="2796898"/>
          <a:ext cx="7889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" name="Формула" r:id="rId14" imgW="330120" imgH="177480" progId="Equation.3">
                  <p:embed/>
                </p:oleObj>
              </mc:Choice>
              <mc:Fallback>
                <p:oleObj name="Формула" r:id="rId14" imgW="330120" imgH="177480" progId="Equation.3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96898"/>
                        <a:ext cx="7889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Левая фигурная скобка 82"/>
          <p:cNvSpPr/>
          <p:nvPr/>
        </p:nvSpPr>
        <p:spPr>
          <a:xfrm rot="16200000">
            <a:off x="6962912" y="3231963"/>
            <a:ext cx="360362" cy="2127250"/>
          </a:xfrm>
          <a:prstGeom prst="leftBrace">
            <a:avLst>
              <a:gd name="adj1" fmla="val 32143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5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21234"/>
              </p:ext>
            </p:extLst>
          </p:nvPr>
        </p:nvGraphicFramePr>
        <p:xfrm>
          <a:off x="3995936" y="1452710"/>
          <a:ext cx="8778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8" name="Формула" r:id="rId16" imgW="368280" imgH="419040" progId="Equation.3">
                  <p:embed/>
                </p:oleObj>
              </mc:Choice>
              <mc:Fallback>
                <p:oleObj name="Формула" r:id="rId16" imgW="368280" imgH="419040" progId="Equation.3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52710"/>
                        <a:ext cx="87788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705555"/>
              </p:ext>
            </p:extLst>
          </p:nvPr>
        </p:nvGraphicFramePr>
        <p:xfrm>
          <a:off x="4895242" y="1394453"/>
          <a:ext cx="12112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9" name="Формула" r:id="rId18" imgW="507960" imgH="444240" progId="Equation.3">
                  <p:embed/>
                </p:oleObj>
              </mc:Choice>
              <mc:Fallback>
                <p:oleObj name="Формула" r:id="rId18" imgW="507960" imgH="444240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242" y="1394453"/>
                        <a:ext cx="1211263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90423"/>
              </p:ext>
            </p:extLst>
          </p:nvPr>
        </p:nvGraphicFramePr>
        <p:xfrm>
          <a:off x="3491880" y="2589217"/>
          <a:ext cx="1581201" cy="938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0" name="Формула" r:id="rId20" imgW="749160" imgH="444240" progId="Equation.3">
                  <p:embed/>
                </p:oleObj>
              </mc:Choice>
              <mc:Fallback>
                <p:oleObj name="Формула" r:id="rId20" imgW="749160" imgH="444240" progId="Equation.3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589217"/>
                        <a:ext cx="1581201" cy="938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Овал 48"/>
          <p:cNvSpPr/>
          <p:nvPr/>
        </p:nvSpPr>
        <p:spPr>
          <a:xfrm>
            <a:off x="2021347" y="3909384"/>
            <a:ext cx="360362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50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085017"/>
              </p:ext>
            </p:extLst>
          </p:nvPr>
        </p:nvGraphicFramePr>
        <p:xfrm>
          <a:off x="2699792" y="3655212"/>
          <a:ext cx="1581855" cy="99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1" name="Формула" r:id="rId22" imgW="723600" imgH="457200" progId="Equation.3">
                  <p:embed/>
                </p:oleObj>
              </mc:Choice>
              <mc:Fallback>
                <p:oleObj name="Формула" r:id="rId22" imgW="723600" imgH="457200" progId="Equation.3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655212"/>
                        <a:ext cx="1581855" cy="999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68318"/>
              </p:ext>
            </p:extLst>
          </p:nvPr>
        </p:nvGraphicFramePr>
        <p:xfrm>
          <a:off x="944079" y="4882364"/>
          <a:ext cx="40576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" name="Формула" r:id="rId24" imgW="1701720" imgH="457200" progId="Equation.3">
                  <p:embed/>
                </p:oleObj>
              </mc:Choice>
              <mc:Fallback>
                <p:oleObj name="Формула" r:id="rId24" imgW="1701720" imgH="4572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079" y="4882364"/>
                        <a:ext cx="405765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Овал 57"/>
          <p:cNvSpPr/>
          <p:nvPr/>
        </p:nvSpPr>
        <p:spPr>
          <a:xfrm>
            <a:off x="360572" y="5244844"/>
            <a:ext cx="358775" cy="3603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60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39424"/>
              </p:ext>
            </p:extLst>
          </p:nvPr>
        </p:nvGraphicFramePr>
        <p:xfrm>
          <a:off x="4995815" y="5152769"/>
          <a:ext cx="19383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" name="Формула" r:id="rId26" imgW="812520" imgH="228600" progId="Equation.3">
                  <p:embed/>
                </p:oleObj>
              </mc:Choice>
              <mc:Fallback>
                <p:oleObj name="Формула" r:id="rId26" imgW="812520" imgH="22860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15" y="5152769"/>
                        <a:ext cx="1938337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179388" y="1158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маленьких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шарика одинаковой массы,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подвешены в одной точке на нитях длиной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 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каждому шарику был сообщен заряд 0,4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шарики разошлись на угол 60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Найти массу шариков.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147638" y="1039813"/>
            <a:ext cx="1688057" cy="2255889"/>
            <a:chOff x="140494" y="1409438"/>
            <a:chExt cx="1688459" cy="1597289"/>
          </a:xfrm>
        </p:grpSpPr>
        <p:graphicFrame>
          <p:nvGraphicFramePr>
            <p:cNvPr id="62" name="Object 2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417397"/>
                </p:ext>
              </p:extLst>
            </p:nvPr>
          </p:nvGraphicFramePr>
          <p:xfrm>
            <a:off x="140494" y="1646609"/>
            <a:ext cx="1648217" cy="1334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4" name="Формула" r:id="rId28" imgW="825480" imgH="914400" progId="Equation.3">
                    <p:embed/>
                  </p:oleObj>
                </mc:Choice>
                <mc:Fallback>
                  <p:oleObj name="Формула" r:id="rId28" imgW="825480" imgH="914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494" y="1646609"/>
                          <a:ext cx="1648217" cy="13342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3" name="Группа 16"/>
            <p:cNvGrpSpPr>
              <a:grpSpLocks/>
            </p:cNvGrpSpPr>
            <p:nvPr/>
          </p:nvGrpSpPr>
          <p:grpSpPr bwMode="auto">
            <a:xfrm>
              <a:off x="170391" y="1409438"/>
              <a:ext cx="1658562" cy="1597289"/>
              <a:chOff x="170391" y="1409438"/>
              <a:chExt cx="1658562" cy="1597289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70391" y="2702620"/>
                <a:ext cx="15865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828953" y="1409438"/>
                <a:ext cx="0" cy="15972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539959" y="5962354"/>
            <a:ext cx="417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57988"/>
              </p:ext>
            </p:extLst>
          </p:nvPr>
        </p:nvGraphicFramePr>
        <p:xfrm>
          <a:off x="2597150" y="6064250"/>
          <a:ext cx="23018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" name="Формула" r:id="rId30" imgW="965160" imgH="228600" progId="Equation.3">
                  <p:embed/>
                </p:oleObj>
              </mc:Choice>
              <mc:Fallback>
                <p:oleObj name="Формула" r:id="rId30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6064250"/>
                        <a:ext cx="23018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777176"/>
              </p:ext>
            </p:extLst>
          </p:nvPr>
        </p:nvGraphicFramePr>
        <p:xfrm>
          <a:off x="5933588" y="4309457"/>
          <a:ext cx="15795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" name="Формула" r:id="rId32" imgW="660240" imgH="177480" progId="Equation.3">
                  <p:embed/>
                </p:oleObj>
              </mc:Choice>
              <mc:Fallback>
                <p:oleObj name="Формула" r:id="rId32" imgW="660240" imgH="17748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588" y="4309457"/>
                        <a:ext cx="15795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33673"/>
              </p:ext>
            </p:extLst>
          </p:nvPr>
        </p:nvGraphicFramePr>
        <p:xfrm>
          <a:off x="6387766" y="2330318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" name="Формула" r:id="rId34" imgW="114102" imgH="177492" progId="Equation.3">
                  <p:embed/>
                </p:oleObj>
              </mc:Choice>
              <mc:Fallback>
                <p:oleObj name="Формула" r:id="rId34" imgW="114102" imgH="177492" progId="Equation.3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766" y="2330318"/>
                        <a:ext cx="27305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3" grpId="0" animBg="1"/>
      <p:bldP spid="49" grpId="0" animBg="1"/>
      <p:bldP spid="58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единительная линия 57"/>
          <p:cNvCxnSpPr/>
          <p:nvPr/>
        </p:nvCxnSpPr>
        <p:spPr>
          <a:xfrm>
            <a:off x="3064804" y="2623022"/>
            <a:ext cx="2903537" cy="1701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>
            <a:grpSpLocks/>
          </p:cNvGrpSpPr>
          <p:nvPr/>
        </p:nvGrpSpPr>
        <p:grpSpPr bwMode="auto">
          <a:xfrm>
            <a:off x="179553" y="4846141"/>
            <a:ext cx="985837" cy="1209675"/>
            <a:chOff x="843018" y="1297779"/>
            <a:chExt cx="984663" cy="1209992"/>
          </a:xfrm>
        </p:grpSpPr>
        <p:sp>
          <p:nvSpPr>
            <p:cNvPr id="68" name="Пирог 67"/>
            <p:cNvSpPr/>
            <p:nvPr/>
          </p:nvSpPr>
          <p:spPr>
            <a:xfrm rot="2713135">
              <a:off x="843184" y="1643779"/>
              <a:ext cx="863826" cy="864157"/>
            </a:xfrm>
            <a:prstGeom prst="pie">
              <a:avLst>
                <a:gd name="adj1" fmla="val 13571694"/>
                <a:gd name="adj2" fmla="val 16933792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71" name="Object 123"/>
            <p:cNvGraphicFramePr>
              <a:graphicFrameLocks noChangeAspect="1"/>
            </p:cNvGraphicFramePr>
            <p:nvPr/>
          </p:nvGraphicFramePr>
          <p:xfrm>
            <a:off x="1463449" y="129777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2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449" y="129777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3634716" y="3523134"/>
            <a:ext cx="806450" cy="1392238"/>
            <a:chOff x="2202565" y="3161786"/>
            <a:chExt cx="806540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105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65" name="Object 117"/>
            <p:cNvGraphicFramePr>
              <a:graphicFrameLocks noChangeAspect="1"/>
            </p:cNvGraphicFramePr>
            <p:nvPr/>
          </p:nvGraphicFramePr>
          <p:xfrm>
            <a:off x="2202565" y="3873804"/>
            <a:ext cx="733425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3" name="Формула" r:id="rId5" imgW="241200" imgH="203040" progId="Equation.3">
                    <p:embed/>
                  </p:oleObj>
                </mc:Choice>
                <mc:Fallback>
                  <p:oleObj name="Формула" r:id="rId5" imgW="241200" imgH="203040" progId="Equation.3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565" y="3873804"/>
                          <a:ext cx="733425" cy="617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4522129" y="2089772"/>
            <a:ext cx="1223962" cy="1266675"/>
            <a:chOff x="4522129" y="2089772"/>
            <a:chExt cx="1223962" cy="1266675"/>
          </a:xfrm>
        </p:grpSpPr>
        <p:cxnSp>
          <p:nvCxnSpPr>
            <p:cNvPr id="29" name="Прямая со стрелкой 28"/>
            <p:cNvCxnSpPr/>
            <p:nvPr/>
          </p:nvCxnSpPr>
          <p:spPr>
            <a:xfrm flipV="1">
              <a:off x="4522129" y="2711922"/>
              <a:ext cx="1223962" cy="644525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66" name="Object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95507"/>
                </p:ext>
              </p:extLst>
            </p:nvPr>
          </p:nvGraphicFramePr>
          <p:xfrm>
            <a:off x="4990811" y="2089772"/>
            <a:ext cx="579438" cy="735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4" name="Формула" r:id="rId7" imgW="190440" imgH="241200" progId="Equation.3">
                    <p:embed/>
                  </p:oleObj>
                </mc:Choice>
                <mc:Fallback>
                  <p:oleObj name="Формула" r:id="rId7" imgW="190440" imgH="241200" progId="Equation.3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0811" y="2089772"/>
                          <a:ext cx="579438" cy="735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198603" y="774229"/>
            <a:ext cx="865188" cy="1231901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772"/>
            </a:xfrm>
            <a:prstGeom prst="pie">
              <a:avLst>
                <a:gd name="adj1" fmla="val 12938538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67" name="Object 119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5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7092280" y="1948855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746091" y="2613497"/>
            <a:ext cx="0" cy="182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158591" y="4059316"/>
            <a:ext cx="1809750" cy="1015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86798"/>
              </p:ext>
            </p:extLst>
          </p:nvPr>
        </p:nvGraphicFramePr>
        <p:xfrm>
          <a:off x="2555776" y="1805186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" name="Формула" r:id="rId10" imgW="114120" imgH="177480" progId="Equation.3">
                  <p:embed/>
                </p:oleObj>
              </mc:Choice>
              <mc:Fallback>
                <p:oleObj name="Формула" r:id="rId10" imgW="114120" imgH="177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805186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41860"/>
              </p:ext>
            </p:extLst>
          </p:nvPr>
        </p:nvGraphicFramePr>
        <p:xfrm>
          <a:off x="233845" y="3159597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" name="Формула" r:id="rId12" imgW="114120" imgH="177480" progId="Equation.3">
                  <p:embed/>
                </p:oleObj>
              </mc:Choice>
              <mc:Fallback>
                <p:oleObj name="Формула" r:id="rId12" imgW="114120" imgH="17748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45" y="3159597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16652"/>
              </p:ext>
            </p:extLst>
          </p:nvPr>
        </p:nvGraphicFramePr>
        <p:xfrm>
          <a:off x="2359160" y="4510724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" name="Формула" r:id="rId13" imgW="114120" imgH="177480" progId="Equation.3">
                  <p:embed/>
                </p:oleObj>
              </mc:Choice>
              <mc:Fallback>
                <p:oleObj name="Формула" r:id="rId13" imgW="114120" imgH="17748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160" y="4510724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Группа 69"/>
          <p:cNvGrpSpPr>
            <a:grpSpLocks/>
          </p:cNvGrpSpPr>
          <p:nvPr/>
        </p:nvGrpSpPr>
        <p:grpSpPr bwMode="auto">
          <a:xfrm>
            <a:off x="3474379" y="2986559"/>
            <a:ext cx="1366837" cy="863600"/>
            <a:chOff x="2368906" y="170024"/>
            <a:chExt cx="1366733" cy="864096"/>
          </a:xfrm>
        </p:grpSpPr>
        <p:sp>
          <p:nvSpPr>
            <p:cNvPr id="71" name="Пирог 70"/>
            <p:cNvSpPr/>
            <p:nvPr/>
          </p:nvSpPr>
          <p:spPr>
            <a:xfrm rot="17831437">
              <a:off x="2871824" y="170305"/>
              <a:ext cx="864096" cy="863534"/>
            </a:xfrm>
            <a:prstGeom prst="pie">
              <a:avLst>
                <a:gd name="adj1" fmla="val 12711374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72" name="Object 124"/>
            <p:cNvGraphicFramePr>
              <a:graphicFrameLocks noChangeAspect="1"/>
            </p:cNvGraphicFramePr>
            <p:nvPr/>
          </p:nvGraphicFramePr>
          <p:xfrm>
            <a:off x="2368906" y="339365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9" name="Формула" r:id="rId14" imgW="152280" imgH="139680" progId="Equation.3">
                    <p:embed/>
                  </p:oleObj>
                </mc:Choice>
                <mc:Fallback>
                  <p:oleObj name="Формула" r:id="rId14" imgW="152280" imgH="139680" progId="Equation.3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8906" y="339365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4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652942"/>
              </p:ext>
            </p:extLst>
          </p:nvPr>
        </p:nvGraphicFramePr>
        <p:xfrm>
          <a:off x="6190971" y="2328739"/>
          <a:ext cx="2440885" cy="108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" name="Формула" r:id="rId15" imgW="939600" imgH="419040" progId="Equation.3">
                  <p:embed/>
                </p:oleObj>
              </mc:Choice>
              <mc:Fallback>
                <p:oleObj name="Формула" r:id="rId15" imgW="939600" imgH="41904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971" y="2328739"/>
                        <a:ext cx="2440885" cy="1089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692018"/>
              </p:ext>
            </p:extLst>
          </p:nvPr>
        </p:nvGraphicFramePr>
        <p:xfrm>
          <a:off x="6519726" y="4059316"/>
          <a:ext cx="1862658" cy="120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" name="Формула" r:id="rId17" imgW="685800" imgH="444240" progId="Equation.3">
                  <p:embed/>
                </p:oleObj>
              </mc:Choice>
              <mc:Fallback>
                <p:oleObj name="Формула" r:id="rId17" imgW="685800" imgH="44424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726" y="4059316"/>
                        <a:ext cx="1862658" cy="1208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Овал 85"/>
          <p:cNvSpPr/>
          <p:nvPr/>
        </p:nvSpPr>
        <p:spPr>
          <a:xfrm>
            <a:off x="7092279" y="3639391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1331640" y="44624"/>
            <a:ext cx="76329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расположены два одинаковых проводящих шарика. Один шарик закреплен неподвижно, а другой привязан к концу вертикальной нити длиной 20 см. масса каждого шарика 5 г. Шарики получают одинаковые заряды и нить с шариком отклоняется на 60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вертикали. Определите заряд каждого шарика.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-630309" y="951012"/>
            <a:ext cx="5196888" cy="5790356"/>
            <a:chOff x="-630309" y="951012"/>
            <a:chExt cx="5196888" cy="579035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-630309" y="951012"/>
              <a:ext cx="4416426" cy="5790356"/>
              <a:chOff x="-630309" y="951012"/>
              <a:chExt cx="4416426" cy="5790356"/>
            </a:xfrm>
          </p:grpSpPr>
          <p:grpSp>
            <p:nvGrpSpPr>
              <p:cNvPr id="2178" name="Группа 8"/>
              <p:cNvGrpSpPr>
                <a:grpSpLocks/>
              </p:cNvGrpSpPr>
              <p:nvPr/>
            </p:nvGrpSpPr>
            <p:grpSpPr bwMode="auto">
              <a:xfrm>
                <a:off x="198920" y="951012"/>
                <a:ext cx="901700" cy="246063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7664" y="476671"/>
                  <a:ext cx="901622" cy="245897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7664" y="722568"/>
                  <a:ext cx="90162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Равнобедренный треугольник 4"/>
              <p:cNvSpPr/>
              <p:nvPr/>
            </p:nvSpPr>
            <p:spPr>
              <a:xfrm rot="19807589">
                <a:off x="-630309" y="969162"/>
                <a:ext cx="4416426" cy="3808412"/>
              </a:xfrm>
              <a:prstGeom prst="triangl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2182" name="Группа 9"/>
              <p:cNvGrpSpPr>
                <a:grpSpLocks/>
              </p:cNvGrpSpPr>
              <p:nvPr/>
            </p:nvGrpSpPr>
            <p:grpSpPr bwMode="auto">
              <a:xfrm>
                <a:off x="54904" y="5550743"/>
                <a:ext cx="900112" cy="1190625"/>
                <a:chOff x="1190732" y="4739288"/>
                <a:chExt cx="901622" cy="1190512"/>
              </a:xfrm>
            </p:grpSpPr>
            <p:sp>
              <p:nvSpPr>
                <p:cNvPr id="51" name="Овал 50"/>
                <p:cNvSpPr/>
                <p:nvPr/>
              </p:nvSpPr>
              <p:spPr>
                <a:xfrm>
                  <a:off x="1534207" y="4739288"/>
                  <a:ext cx="214672" cy="21588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dirty="0">
                      <a:solidFill>
                        <a:srgbClr val="FFFFFF"/>
                      </a:solidFill>
                    </a:rPr>
                    <a:t>+</a:t>
                  </a:r>
                </a:p>
              </p:txBody>
            </p:sp>
            <p:grpSp>
              <p:nvGrpSpPr>
                <p:cNvPr id="2195" name="Группа 44"/>
                <p:cNvGrpSpPr>
                  <a:grpSpLocks/>
                </p:cNvGrpSpPr>
                <p:nvPr/>
              </p:nvGrpSpPr>
              <p:grpSpPr bwMode="auto">
                <a:xfrm rot="10800000">
                  <a:off x="1190732" y="5683761"/>
                  <a:ext cx="901622" cy="246039"/>
                  <a:chOff x="1547664" y="476671"/>
                  <a:chExt cx="901622" cy="246039"/>
                </a:xfrm>
              </p:grpSpPr>
              <p:sp>
                <p:nvSpPr>
                  <p:cNvPr id="47" name="Прямоугольник 46"/>
                  <p:cNvSpPr/>
                  <p:nvPr/>
                </p:nvSpPr>
                <p:spPr>
                  <a:xfrm>
                    <a:off x="1547664" y="476671"/>
                    <a:ext cx="901622" cy="246039"/>
                  </a:xfrm>
                  <a:prstGeom prst="rect">
                    <a:avLst/>
                  </a:prstGeom>
                  <a:pattFill prst="wdUpDiag">
                    <a:fgClr>
                      <a:schemeClr val="tx2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>
                    <a:off x="1547664" y="721123"/>
                    <a:ext cx="90162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Прямая соединительная линия 7"/>
                <p:cNvCxnSpPr>
                  <a:stCxn id="47" idx="2"/>
                  <a:endCxn id="51" idx="4"/>
                </p:cNvCxnSpPr>
                <p:nvPr/>
              </p:nvCxnSpPr>
              <p:spPr>
                <a:xfrm flipV="1">
                  <a:off x="1641543" y="4955168"/>
                  <a:ext cx="0" cy="7285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Овал 33"/>
            <p:cNvSpPr/>
            <p:nvPr/>
          </p:nvSpPr>
          <p:spPr>
            <a:xfrm>
              <a:off x="4350679" y="3323109"/>
              <a:ext cx="215900" cy="2159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2771801" y="2632548"/>
            <a:ext cx="1578879" cy="741363"/>
            <a:chOff x="1343599" y="2233870"/>
            <a:chExt cx="1579699" cy="742135"/>
          </a:xfrm>
        </p:grpSpPr>
        <p:cxnSp>
          <p:nvCxnSpPr>
            <p:cNvPr id="31" name="Прямая со стрелкой 30"/>
            <p:cNvCxnSpPr/>
            <p:nvPr/>
          </p:nvCxnSpPr>
          <p:spPr>
            <a:xfrm>
              <a:off x="1636755" y="2233870"/>
              <a:ext cx="1286543" cy="742135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73" name="Object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1666340"/>
                </p:ext>
              </p:extLst>
            </p:nvPr>
          </p:nvGraphicFramePr>
          <p:xfrm>
            <a:off x="1343599" y="2239109"/>
            <a:ext cx="425450" cy="617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12" name="Формула" r:id="rId19" imgW="139680" imgH="203040" progId="Equation.3">
                    <p:embed/>
                  </p:oleObj>
                </mc:Choice>
                <mc:Fallback>
                  <p:oleObj name="Формула" r:id="rId19" imgW="139680" imgH="203040" progId="Equation.3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599" y="2239109"/>
                          <a:ext cx="425450" cy="617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57987"/>
              </p:ext>
            </p:extLst>
          </p:nvPr>
        </p:nvGraphicFramePr>
        <p:xfrm>
          <a:off x="2032089" y="5445224"/>
          <a:ext cx="2490040" cy="93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" name="Формула" r:id="rId21" imgW="1155600" imgH="431640" progId="Equation.3">
                  <p:embed/>
                </p:oleObj>
              </mc:Choice>
              <mc:Fallback>
                <p:oleObj name="Формула" r:id="rId21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89" y="5445224"/>
                        <a:ext cx="2490040" cy="932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55577"/>
              </p:ext>
            </p:extLst>
          </p:nvPr>
        </p:nvGraphicFramePr>
        <p:xfrm>
          <a:off x="4588283" y="5664373"/>
          <a:ext cx="185896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4" name="Формула" r:id="rId23" imgW="863280" imgH="228600" progId="Equation.3">
                  <p:embed/>
                </p:oleObj>
              </mc:Choice>
              <mc:Fallback>
                <p:oleObj name="Формула" r:id="rId23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8283" y="5664373"/>
                        <a:ext cx="1858963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Скругленный прямоугольник 53"/>
          <p:cNvSpPr/>
          <p:nvPr/>
        </p:nvSpPr>
        <p:spPr>
          <a:xfrm>
            <a:off x="1763688" y="5438030"/>
            <a:ext cx="4896544" cy="1058863"/>
          </a:xfrm>
          <a:prstGeom prst="roundRect">
            <a:avLst>
              <a:gd name="adj" fmla="val 301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3"/>
          <p:cNvSpPr>
            <a:spLocks noChangeShapeType="1"/>
          </p:cNvSpPr>
          <p:nvPr/>
        </p:nvSpPr>
        <p:spPr bwMode="auto">
          <a:xfrm>
            <a:off x="1367212" y="4138876"/>
            <a:ext cx="403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7" name="Line 12"/>
          <p:cNvSpPr>
            <a:spLocks noChangeShapeType="1"/>
          </p:cNvSpPr>
          <p:nvPr/>
        </p:nvSpPr>
        <p:spPr bwMode="auto">
          <a:xfrm>
            <a:off x="3962400" y="6148388"/>
            <a:ext cx="1314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8" name="Line 13"/>
          <p:cNvSpPr>
            <a:spLocks noChangeShapeType="1"/>
          </p:cNvSpPr>
          <p:nvPr/>
        </p:nvSpPr>
        <p:spPr bwMode="auto">
          <a:xfrm rot="-5400000">
            <a:off x="4079081" y="5095082"/>
            <a:ext cx="21605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9" name="Line 20"/>
          <p:cNvSpPr>
            <a:spLocks noChangeShapeType="1"/>
          </p:cNvSpPr>
          <p:nvPr/>
        </p:nvSpPr>
        <p:spPr bwMode="auto">
          <a:xfrm rot="-5400000">
            <a:off x="1360487" y="2882901"/>
            <a:ext cx="3095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26" name="Rectangle 41"/>
          <p:cNvSpPr>
            <a:spLocks noChangeArrowheads="1"/>
          </p:cNvSpPr>
          <p:nvPr/>
        </p:nvSpPr>
        <p:spPr bwMode="auto">
          <a:xfrm>
            <a:off x="76200" y="0"/>
            <a:ext cx="89916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587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587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587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100" dirty="0" smtClean="0">
                <a:solidFill>
                  <a:srgbClr val="000000"/>
                </a:solidFill>
                <a:latin typeface="Times New Roman" pitchFamily="18" charset="0"/>
              </a:rPr>
              <a:t>Два одинаковых маленьких заряженных шарика, подвешенных  на нитях равной длины, опускают в керосин. Какова должна быть плотность материала шариков, чтобы угол расхождения нитей в воздухе и керосине был одинаков?</a:t>
            </a:r>
          </a:p>
        </p:txBody>
      </p:sp>
      <p:sp>
        <p:nvSpPr>
          <p:cNvPr id="103450" name="Line 7"/>
          <p:cNvSpPr>
            <a:spLocks noChangeShapeType="1"/>
          </p:cNvSpPr>
          <p:nvPr/>
        </p:nvSpPr>
        <p:spPr bwMode="auto">
          <a:xfrm>
            <a:off x="2924175" y="1371600"/>
            <a:ext cx="2363788" cy="510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65" name="AutoShape 41" descr="Широкий диагональный 2"/>
          <p:cNvSpPr>
            <a:spLocks noChangeArrowheads="1"/>
          </p:cNvSpPr>
          <p:nvPr/>
        </p:nvSpPr>
        <p:spPr bwMode="auto">
          <a:xfrm>
            <a:off x="4216400" y="4167188"/>
            <a:ext cx="914400" cy="1981200"/>
          </a:xfrm>
          <a:prstGeom prst="rtTriangle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03466" name="AutoShape 42" descr="Широкий диагональный 2"/>
          <p:cNvSpPr>
            <a:spLocks noChangeAspect="1" noChangeArrowheads="1"/>
          </p:cNvSpPr>
          <p:nvPr/>
        </p:nvSpPr>
        <p:spPr bwMode="auto">
          <a:xfrm>
            <a:off x="8137525" y="4152900"/>
            <a:ext cx="457200" cy="989013"/>
          </a:xfrm>
          <a:prstGeom prst="rtTriangle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03486" name="Line 7"/>
          <p:cNvSpPr>
            <a:spLocks noChangeShapeType="1"/>
          </p:cNvSpPr>
          <p:nvPr/>
        </p:nvSpPr>
        <p:spPr bwMode="auto">
          <a:xfrm>
            <a:off x="6823075" y="1333500"/>
            <a:ext cx="1952625" cy="415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03523" name="Group 99"/>
          <p:cNvGrpSpPr>
            <a:grpSpLocks/>
          </p:cNvGrpSpPr>
          <p:nvPr/>
        </p:nvGrpSpPr>
        <p:grpSpPr bwMode="auto">
          <a:xfrm>
            <a:off x="8185150" y="5176838"/>
            <a:ext cx="544513" cy="1019175"/>
            <a:chOff x="5144" y="3261"/>
            <a:chExt cx="343" cy="642"/>
          </a:xfrm>
        </p:grpSpPr>
        <p:sp>
          <p:nvSpPr>
            <p:cNvPr id="5194" name="Line 10"/>
            <p:cNvSpPr>
              <a:spLocks noChangeShapeType="1"/>
            </p:cNvSpPr>
            <p:nvPr/>
          </p:nvSpPr>
          <p:spPr bwMode="auto">
            <a:xfrm flipV="1">
              <a:off x="5144" y="3261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95" name="Object 25"/>
            <p:cNvGraphicFramePr>
              <a:graphicFrameLocks noChangeAspect="1"/>
            </p:cNvGraphicFramePr>
            <p:nvPr/>
          </p:nvGraphicFramePr>
          <p:xfrm>
            <a:off x="5184" y="3552"/>
            <a:ext cx="303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5" name="Формула" r:id="rId3" imgW="57184" imgH="95375" progId="Equation.3">
                    <p:embed/>
                  </p:oleObj>
                </mc:Choice>
                <mc:Fallback>
                  <p:oleObj name="Формула" r:id="rId3" imgW="57184" imgH="953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3552"/>
                          <a:ext cx="303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510" name="Group 86"/>
          <p:cNvGrpSpPr>
            <a:grpSpLocks/>
          </p:cNvGrpSpPr>
          <p:nvPr/>
        </p:nvGrpSpPr>
        <p:grpSpPr bwMode="auto">
          <a:xfrm>
            <a:off x="2924175" y="2265363"/>
            <a:ext cx="1717675" cy="2940050"/>
            <a:chOff x="1846" y="1436"/>
            <a:chExt cx="1082" cy="1852"/>
          </a:xfrm>
        </p:grpSpPr>
        <p:graphicFrame>
          <p:nvGraphicFramePr>
            <p:cNvPr id="5192" name="Object 24"/>
            <p:cNvGraphicFramePr>
              <a:graphicFrameLocks noChangeAspect="1"/>
            </p:cNvGraphicFramePr>
            <p:nvPr/>
          </p:nvGraphicFramePr>
          <p:xfrm>
            <a:off x="1846" y="1436"/>
            <a:ext cx="272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6" name="Формула" r:id="rId5" imgW="9441" imgH="0" progId="Equation.3">
                    <p:embed/>
                  </p:oleObj>
                </mc:Choice>
                <mc:Fallback>
                  <p:oleObj name="Формула" r:id="rId5" imgW="9441" imgH="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6" y="1436"/>
                          <a:ext cx="272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93" name="Object 24"/>
            <p:cNvGraphicFramePr>
              <a:graphicFrameLocks noChangeAspect="1"/>
            </p:cNvGraphicFramePr>
            <p:nvPr/>
          </p:nvGraphicFramePr>
          <p:xfrm>
            <a:off x="2640" y="3024"/>
            <a:ext cx="2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7" name="Формула" r:id="rId7" imgW="9441" imgH="0" progId="Equation.3">
                    <p:embed/>
                  </p:oleObj>
                </mc:Choice>
                <mc:Fallback>
                  <p:oleObj name="Формула" r:id="rId7" imgW="9441" imgH="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3024"/>
                          <a:ext cx="2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216402" y="3514727"/>
            <a:ext cx="947737" cy="600073"/>
            <a:chOff x="4217195" y="3514727"/>
            <a:chExt cx="947737" cy="599280"/>
          </a:xfrm>
        </p:grpSpPr>
        <p:sp>
          <p:nvSpPr>
            <p:cNvPr id="5169" name="Line 14"/>
            <p:cNvSpPr>
              <a:spLocks noChangeShapeType="1"/>
            </p:cNvSpPr>
            <p:nvPr/>
          </p:nvSpPr>
          <p:spPr bwMode="auto">
            <a:xfrm rot="16200000" flipH="1">
              <a:off x="4691063" y="3640138"/>
              <a:ext cx="1" cy="94773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70" name="Объект 1"/>
            <p:cNvGraphicFramePr>
              <a:graphicFrameLocks noChangeAspect="1"/>
            </p:cNvGraphicFramePr>
            <p:nvPr/>
          </p:nvGraphicFramePr>
          <p:xfrm>
            <a:off x="4654550" y="3514727"/>
            <a:ext cx="403560" cy="511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8" name="Формула" r:id="rId9" imgW="190417" imgH="241195" progId="Equation.3">
                    <p:embed/>
                  </p:oleObj>
                </mc:Choice>
                <mc:Fallback>
                  <p:oleObj name="Формула" r:id="rId9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4550" y="3514727"/>
                          <a:ext cx="403560" cy="511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798888" y="4191000"/>
            <a:ext cx="700087" cy="2581275"/>
            <a:chOff x="3799681" y="4191000"/>
            <a:chExt cx="700087" cy="2581275"/>
          </a:xfrm>
        </p:grpSpPr>
        <p:sp>
          <p:nvSpPr>
            <p:cNvPr id="5163" name="Line 10"/>
            <p:cNvSpPr>
              <a:spLocks noChangeShapeType="1"/>
            </p:cNvSpPr>
            <p:nvPr/>
          </p:nvSpPr>
          <p:spPr bwMode="auto">
            <a:xfrm>
              <a:off x="4195763" y="4191000"/>
              <a:ext cx="0" cy="1981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4" name="Объект 78"/>
            <p:cNvGraphicFramePr>
              <a:graphicFrameLocks noChangeAspect="1"/>
            </p:cNvGraphicFramePr>
            <p:nvPr/>
          </p:nvGraphicFramePr>
          <p:xfrm>
            <a:off x="3799681" y="6186488"/>
            <a:ext cx="700087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49" name="Формула" r:id="rId11" imgW="241195" imgH="203112" progId="Equation.3">
                    <p:embed/>
                  </p:oleObj>
                </mc:Choice>
                <mc:Fallback>
                  <p:oleObj name="Формула" r:id="rId11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9681" y="6186488"/>
                          <a:ext cx="700087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8147050" y="4605338"/>
            <a:ext cx="920750" cy="863600"/>
            <a:chOff x="8147050" y="4604911"/>
            <a:chExt cx="920750" cy="863600"/>
          </a:xfrm>
        </p:grpSpPr>
        <p:sp>
          <p:nvSpPr>
            <p:cNvPr id="5161" name="Line 14"/>
            <p:cNvSpPr>
              <a:spLocks noChangeShapeType="1"/>
            </p:cNvSpPr>
            <p:nvPr/>
          </p:nvSpPr>
          <p:spPr bwMode="auto">
            <a:xfrm rot="-5400000">
              <a:off x="8375650" y="4929188"/>
              <a:ext cx="0" cy="4572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2" name="Объект 79"/>
            <p:cNvGraphicFramePr>
              <a:graphicFrameLocks noChangeAspect="1"/>
            </p:cNvGraphicFramePr>
            <p:nvPr/>
          </p:nvGraphicFramePr>
          <p:xfrm>
            <a:off x="8583612" y="4604911"/>
            <a:ext cx="484188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0" name="Формула" r:id="rId13" imgW="228501" imgH="406224" progId="Equation.3">
                    <p:embed/>
                  </p:oleObj>
                </mc:Choice>
                <mc:Fallback>
                  <p:oleObj name="Формула" r:id="rId13" imgW="228501" imgH="4062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3612" y="4604911"/>
                          <a:ext cx="484188" cy="863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6318250" y="4191000"/>
            <a:ext cx="1739900" cy="941388"/>
            <a:chOff x="6318249" y="4191000"/>
            <a:chExt cx="1739901" cy="941388"/>
          </a:xfrm>
        </p:grpSpPr>
        <p:sp>
          <p:nvSpPr>
            <p:cNvPr id="5159" name="AutoShape 2"/>
            <p:cNvSpPr>
              <a:spLocks/>
            </p:cNvSpPr>
            <p:nvPr/>
          </p:nvSpPr>
          <p:spPr bwMode="auto">
            <a:xfrm rot="10800000">
              <a:off x="7626350" y="4191000"/>
              <a:ext cx="431800" cy="941388"/>
            </a:xfrm>
            <a:prstGeom prst="rightBrace">
              <a:avLst>
                <a:gd name="adj1" fmla="val 1816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0" name="Объект 80"/>
            <p:cNvGraphicFramePr>
              <a:graphicFrameLocks noChangeAspect="1"/>
            </p:cNvGraphicFramePr>
            <p:nvPr/>
          </p:nvGraphicFramePr>
          <p:xfrm>
            <a:off x="6318249" y="4370402"/>
            <a:ext cx="1377951" cy="5540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1" name="Формула" r:id="rId15" imgW="532937" imgH="215713" progId="Equation.3">
                    <p:embed/>
                  </p:oleObj>
                </mc:Choice>
                <mc:Fallback>
                  <p:oleObj name="Формула" r:id="rId15" imgW="532937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249" y="4370402"/>
                          <a:ext cx="1377951" cy="5540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7358063" y="4114800"/>
            <a:ext cx="766762" cy="2268538"/>
            <a:chOff x="7358856" y="4114800"/>
            <a:chExt cx="765969" cy="2269331"/>
          </a:xfrm>
        </p:grpSpPr>
        <p:sp>
          <p:nvSpPr>
            <p:cNvPr id="5157" name="Line 10"/>
            <p:cNvSpPr>
              <a:spLocks noChangeShapeType="1"/>
            </p:cNvSpPr>
            <p:nvPr/>
          </p:nvSpPr>
          <p:spPr bwMode="auto">
            <a:xfrm>
              <a:off x="8124825" y="4114800"/>
              <a:ext cx="0" cy="1981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58" name="Объект 81"/>
            <p:cNvGraphicFramePr>
              <a:graphicFrameLocks noChangeAspect="1"/>
            </p:cNvGraphicFramePr>
            <p:nvPr/>
          </p:nvGraphicFramePr>
          <p:xfrm>
            <a:off x="7358856" y="5798344"/>
            <a:ext cx="700087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2" name="Формула" r:id="rId17" imgW="241195" imgH="203112" progId="Equation.3">
                    <p:embed/>
                  </p:oleObj>
                </mc:Choice>
                <mc:Fallback>
                  <p:oleObj name="Формула" r:id="rId17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8856" y="5798344"/>
                          <a:ext cx="700087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Пирог 5"/>
          <p:cNvSpPr/>
          <p:nvPr/>
        </p:nvSpPr>
        <p:spPr>
          <a:xfrm rot="2874492">
            <a:off x="2497931" y="1002507"/>
            <a:ext cx="835025" cy="833438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7" name="Пирог 86"/>
          <p:cNvSpPr/>
          <p:nvPr/>
        </p:nvSpPr>
        <p:spPr>
          <a:xfrm rot="2874492">
            <a:off x="3798888" y="3773488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8" name="Пирог 87"/>
          <p:cNvSpPr/>
          <p:nvPr/>
        </p:nvSpPr>
        <p:spPr>
          <a:xfrm rot="2874492">
            <a:off x="7729538" y="3790950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8153400" y="3921125"/>
            <a:ext cx="622300" cy="1217613"/>
            <a:chOff x="8153400" y="3920938"/>
            <a:chExt cx="622300" cy="1217800"/>
          </a:xfrm>
        </p:grpSpPr>
        <p:graphicFrame>
          <p:nvGraphicFramePr>
            <p:cNvPr id="5155" name="Объект 77"/>
            <p:cNvGraphicFramePr>
              <a:graphicFrameLocks noChangeAspect="1"/>
            </p:cNvGraphicFramePr>
            <p:nvPr/>
          </p:nvGraphicFramePr>
          <p:xfrm>
            <a:off x="8347869" y="3920938"/>
            <a:ext cx="427831" cy="578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3" name="Формула" r:id="rId18" imgW="177646" imgH="241091" progId="Equation.3">
                    <p:embed/>
                  </p:oleObj>
                </mc:Choice>
                <mc:Fallback>
                  <p:oleObj name="Формула" r:id="rId18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7869" y="3920938"/>
                          <a:ext cx="427831" cy="5788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6" name="Line 15"/>
            <p:cNvSpPr>
              <a:spLocks noChangeShapeType="1"/>
            </p:cNvSpPr>
            <p:nvPr/>
          </p:nvSpPr>
          <p:spPr bwMode="auto">
            <a:xfrm flipH="1" flipV="1">
              <a:off x="8153400" y="4191000"/>
              <a:ext cx="428625" cy="947738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Пирог 88"/>
          <p:cNvSpPr/>
          <p:nvPr/>
        </p:nvSpPr>
        <p:spPr>
          <a:xfrm rot="2874492">
            <a:off x="6424613" y="1001713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71800" y="2057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4" name="Формула" r:id="rId20" imgW="152334" imgH="139639" progId="Equation.3">
                  <p:embed/>
                </p:oleObj>
              </mc:Choice>
              <mc:Fallback>
                <p:oleObj name="Формула" r:id="rId20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1"/>
          <p:cNvGraphicFramePr>
            <a:graphicFrameLocks noChangeAspect="1"/>
          </p:cNvGraphicFramePr>
          <p:nvPr/>
        </p:nvGraphicFramePr>
        <p:xfrm>
          <a:off x="6858000" y="21336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5" name="Формула" r:id="rId22" imgW="152334" imgH="139639" progId="Equation.3">
                  <p:embed/>
                </p:oleObj>
              </mc:Choice>
              <mc:Fallback>
                <p:oleObj name="Формула" r:id="rId22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68986"/>
              </p:ext>
            </p:extLst>
          </p:nvPr>
        </p:nvGraphicFramePr>
        <p:xfrm>
          <a:off x="246063" y="4868863"/>
          <a:ext cx="21923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6" name="Формула" r:id="rId23" imgW="901440" imgH="215640" progId="Equation.3">
                  <p:embed/>
                </p:oleObj>
              </mc:Choice>
              <mc:Fallback>
                <p:oleObj name="Формула" r:id="rId23" imgW="901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6063" y="4868863"/>
                        <a:ext cx="2192337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125228"/>
              </p:ext>
            </p:extLst>
          </p:nvPr>
        </p:nvGraphicFramePr>
        <p:xfrm>
          <a:off x="379413" y="5683250"/>
          <a:ext cx="1574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7" name="Формула" r:id="rId25" imgW="647640" imgH="406080" progId="Equation.3">
                  <p:embed/>
                </p:oleObj>
              </mc:Choice>
              <mc:Fallback>
                <p:oleObj name="Формула" r:id="rId25" imgW="6476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79413" y="5683250"/>
                        <a:ext cx="1574800" cy="98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51" name="Group 27"/>
          <p:cNvGrpSpPr>
            <a:grpSpLocks/>
          </p:cNvGrpSpPr>
          <p:nvPr/>
        </p:nvGrpSpPr>
        <p:grpSpPr bwMode="auto">
          <a:xfrm>
            <a:off x="1558925" y="1147763"/>
            <a:ext cx="2743200" cy="3073400"/>
            <a:chOff x="1440" y="1053"/>
            <a:chExt cx="1728" cy="1936"/>
          </a:xfrm>
        </p:grpSpPr>
        <p:sp>
          <p:nvSpPr>
            <p:cNvPr id="5184" name="Line 8"/>
            <p:cNvSpPr>
              <a:spLocks noChangeShapeType="1"/>
            </p:cNvSpPr>
            <p:nvPr/>
          </p:nvSpPr>
          <p:spPr bwMode="auto">
            <a:xfrm>
              <a:off x="2294" y="1198"/>
              <a:ext cx="806" cy="1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185" name="Group 29"/>
            <p:cNvGrpSpPr>
              <a:grpSpLocks/>
            </p:cNvGrpSpPr>
            <p:nvPr/>
          </p:nvGrpSpPr>
          <p:grpSpPr bwMode="auto">
            <a:xfrm>
              <a:off x="1440" y="1053"/>
              <a:ext cx="1728" cy="1936"/>
              <a:chOff x="1440" y="1053"/>
              <a:chExt cx="1728" cy="1936"/>
            </a:xfrm>
          </p:grpSpPr>
          <p:grpSp>
            <p:nvGrpSpPr>
              <p:cNvPr id="5186" name="Group 4"/>
              <p:cNvGrpSpPr>
                <a:grpSpLocks/>
              </p:cNvGrpSpPr>
              <p:nvPr/>
            </p:nvGrpSpPr>
            <p:grpSpPr bwMode="auto">
              <a:xfrm>
                <a:off x="2079" y="1053"/>
                <a:ext cx="453" cy="145"/>
                <a:chOff x="1837" y="518"/>
                <a:chExt cx="453" cy="145"/>
              </a:xfrm>
            </p:grpSpPr>
            <p:sp>
              <p:nvSpPr>
                <p:cNvPr id="5190" name="Line 5"/>
                <p:cNvSpPr>
                  <a:spLocks noChangeShapeType="1"/>
                </p:cNvSpPr>
                <p:nvPr/>
              </p:nvSpPr>
              <p:spPr bwMode="auto">
                <a:xfrm>
                  <a:off x="1837" y="663"/>
                  <a:ext cx="4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91" name="Rectangle 6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837" y="518"/>
                  <a:ext cx="453" cy="136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87" name="Line 9"/>
              <p:cNvSpPr>
                <a:spLocks noChangeShapeType="1"/>
              </p:cNvSpPr>
              <p:nvPr/>
            </p:nvSpPr>
            <p:spPr bwMode="auto">
              <a:xfrm flipH="1">
                <a:off x="1488" y="1194"/>
                <a:ext cx="806" cy="1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88" name="Oval 11"/>
              <p:cNvSpPr>
                <a:spLocks noChangeAspect="1" noChangeArrowheads="1"/>
              </p:cNvSpPr>
              <p:nvPr/>
            </p:nvSpPr>
            <p:spPr bwMode="auto">
              <a:xfrm>
                <a:off x="1440" y="2880"/>
                <a:ext cx="109" cy="10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  <a:endParaRPr lang="ru-RU" altLang="ru-RU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9" name="Oval 16"/>
              <p:cNvSpPr>
                <a:spLocks noChangeAspect="1" noChangeArrowheads="1"/>
              </p:cNvSpPr>
              <p:nvPr/>
            </p:nvSpPr>
            <p:spPr bwMode="auto">
              <a:xfrm>
                <a:off x="3059" y="2874"/>
                <a:ext cx="109" cy="10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</a:p>
            </p:txBody>
          </p:sp>
        </p:grpSp>
      </p:grp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238500" y="1624013"/>
            <a:ext cx="911225" cy="2444750"/>
            <a:chOff x="3238500" y="1623344"/>
            <a:chExt cx="911225" cy="2445419"/>
          </a:xfrm>
        </p:grpSpPr>
        <p:grpSp>
          <p:nvGrpSpPr>
            <p:cNvPr id="5165" name="Group 83"/>
            <p:cNvGrpSpPr>
              <a:grpSpLocks/>
            </p:cNvGrpSpPr>
            <p:nvPr/>
          </p:nvGrpSpPr>
          <p:grpSpPr bwMode="auto">
            <a:xfrm>
              <a:off x="3238500" y="2057400"/>
              <a:ext cx="911225" cy="2011363"/>
              <a:chOff x="2046" y="1296"/>
              <a:chExt cx="574" cy="1267"/>
            </a:xfrm>
          </p:grpSpPr>
          <p:graphicFrame>
            <p:nvGraphicFramePr>
              <p:cNvPr id="5167" name="Object 26"/>
              <p:cNvGraphicFramePr>
                <a:graphicFrameLocks noChangeAspect="1"/>
              </p:cNvGraphicFramePr>
              <p:nvPr/>
            </p:nvGraphicFramePr>
            <p:xfrm>
              <a:off x="2208" y="1296"/>
              <a:ext cx="208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558" name="Формула" r:id="rId27" imgW="0" imgH="57279" progId="Equation.3">
                      <p:embed/>
                    </p:oleObj>
                  </mc:Choice>
                  <mc:Fallback>
                    <p:oleObj name="Формула" r:id="rId27" imgW="0" imgH="5727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1296"/>
                            <a:ext cx="208" cy="3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8" name="Line 15"/>
              <p:cNvSpPr>
                <a:spLocks noChangeShapeType="1"/>
              </p:cNvSpPr>
              <p:nvPr/>
            </p:nvSpPr>
            <p:spPr bwMode="auto">
              <a:xfrm flipH="1" flipV="1">
                <a:off x="2046" y="1296"/>
                <a:ext cx="574" cy="1267"/>
              </a:xfrm>
              <a:prstGeom prst="line">
                <a:avLst/>
              </a:prstGeom>
              <a:noFill/>
              <a:ln w="50800">
                <a:solidFill>
                  <a:srgbClr val="0099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166" name="Объект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6249540"/>
                </p:ext>
              </p:extLst>
            </p:nvPr>
          </p:nvGraphicFramePr>
          <p:xfrm>
            <a:off x="3352402" y="1623344"/>
            <a:ext cx="404020" cy="585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59" name="Формула" r:id="rId29" imgW="139639" imgH="203112" progId="Equation.3">
                    <p:embed/>
                  </p:oleObj>
                </mc:Choice>
                <mc:Fallback>
                  <p:oleObj name="Формула" r:id="rId29" imgW="13963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402" y="1623344"/>
                          <a:ext cx="404020" cy="585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521" name="Group 97"/>
          <p:cNvGrpSpPr>
            <a:grpSpLocks/>
          </p:cNvGrpSpPr>
          <p:nvPr/>
        </p:nvGrpSpPr>
        <p:grpSpPr bwMode="auto">
          <a:xfrm>
            <a:off x="5486400" y="1143000"/>
            <a:ext cx="2901950" cy="3282950"/>
            <a:chOff x="3456" y="720"/>
            <a:chExt cx="1828" cy="2068"/>
          </a:xfrm>
        </p:grpSpPr>
        <p:sp>
          <p:nvSpPr>
            <p:cNvPr id="5171" name="Line 8"/>
            <p:cNvSpPr>
              <a:spLocks noChangeShapeType="1"/>
            </p:cNvSpPr>
            <p:nvPr/>
          </p:nvSpPr>
          <p:spPr bwMode="auto">
            <a:xfrm>
              <a:off x="4306" y="859"/>
              <a:ext cx="806" cy="1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172" name="Group 96"/>
            <p:cNvGrpSpPr>
              <a:grpSpLocks/>
            </p:cNvGrpSpPr>
            <p:nvPr/>
          </p:nvGrpSpPr>
          <p:grpSpPr bwMode="auto">
            <a:xfrm>
              <a:off x="3456" y="720"/>
              <a:ext cx="1828" cy="2068"/>
              <a:chOff x="3456" y="720"/>
              <a:chExt cx="1828" cy="2068"/>
            </a:xfrm>
          </p:grpSpPr>
          <p:grpSp>
            <p:nvGrpSpPr>
              <p:cNvPr id="5173" name="Group 87"/>
              <p:cNvGrpSpPr>
                <a:grpSpLocks/>
              </p:cNvGrpSpPr>
              <p:nvPr/>
            </p:nvGrpSpPr>
            <p:grpSpPr bwMode="auto">
              <a:xfrm>
                <a:off x="3456" y="720"/>
                <a:ext cx="1828" cy="2068"/>
                <a:chOff x="3452" y="714"/>
                <a:chExt cx="1828" cy="2068"/>
              </a:xfrm>
            </p:grpSpPr>
            <p:sp>
              <p:nvSpPr>
                <p:cNvPr id="5175" name="Line 3"/>
                <p:cNvSpPr>
                  <a:spLocks noChangeShapeType="1"/>
                </p:cNvSpPr>
                <p:nvPr/>
              </p:nvSpPr>
              <p:spPr bwMode="auto">
                <a:xfrm>
                  <a:off x="3500" y="2589"/>
                  <a:ext cx="17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6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3327" y="1807"/>
                  <a:ext cx="19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177" name="Group 65"/>
                <p:cNvGrpSpPr>
                  <a:grpSpLocks/>
                </p:cNvGrpSpPr>
                <p:nvPr/>
              </p:nvGrpSpPr>
              <p:grpSpPr bwMode="auto">
                <a:xfrm>
                  <a:off x="3452" y="714"/>
                  <a:ext cx="1715" cy="1936"/>
                  <a:chOff x="1440" y="1053"/>
                  <a:chExt cx="1715" cy="1936"/>
                </a:xfrm>
              </p:grpSpPr>
              <p:grpSp>
                <p:nvGrpSpPr>
                  <p:cNvPr id="5178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2079" y="1053"/>
                    <a:ext cx="453" cy="145"/>
                    <a:chOff x="1837" y="518"/>
                    <a:chExt cx="453" cy="145"/>
                  </a:xfrm>
                </p:grpSpPr>
                <p:sp>
                  <p:nvSpPr>
                    <p:cNvPr id="5182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37" y="663"/>
                      <a:ext cx="453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183" name="Rectangle 6" descr="Широкий диагональный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7" y="518"/>
                      <a:ext cx="453" cy="136"/>
                    </a:xfrm>
                    <a:prstGeom prst="rect">
                      <a:avLst/>
                    </a:prstGeom>
                    <a:pattFill prst="wdUpDiag">
                      <a:fgClr>
                        <a:schemeClr val="tx2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ru-RU" altLang="ru-RU" sz="18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5179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1194"/>
                    <a:ext cx="806" cy="174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0" name="Oval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440" y="2880"/>
                    <a:ext cx="109" cy="10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2400" b="1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+</a:t>
                    </a:r>
                    <a:endParaRPr lang="ru-RU" altLang="ru-RU" sz="2400" b="1" smtClean="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181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46" y="2872"/>
                    <a:ext cx="109" cy="10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2400" b="1" smtClean="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+</a:t>
                    </a:r>
                    <a:endParaRPr lang="ru-RU" altLang="ru-RU" sz="2400" b="1" smtClean="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aphicFrame>
            <p:nvGraphicFramePr>
              <p:cNvPr id="5174" name="Object 24"/>
              <p:cNvGraphicFramePr>
                <a:graphicFrameLocks noChangeAspect="1"/>
              </p:cNvGraphicFramePr>
              <p:nvPr/>
            </p:nvGraphicFramePr>
            <p:xfrm>
              <a:off x="4320" y="1391"/>
              <a:ext cx="272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560" name="Формула" r:id="rId31" imgW="9441" imgH="0" progId="Equation.3">
                      <p:embed/>
                    </p:oleObj>
                  </mc:Choice>
                  <mc:Fallback>
                    <p:oleObj name="Формула" r:id="rId31" imgW="9441" imgH="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1391"/>
                            <a:ext cx="272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 useBgFill="1">
        <p:nvSpPr>
          <p:cNvPr id="103539" name="Rectangle 115"/>
          <p:cNvSpPr>
            <a:spLocks noChangeArrowheads="1"/>
          </p:cNvSpPr>
          <p:nvPr/>
        </p:nvSpPr>
        <p:spPr bwMode="auto">
          <a:xfrm>
            <a:off x="-1787" y="1403759"/>
            <a:ext cx="2895600" cy="32766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285143"/>
              </p:ext>
            </p:extLst>
          </p:nvPr>
        </p:nvGraphicFramePr>
        <p:xfrm>
          <a:off x="205817" y="1747423"/>
          <a:ext cx="1944216" cy="101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" name="Формула" r:id="rId33" imgW="799920" imgH="419040" progId="Equation.3">
                  <p:embed/>
                </p:oleObj>
              </mc:Choice>
              <mc:Fallback>
                <p:oleObj name="Формула" r:id="rId33" imgW="799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05817" y="1747423"/>
                        <a:ext cx="1944216" cy="1018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99410"/>
              </p:ext>
            </p:extLst>
          </p:nvPr>
        </p:nvGraphicFramePr>
        <p:xfrm>
          <a:off x="114300" y="2815431"/>
          <a:ext cx="2500312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2" name="Формула" r:id="rId35" imgW="1028520" imgH="419040" progId="Equation.3">
                  <p:embed/>
                </p:oleObj>
              </mc:Choice>
              <mc:Fallback>
                <p:oleObj name="Формула" r:id="rId35" imgW="1028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14300" y="2815431"/>
                        <a:ext cx="2500312" cy="101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Объект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97642"/>
              </p:ext>
            </p:extLst>
          </p:nvPr>
        </p:nvGraphicFramePr>
        <p:xfrm>
          <a:off x="215900" y="4143376"/>
          <a:ext cx="20367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3" name="Формула" r:id="rId37" imgW="838080" imgH="215640" progId="Equation.3">
                  <p:embed/>
                </p:oleObj>
              </mc:Choice>
              <mc:Fallback>
                <p:oleObj name="Формула" r:id="rId37" imgW="838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15900" y="4143376"/>
                        <a:ext cx="203676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33" name="Line 109"/>
          <p:cNvSpPr>
            <a:spLocks noChangeShapeType="1"/>
          </p:cNvSpPr>
          <p:nvPr/>
        </p:nvSpPr>
        <p:spPr bwMode="auto">
          <a:xfrm>
            <a:off x="955675" y="2872856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534" name="Line 110"/>
          <p:cNvSpPr>
            <a:spLocks noChangeShapeType="1"/>
          </p:cNvSpPr>
          <p:nvPr/>
        </p:nvSpPr>
        <p:spPr bwMode="auto">
          <a:xfrm>
            <a:off x="409575" y="3408492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535" name="Line 111"/>
          <p:cNvSpPr>
            <a:spLocks noChangeShapeType="1"/>
          </p:cNvSpPr>
          <p:nvPr/>
        </p:nvSpPr>
        <p:spPr bwMode="auto">
          <a:xfrm>
            <a:off x="1509713" y="3409221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25066" y="5645944"/>
            <a:ext cx="2149821" cy="1058863"/>
          </a:xfrm>
          <a:prstGeom prst="roundRect">
            <a:avLst>
              <a:gd name="adj" fmla="val 301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4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4.16667E-6 0.299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2999E-7 L 0.10816 0.3054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9" y="15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3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1034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10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 animBg="1"/>
      <p:bldP spid="103428" grpId="0" animBg="1"/>
      <p:bldP spid="103429" grpId="0" animBg="1"/>
      <p:bldP spid="103450" grpId="0" animBg="1"/>
      <p:bldP spid="103465" grpId="0" animBg="1"/>
      <p:bldP spid="103465" grpId="1" animBg="1"/>
      <p:bldP spid="103466" grpId="0" animBg="1"/>
      <p:bldP spid="103466" grpId="1" animBg="1"/>
      <p:bldP spid="103486" grpId="0" animBg="1"/>
      <p:bldP spid="103539" grpId="0" animBg="1"/>
      <p:bldP spid="103533" grpId="0" animBg="1"/>
      <p:bldP spid="103534" grpId="0" animBg="1"/>
      <p:bldP spid="103535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-1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5075" y="304800"/>
            <a:ext cx="3541713" cy="518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203" name="Picture 4" descr="coulom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85800" y="990600"/>
            <a:ext cx="3429000" cy="4495800"/>
          </a:xfrm>
          <a:noFill/>
          <a:ln>
            <a:solidFill>
              <a:srgbClr val="FF0000"/>
            </a:solidFill>
          </a:ln>
        </p:spPr>
      </p:pic>
      <p:sp>
        <p:nvSpPr>
          <p:cNvPr id="51204" name="WordArt 5"/>
          <p:cNvSpPr>
            <a:spLocks noChangeArrowheads="1" noChangeShapeType="1" noTextEdit="1"/>
          </p:cNvSpPr>
          <p:nvPr/>
        </p:nvSpPr>
        <p:spPr bwMode="auto">
          <a:xfrm>
            <a:off x="381000" y="180975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Закон Кулона</a:t>
            </a:r>
          </a:p>
        </p:txBody>
      </p:sp>
      <p:graphicFrame>
        <p:nvGraphicFramePr>
          <p:cNvPr id="51206" name="Object 3"/>
          <p:cNvGraphicFramePr>
            <a:graphicFrameLocks noChangeAspect="1"/>
          </p:cNvGraphicFramePr>
          <p:nvPr/>
        </p:nvGraphicFramePr>
        <p:xfrm>
          <a:off x="5105400" y="5486400"/>
          <a:ext cx="2971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Формула" r:id="rId6" imgW="1054100" imgH="419100" progId="Equation.3">
                  <p:embed/>
                </p:oleObj>
              </mc:Choice>
              <mc:Fallback>
                <p:oleObj name="Формула" r:id="rId6" imgW="1054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86400"/>
                        <a:ext cx="2971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49025"/>
              </p:ext>
            </p:extLst>
          </p:nvPr>
        </p:nvGraphicFramePr>
        <p:xfrm>
          <a:off x="1259632" y="5486400"/>
          <a:ext cx="2072944" cy="12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Формула" r:id="rId8" imgW="660240" imgH="393480" progId="Equation.3">
                  <p:embed/>
                </p:oleObj>
              </mc:Choice>
              <mc:Fallback>
                <p:oleObj name="Формула" r:id="rId8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59632" y="5486400"/>
                        <a:ext cx="2072944" cy="1235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3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 flipV="1">
            <a:off x="984250" y="1374951"/>
            <a:ext cx="7691438" cy="95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542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26019"/>
              </p:ext>
            </p:extLst>
          </p:nvPr>
        </p:nvGraphicFramePr>
        <p:xfrm>
          <a:off x="1619250" y="655813"/>
          <a:ext cx="3762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7" name="Формула" r:id="rId3" imgW="152268" imgH="215713" progId="Equation.3">
                  <p:embed/>
                </p:oleObj>
              </mc:Choice>
              <mc:Fallback>
                <p:oleObj name="Формула" r:id="rId3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55813"/>
                        <a:ext cx="3762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94822"/>
              </p:ext>
            </p:extLst>
          </p:nvPr>
        </p:nvGraphicFramePr>
        <p:xfrm>
          <a:off x="7350125" y="809801"/>
          <a:ext cx="439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8" name="Формула" r:id="rId5" imgW="177569" imgH="215619" progId="Equation.3">
                  <p:embed/>
                </p:oleObj>
              </mc:Choice>
              <mc:Fallback>
                <p:oleObj name="Формула" r:id="rId5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809801"/>
                        <a:ext cx="4397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1816100" y="1303513"/>
            <a:ext cx="5510213" cy="801688"/>
            <a:chOff x="1144" y="1026"/>
            <a:chExt cx="3471" cy="505"/>
          </a:xfrm>
        </p:grpSpPr>
        <p:sp>
          <p:nvSpPr>
            <p:cNvPr id="54278" name="Line 12"/>
            <p:cNvSpPr>
              <a:spLocks noChangeShapeType="1"/>
            </p:cNvSpPr>
            <p:nvPr/>
          </p:nvSpPr>
          <p:spPr bwMode="auto">
            <a:xfrm rot="-5400000">
              <a:off x="894" y="1276"/>
              <a:ext cx="499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279" name="Line 13"/>
            <p:cNvSpPr>
              <a:spLocks noChangeShapeType="1"/>
            </p:cNvSpPr>
            <p:nvPr/>
          </p:nvSpPr>
          <p:spPr bwMode="auto">
            <a:xfrm rot="-5400000">
              <a:off x="4388" y="1304"/>
              <a:ext cx="45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852766"/>
              </p:ext>
            </p:extLst>
          </p:nvPr>
        </p:nvGraphicFramePr>
        <p:xfrm>
          <a:off x="691980" y="2987935"/>
          <a:ext cx="2223836" cy="82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9" name="Формула" r:id="rId7" imgW="1054100" imgH="393700" progId="Equation.3">
                  <p:embed/>
                </p:oleObj>
              </mc:Choice>
              <mc:Fallback>
                <p:oleObj name="Формула" r:id="rId7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80" y="2987935"/>
                        <a:ext cx="2223836" cy="8295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82" name="Group 20"/>
          <p:cNvGrpSpPr>
            <a:grpSpLocks/>
          </p:cNvGrpSpPr>
          <p:nvPr/>
        </p:nvGrpSpPr>
        <p:grpSpPr bwMode="auto">
          <a:xfrm>
            <a:off x="7235825" y="1303513"/>
            <a:ext cx="173038" cy="173038"/>
            <a:chOff x="3851" y="1026"/>
            <a:chExt cx="109" cy="109"/>
          </a:xfrm>
        </p:grpSpPr>
        <p:sp>
          <p:nvSpPr>
            <p:cNvPr id="54283" name="Oval 21"/>
            <p:cNvSpPr>
              <a:spLocks noChangeAspect="1" noChangeArrowheads="1"/>
            </p:cNvSpPr>
            <p:nvPr/>
          </p:nvSpPr>
          <p:spPr bwMode="auto">
            <a:xfrm>
              <a:off x="3851" y="1026"/>
              <a:ext cx="109" cy="10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284" name="Line 22"/>
            <p:cNvSpPr>
              <a:spLocks noChangeShapeType="1"/>
            </p:cNvSpPr>
            <p:nvPr/>
          </p:nvSpPr>
          <p:spPr bwMode="auto">
            <a:xfrm>
              <a:off x="3874" y="1085"/>
              <a:ext cx="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11560" y="5422074"/>
            <a:ext cx="8064128" cy="555478"/>
            <a:chOff x="611560" y="5422074"/>
            <a:chExt cx="8064128" cy="55547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611560" y="5445224"/>
              <a:ext cx="8064128" cy="53232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 -  произведение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модулей зарядов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5944345"/>
                </p:ext>
              </p:extLst>
            </p:nvPr>
          </p:nvGraphicFramePr>
          <p:xfrm>
            <a:off x="2178643" y="5422074"/>
            <a:ext cx="754464" cy="529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0" name="Формула" r:id="rId9" imgW="291960" imgH="215640" progId="Equation.3">
                    <p:embed/>
                  </p:oleObj>
                </mc:Choice>
                <mc:Fallback>
                  <p:oleObj name="Формула" r:id="rId9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8643" y="5422074"/>
                          <a:ext cx="754464" cy="529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294" name="Oval 35"/>
          <p:cNvSpPr>
            <a:spLocks noChangeAspect="1" noChangeArrowheads="1"/>
          </p:cNvSpPr>
          <p:nvPr/>
        </p:nvSpPr>
        <p:spPr bwMode="auto">
          <a:xfrm>
            <a:off x="1733550" y="1284463"/>
            <a:ext cx="173038" cy="1730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ru-RU" sz="2000" b="1">
                <a:solidFill>
                  <a:srgbClr val="FFFFFF"/>
                </a:solidFill>
                <a:latin typeface="Times New Roman" pitchFamily="18" charset="0"/>
              </a:rPr>
              <a:t>+</a:t>
            </a:r>
            <a:endParaRPr lang="ru-RU" altLang="ru-RU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4295" name="WordArt 36"/>
          <p:cNvSpPr>
            <a:spLocks noChangeArrowheads="1" noChangeShapeType="1" noTextEdit="1"/>
          </p:cNvSpPr>
          <p:nvPr/>
        </p:nvSpPr>
        <p:spPr bwMode="auto">
          <a:xfrm>
            <a:off x="2411760" y="260649"/>
            <a:ext cx="3833992" cy="432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Закон Кулона</a:t>
            </a:r>
          </a:p>
        </p:txBody>
      </p: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1816100" y="1513063"/>
            <a:ext cx="5524500" cy="438150"/>
            <a:chOff x="1144" y="960"/>
            <a:chExt cx="3480" cy="276"/>
          </a:xfrm>
        </p:grpSpPr>
        <p:sp>
          <p:nvSpPr>
            <p:cNvPr id="54297" name="Line 15"/>
            <p:cNvSpPr>
              <a:spLocks noChangeShapeType="1"/>
            </p:cNvSpPr>
            <p:nvPr/>
          </p:nvSpPr>
          <p:spPr bwMode="auto">
            <a:xfrm rot="-5400000">
              <a:off x="2884" y="-504"/>
              <a:ext cx="0" cy="34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8" name="Object 31"/>
            <p:cNvGraphicFramePr>
              <a:graphicFrameLocks noChangeAspect="1"/>
            </p:cNvGraphicFramePr>
            <p:nvPr/>
          </p:nvGraphicFramePr>
          <p:xfrm>
            <a:off x="2544" y="960"/>
            <a:ext cx="24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1" name="Формула" r:id="rId11" imgW="114102" imgH="126780" progId="Equation.3">
                    <p:embed/>
                  </p:oleObj>
                </mc:Choice>
                <mc:Fallback>
                  <p:oleObj name="Формула" r:id="rId11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960"/>
                          <a:ext cx="24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1908175" y="585963"/>
            <a:ext cx="754063" cy="795338"/>
            <a:chOff x="1202" y="376"/>
            <a:chExt cx="475" cy="501"/>
          </a:xfrm>
        </p:grpSpPr>
        <p:sp>
          <p:nvSpPr>
            <p:cNvPr id="54300" name="Line 4"/>
            <p:cNvSpPr>
              <a:spLocks noChangeShapeType="1"/>
            </p:cNvSpPr>
            <p:nvPr/>
          </p:nvSpPr>
          <p:spPr bwMode="auto">
            <a:xfrm rot="-5400000">
              <a:off x="1406" y="669"/>
              <a:ext cx="0" cy="4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30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68527"/>
                </p:ext>
              </p:extLst>
            </p:nvPr>
          </p:nvGraphicFramePr>
          <p:xfrm>
            <a:off x="1297" y="376"/>
            <a:ext cx="380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2" name="Формула" r:id="rId13" imgW="215640" imgH="241200" progId="Equation.3">
                    <p:embed/>
                  </p:oleObj>
                </mc:Choice>
                <mc:Fallback>
                  <p:oleObj name="Формула" r:id="rId13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7" y="376"/>
                          <a:ext cx="380" cy="5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6478591" y="585963"/>
            <a:ext cx="790576" cy="798513"/>
            <a:chOff x="4081" y="376"/>
            <a:chExt cx="498" cy="503"/>
          </a:xfrm>
        </p:grpSpPr>
        <p:sp>
          <p:nvSpPr>
            <p:cNvPr id="54303" name="Line 9"/>
            <p:cNvSpPr>
              <a:spLocks noChangeShapeType="1"/>
            </p:cNvSpPr>
            <p:nvPr/>
          </p:nvSpPr>
          <p:spPr bwMode="auto">
            <a:xfrm rot="5400000" flipH="1">
              <a:off x="4375" y="675"/>
              <a:ext cx="0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30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7393649"/>
                </p:ext>
              </p:extLst>
            </p:nvPr>
          </p:nvGraphicFramePr>
          <p:xfrm>
            <a:off x="4081" y="376"/>
            <a:ext cx="380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3" name="Формула" r:id="rId15" imgW="215640" imgH="241200" progId="Equation.3">
                    <p:embed/>
                  </p:oleObj>
                </mc:Choice>
                <mc:Fallback>
                  <p:oleObj name="Формула" r:id="rId15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1" y="376"/>
                          <a:ext cx="380" cy="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823390"/>
              </p:ext>
            </p:extLst>
          </p:nvPr>
        </p:nvGraphicFramePr>
        <p:xfrm>
          <a:off x="2555875" y="1951212"/>
          <a:ext cx="3600301" cy="1062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4" name="Формула" r:id="rId17" imgW="1333440" imgH="393480" progId="Equation.3">
                  <p:embed/>
                </p:oleObj>
              </mc:Choice>
              <mc:Fallback>
                <p:oleObj name="Формула" r:id="rId17" imgW="1333440" imgH="39348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951212"/>
                        <a:ext cx="3600301" cy="1062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71727"/>
              </p:ext>
            </p:extLst>
          </p:nvPr>
        </p:nvGraphicFramePr>
        <p:xfrm>
          <a:off x="3498563" y="2996952"/>
          <a:ext cx="140608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5" name="Формула" r:id="rId19" imgW="609336" imgH="406224" progId="Equation.3">
                  <p:embed/>
                </p:oleObj>
              </mc:Choice>
              <mc:Fallback>
                <p:oleObj name="Формула" r:id="rId19" imgW="609336" imgH="4062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563" y="2996952"/>
                        <a:ext cx="1406086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181876"/>
              </p:ext>
            </p:extLst>
          </p:nvPr>
        </p:nvGraphicFramePr>
        <p:xfrm>
          <a:off x="6205467" y="2936520"/>
          <a:ext cx="1871776" cy="99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6" name="Формула" r:id="rId21" imgW="812447" imgH="431613" progId="Equation.3">
                  <p:embed/>
                </p:oleObj>
              </mc:Choice>
              <mc:Fallback>
                <p:oleObj name="Формула" r:id="rId21" imgW="812447" imgH="43161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467" y="2936520"/>
                        <a:ext cx="1871776" cy="994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611560" y="6093296"/>
            <a:ext cx="8064128" cy="648072"/>
            <a:chOff x="611560" y="5877272"/>
            <a:chExt cx="8064128" cy="720080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611560" y="5877272"/>
              <a:ext cx="8064128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-  диэлектрическая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проницаемость среды (диэлектрика)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065546"/>
                </p:ext>
              </p:extLst>
            </p:nvPr>
          </p:nvGraphicFramePr>
          <p:xfrm>
            <a:off x="936285" y="6039953"/>
            <a:ext cx="357125" cy="394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7" name="Формула" r:id="rId23" imgW="126835" imgH="139518" progId="Equation.3">
                    <p:embed/>
                  </p:oleObj>
                </mc:Choice>
                <mc:Fallback>
                  <p:oleObj name="Формула" r:id="rId2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285" y="6039953"/>
                          <a:ext cx="357125" cy="394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1560" y="4825122"/>
            <a:ext cx="8064128" cy="476086"/>
            <a:chOff x="611560" y="4825122"/>
            <a:chExt cx="8064128" cy="476086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611560" y="4825122"/>
              <a:ext cx="8064128" cy="47608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-   расстояние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между зарядами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00471"/>
                </p:ext>
              </p:extLst>
            </p:nvPr>
          </p:nvGraphicFramePr>
          <p:xfrm>
            <a:off x="2282208" y="4868748"/>
            <a:ext cx="301263" cy="335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8" name="Формула" r:id="rId25" imgW="114102" imgH="126780" progId="Equation.3">
                    <p:embed/>
                  </p:oleObj>
                </mc:Choice>
                <mc:Fallback>
                  <p:oleObj name="Формула" r:id="rId25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2208" y="4868748"/>
                          <a:ext cx="301263" cy="335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611560" y="3996413"/>
            <a:ext cx="8064128" cy="728731"/>
            <a:chOff x="611560" y="3996413"/>
            <a:chExt cx="8064128" cy="728731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611560" y="4005064"/>
              <a:ext cx="8064128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    - электрическая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постоянная</a:t>
              </a: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7203892"/>
                </p:ext>
              </p:extLst>
            </p:nvPr>
          </p:nvGraphicFramePr>
          <p:xfrm>
            <a:off x="827584" y="3996413"/>
            <a:ext cx="2160339" cy="694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99" name="Формула" r:id="rId27" imgW="1104421" imgH="355446" progId="Equation.3">
                    <p:embed/>
                  </p:oleObj>
                </mc:Choice>
                <mc:Fallback>
                  <p:oleObj name="Формула" r:id="rId27" imgW="1104421" imgH="355446" progId="Equation.3">
                    <p:embed/>
                    <p:pic>
                      <p:nvPicPr>
                        <p:cNvPr id="0" name="Объект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584" y="3996413"/>
                          <a:ext cx="2160339" cy="694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34942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Величину каждого заряда увеличить в 2 раза?</a:t>
            </a: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</a:rPr>
              <a:t>Как изменится сила Кулона, если: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50825" y="3692525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Расстояние между зарядами уменьшить в 3 раза?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50825" y="4335463"/>
            <a:ext cx="8497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Величину каждого заряда увеличить в 4 раза, а расстояние между ними уменьшить в 2 раза?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23850" y="5445125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Какова диэлектрическая проницаемость среды, если сила взаимодействия зарядов в ней уменьшилась в 4 раза по сравнению с вакуумом?</a:t>
            </a:r>
          </a:p>
        </p:txBody>
      </p:sp>
      <p:sp>
        <p:nvSpPr>
          <p:cNvPr id="2065" name="WordArt 8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ea typeface="+mn-lt"/>
                <a:cs typeface="Arial"/>
              </a:rPr>
              <a:t>Закон Кулона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86688"/>
              </p:ext>
            </p:extLst>
          </p:nvPr>
        </p:nvGraphicFramePr>
        <p:xfrm>
          <a:off x="5292725" y="271463"/>
          <a:ext cx="25050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Формула" r:id="rId3" imgW="660240" imgH="393480" progId="Equation.3">
                  <p:embed/>
                </p:oleObj>
              </mc:Choice>
              <mc:Fallback>
                <p:oleObj name="Формула" r:id="rId3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1463"/>
                        <a:ext cx="25050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405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1" grpId="0"/>
      <p:bldP spid="96262" grpId="0"/>
      <p:bldP spid="96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2413" y="228600"/>
            <a:ext cx="8891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Во сколько раз электрическое притяжение протона и электрона в атоме водорода больше гравитационного? 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7848600" y="1127125"/>
            <a:ext cx="374650" cy="37465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smtClean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423150" y="685800"/>
            <a:ext cx="1243013" cy="1243013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45" name="Oval 5"/>
          <p:cNvSpPr>
            <a:spLocks noChangeAspect="1" noChangeArrowheads="1"/>
          </p:cNvSpPr>
          <p:nvPr/>
        </p:nvSpPr>
        <p:spPr bwMode="auto">
          <a:xfrm>
            <a:off x="7337425" y="1198563"/>
            <a:ext cx="179388" cy="179387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5334000"/>
            <a:ext cx="8891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Частицы взаимодействуют друг с другом силами, имеющими электрическую природу. Гравитационное взаимодействие между частицами пренебрежимо мало.</a:t>
            </a:r>
          </a:p>
        </p:txBody>
      </p:sp>
      <p:sp>
        <p:nvSpPr>
          <p:cNvPr id="8199" name="Text Box 198"/>
          <p:cNvSpPr txBox="1">
            <a:spLocks noChangeArrowheads="1"/>
          </p:cNvSpPr>
          <p:nvPr/>
        </p:nvSpPr>
        <p:spPr bwMode="auto">
          <a:xfrm>
            <a:off x="228600" y="1076325"/>
            <a:ext cx="35814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Дано: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=9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р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1,67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е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р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=е=1,6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endParaRPr lang="en-US" altLang="ru-RU" sz="28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800" i="1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8200" name="Object 199"/>
          <p:cNvGraphicFramePr>
            <a:graphicFrameLocks noChangeAspect="1"/>
          </p:cNvGraphicFramePr>
          <p:nvPr/>
        </p:nvGraphicFramePr>
        <p:xfrm>
          <a:off x="1473200" y="3048000"/>
          <a:ext cx="88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Формула" r:id="rId3" imgW="418918" imgH="431613" progId="Equation.3">
                  <p:embed/>
                </p:oleObj>
              </mc:Choice>
              <mc:Fallback>
                <p:oleObj name="Формула" r:id="rId3" imgW="41891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048000"/>
                        <a:ext cx="889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Line 200"/>
          <p:cNvSpPr>
            <a:spLocks noChangeShapeType="1"/>
          </p:cNvSpPr>
          <p:nvPr/>
        </p:nvSpPr>
        <p:spPr bwMode="auto">
          <a:xfrm>
            <a:off x="203200" y="29845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2" name="Line 201"/>
          <p:cNvSpPr>
            <a:spLocks noChangeShapeType="1"/>
          </p:cNvSpPr>
          <p:nvPr/>
        </p:nvSpPr>
        <p:spPr bwMode="auto">
          <a:xfrm rot="-5400000">
            <a:off x="2479675" y="2447925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7299" name="AutoShape 19"/>
          <p:cNvSpPr>
            <a:spLocks/>
          </p:cNvSpPr>
          <p:nvPr/>
        </p:nvSpPr>
        <p:spPr bwMode="auto">
          <a:xfrm>
            <a:off x="5867400" y="1524000"/>
            <a:ext cx="304800" cy="1905000"/>
          </a:xfrm>
          <a:prstGeom prst="rightBrace">
            <a:avLst>
              <a:gd name="adj1" fmla="val 52083"/>
              <a:gd name="adj2" fmla="val 67083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150100" y="4114800"/>
            <a:ext cx="885825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38600" y="1524000"/>
          <a:ext cx="1406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1" name="Формула" r:id="rId5" imgW="571252" imgH="418918" progId="Equation.3">
                  <p:embed/>
                </p:oleObj>
              </mc:Choice>
              <mc:Fallback>
                <p:oleObj name="Формула" r:id="rId5" imgW="571252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0"/>
                        <a:ext cx="14065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963988" y="2471738"/>
          <a:ext cx="19034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2" name="Формула" r:id="rId7" imgW="787058" imgH="393529" progId="Equation.3">
                  <p:embed/>
                </p:oleObj>
              </mc:Choice>
              <mc:Fallback>
                <p:oleObj name="Формула" r:id="rId7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2471738"/>
                        <a:ext cx="19034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423025" y="2266950"/>
          <a:ext cx="20002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3" name="Формула" r:id="rId9" imgW="812447" imgH="457002" progId="Equation.3">
                  <p:embed/>
                </p:oleObj>
              </mc:Choice>
              <mc:Fallback>
                <p:oleObj name="Формула" r:id="rId9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2266950"/>
                        <a:ext cx="200025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63538" y="4038600"/>
          <a:ext cx="56562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4" name="Формула" r:id="rId11" imgW="2298600" imgH="457200" progId="Equation.3">
                  <p:embed/>
                </p:oleObj>
              </mc:Choice>
              <mc:Fallback>
                <p:oleObj name="Формула" r:id="rId11" imgW="22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4038600"/>
                        <a:ext cx="565626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019800" y="4278313"/>
          <a:ext cx="181292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5" name="Формула" r:id="rId13" imgW="736600" imgH="228600" progId="Equation.3">
                  <p:embed/>
                </p:oleObj>
              </mc:Choice>
              <mc:Fallback>
                <p:oleObj name="Формула" r:id="rId13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78313"/>
                        <a:ext cx="181292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43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231 C 4.72222E-6 -0.01736 0.00625 -0.03889 0.01753 -0.05417 C 0.02881 -0.06945 0.05243 -0.08727 0.06805 -0.08912 C 0.08437 -0.0882 0.1 -0.08056 0.11128 -0.06528 C 0.12256 -0.05 0.1342 -0.01736 0.13611 0.00231 C 0.13767 0.02037 0.13437 0.03704 0.12309 0.05231 C 0.1177 0.06504 0.11284 0.07222 0.10364 0.07917 C 0.09444 0.08611 0.07725 0.0919 0.06805 0.09398 C 0.05937 0.09653 0.05659 0.09583 0.04878 0.0912 C 0.04097 0.08657 0.02916 0.08102 0.021 0.0662 C 0.01284 0.05139 4.72222E-6 0.02199 4.72222E-6 0.00231 Z " pathEditMode="relative" rAng="0" ptsTypes="fafafaafaaf">
                                      <p:cBhvr>
                                        <p:cTn id="6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/>
      <p:bldP spid="2" grpId="0"/>
      <p:bldP spid="9729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7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07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Типы взаимодействий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2017713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Г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равитационное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Э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лектромагнитное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С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лабое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С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ильное (ядерное)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019925" y="1989138"/>
            <a:ext cx="1800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38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28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40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85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79388" y="188913"/>
            <a:ext cx="86407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Во сколько раз уменьшится сила кулоновского отталкивания двух маленьких бусинок с равными зарядами, если, не изменяя расстояния между ними, перенести две трети заряда с первой бусинки на вторую бусинку?             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5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250825" y="1844675"/>
            <a:ext cx="1550988" cy="4248150"/>
            <a:chOff x="158" y="1162"/>
            <a:chExt cx="977" cy="2676"/>
          </a:xfrm>
        </p:grpSpPr>
        <p:sp>
          <p:nvSpPr>
            <p:cNvPr id="55301" name="Text Box 198"/>
            <p:cNvSpPr txBox="1">
              <a:spLocks noChangeArrowheads="1"/>
            </p:cNvSpPr>
            <p:nvPr/>
          </p:nvSpPr>
          <p:spPr bwMode="auto">
            <a:xfrm>
              <a:off x="158" y="1162"/>
              <a:ext cx="95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 dirty="0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  <a:r>
                <a:rPr lang="en-US" altLang="ru-RU" sz="2800" i="1" baseline="-25000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</a:p>
          </p:txBody>
        </p: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158" y="1253"/>
              <a:ext cx="977" cy="2585"/>
              <a:chOff x="158" y="1253"/>
              <a:chExt cx="977" cy="2585"/>
            </a:xfrm>
          </p:grpSpPr>
          <p:graphicFrame>
            <p:nvGraphicFramePr>
              <p:cNvPr id="55303" name="Object 199"/>
              <p:cNvGraphicFramePr>
                <a:graphicFrameLocks noChangeAspect="1"/>
              </p:cNvGraphicFramePr>
              <p:nvPr/>
            </p:nvGraphicFramePr>
            <p:xfrm>
              <a:off x="246" y="3078"/>
              <a:ext cx="750" cy="7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96" name="Формула" r:id="rId5" imgW="419100" imgH="419100" progId="Equation.3">
                      <p:embed/>
                    </p:oleObj>
                  </mc:Choice>
                  <mc:Fallback>
                    <p:oleObj name="Формула" r:id="rId5" imgW="419100" imgH="4191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6" y="3078"/>
                            <a:ext cx="750" cy="7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304" name="Line 200"/>
              <p:cNvSpPr>
                <a:spLocks noChangeShapeType="1"/>
              </p:cNvSpPr>
              <p:nvPr/>
            </p:nvSpPr>
            <p:spPr bwMode="auto">
              <a:xfrm>
                <a:off x="158" y="3022"/>
                <a:ext cx="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5305" name="Line 201"/>
              <p:cNvSpPr>
                <a:spLocks noChangeShapeType="1"/>
              </p:cNvSpPr>
              <p:nvPr/>
            </p:nvSpPr>
            <p:spPr bwMode="auto">
              <a:xfrm rot="-5400000">
                <a:off x="-158" y="2546"/>
                <a:ext cx="25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55306" name="Object 199"/>
              <p:cNvGraphicFramePr>
                <a:graphicFrameLocks noChangeAspect="1"/>
              </p:cNvGraphicFramePr>
              <p:nvPr/>
            </p:nvGraphicFramePr>
            <p:xfrm>
              <a:off x="175" y="1787"/>
              <a:ext cx="691" cy="4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97" name="Формула" r:id="rId7" imgW="495085" imgH="342751" progId="Equation.3">
                      <p:embed/>
                    </p:oleObj>
                  </mc:Choice>
                  <mc:Fallback>
                    <p:oleObj name="Формула" r:id="rId7" imgW="495085" imgH="34275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" y="1787"/>
                            <a:ext cx="691" cy="4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7" name="Object 199"/>
              <p:cNvGraphicFramePr>
                <a:graphicFrameLocks noChangeAspect="1"/>
              </p:cNvGraphicFramePr>
              <p:nvPr/>
            </p:nvGraphicFramePr>
            <p:xfrm>
              <a:off x="158" y="2296"/>
              <a:ext cx="744" cy="5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98" name="Формула" r:id="rId9" imgW="533169" imgH="393529" progId="Equation.3">
                      <p:embed/>
                    </p:oleObj>
                  </mc:Choice>
                  <mc:Fallback>
                    <p:oleObj name="Формула" r:id="rId9" imgW="53316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" y="2296"/>
                            <a:ext cx="744" cy="5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68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229327"/>
              </p:ext>
            </p:extLst>
          </p:nvPr>
        </p:nvGraphicFramePr>
        <p:xfrm>
          <a:off x="1951038" y="2127250"/>
          <a:ext cx="443071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9" name="Формула" r:id="rId11" imgW="1307880" imgH="431640" progId="Equation.3">
                  <p:embed/>
                </p:oleObj>
              </mc:Choice>
              <mc:Fallback>
                <p:oleObj name="Формула" r:id="rId11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2127250"/>
                        <a:ext cx="443071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13047"/>
              </p:ext>
            </p:extLst>
          </p:nvPr>
        </p:nvGraphicFramePr>
        <p:xfrm>
          <a:off x="1773238" y="3009900"/>
          <a:ext cx="67564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0" name="Формула" r:id="rId13" imgW="2120760" imgH="431640" progId="Equation.3">
                  <p:embed/>
                </p:oleObj>
              </mc:Choice>
              <mc:Fallback>
                <p:oleObj name="Формула" r:id="rId13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3009900"/>
                        <a:ext cx="67564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33030"/>
              </p:ext>
            </p:extLst>
          </p:nvPr>
        </p:nvGraphicFramePr>
        <p:xfrm>
          <a:off x="4408488" y="5130800"/>
          <a:ext cx="2557462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1" name="Формула" r:id="rId15" imgW="774360" imgH="419040" progId="Equation.3">
                  <p:embed/>
                </p:oleObj>
              </mc:Choice>
              <mc:Fallback>
                <p:oleObj name="Формула" r:id="rId15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5130800"/>
                        <a:ext cx="2557462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438400" y="5257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i="1">
                <a:solidFill>
                  <a:srgbClr val="0000FF"/>
                </a:solidFill>
                <a:latin typeface="Times New Roman" pitchFamily="18" charset="0"/>
              </a:rPr>
              <a:t>Ответ:</a:t>
            </a:r>
            <a:endParaRPr lang="ru-RU" altLang="ru-RU" sz="3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27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0" y="225425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</a:rPr>
              <a:t>     Два 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</a:rPr>
              <a:t>одинаковых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</a:rPr>
              <a:t> металлических шарика, заряд одного из которых первоначально равен -5 мкКл, соприкасаются и затем снова разводятся. Заряд одного из шариков после разведения равен 3 мкКл. Определить в микрокулонах заряд второго шарика до соприкосновения.           </a:t>
            </a:r>
          </a:p>
        </p:txBody>
      </p:sp>
      <p:sp>
        <p:nvSpPr>
          <p:cNvPr id="25605" name="Rectangle 1027"/>
          <p:cNvSpPr>
            <a:spLocks noChangeArrowheads="1"/>
          </p:cNvSpPr>
          <p:nvPr/>
        </p:nvSpPr>
        <p:spPr bwMode="auto">
          <a:xfrm>
            <a:off x="762000" y="2362200"/>
            <a:ext cx="693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altLang="ru-RU" sz="28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+ q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+ 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ru-RU" altLang="ru-RU" sz="4400" i="1" dirty="0">
                <a:solidFill>
                  <a:srgbClr val="000000"/>
                </a:solidFill>
                <a:latin typeface="Times New Roman" pitchFamily="18" charset="0"/>
              </a:rPr>
              <a:t>= 2</a:t>
            </a:r>
            <a:r>
              <a:rPr lang="ru-RU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endParaRPr lang="ru-RU" altLang="ru-RU" sz="4400" i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</a:rPr>
              <a:t>-5+ </a:t>
            </a:r>
            <a:r>
              <a:rPr lang="en-US" altLang="ru-RU" sz="40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0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</a:rPr>
              <a:t>=2</a:t>
            </a:r>
            <a:r>
              <a:rPr lang="en-US" altLang="ru-RU" sz="4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3</a:t>
            </a:r>
            <a:endParaRPr lang="en-US" altLang="ru-RU" sz="4000" baseline="-25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38862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0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altLang="ru-RU" sz="4000" i="1" dirty="0">
                <a:solidFill>
                  <a:srgbClr val="000000"/>
                </a:solidFill>
                <a:latin typeface="Times New Roman" pitchFamily="18" charset="0"/>
              </a:rPr>
              <a:t>= 11мкКл</a:t>
            </a:r>
            <a:endParaRPr lang="en-US" altLang="ru-RU" sz="4000" i="1" baseline="-25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752600" y="5486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Ответ: 11 </a:t>
            </a:r>
            <a:r>
              <a:rPr lang="ru-RU" altLang="ru-RU" sz="4400" i="1" dirty="0" err="1">
                <a:solidFill>
                  <a:srgbClr val="0000FF"/>
                </a:solidFill>
                <a:latin typeface="Times New Roman" pitchFamily="18" charset="0"/>
              </a:rPr>
              <a:t>мкКл</a:t>
            </a:r>
            <a:endParaRPr lang="ru-RU" altLang="ru-RU" sz="4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85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778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763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Два одинаковых шарика, имеющих заряды +15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</a:rPr>
              <a:t>·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10</a:t>
            </a:r>
            <a:r>
              <a:rPr lang="ru-RU" altLang="ru-RU" sz="2400" baseline="30000">
                <a:solidFill>
                  <a:srgbClr val="000000"/>
                </a:solidFill>
                <a:latin typeface="Times New Roman" pitchFamily="18" charset="0"/>
              </a:rPr>
              <a:t>-8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 Кл и </a:t>
            </a:r>
            <a:b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–5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</a:rPr>
              <a:t>·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10</a:t>
            </a:r>
            <a:r>
              <a:rPr lang="ru-RU" altLang="ru-RU" sz="2400" baseline="30000">
                <a:solidFill>
                  <a:srgbClr val="000000"/>
                </a:solidFill>
                <a:latin typeface="Times New Roman" pitchFamily="18" charset="0"/>
              </a:rPr>
              <a:t>-8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 Кл, привели в соприкосновение, а затем раздвинули на расстояние 10 см. Определите силу взаимодействия между шариками.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250825" y="1844675"/>
            <a:ext cx="2416175" cy="2393950"/>
            <a:chOff x="158" y="1162"/>
            <a:chExt cx="1522" cy="1508"/>
          </a:xfrm>
        </p:grpSpPr>
        <p:sp>
          <p:nvSpPr>
            <p:cNvPr id="57348" name="Text Box 198"/>
            <p:cNvSpPr txBox="1">
              <a:spLocks noChangeArrowheads="1"/>
            </p:cNvSpPr>
            <p:nvPr/>
          </p:nvSpPr>
          <p:spPr bwMode="auto">
            <a:xfrm>
              <a:off x="158" y="1162"/>
              <a:ext cx="1522" cy="1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6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+15 </a:t>
              </a:r>
              <a:r>
                <a:rPr lang="en-US" altLang="ru-RU" sz="26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r>
                <a:rPr lang="ru-RU" altLang="ru-RU" sz="2600" baseline="30000">
                  <a:solidFill>
                    <a:srgbClr val="000000"/>
                  </a:solidFill>
                  <a:latin typeface="Times New Roman" pitchFamily="18" charset="0"/>
                </a:rPr>
                <a:t>-8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 Кл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6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5 </a:t>
              </a:r>
              <a:r>
                <a:rPr lang="en-US" altLang="ru-RU" sz="26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r>
                <a:rPr lang="ru-RU" altLang="ru-RU" sz="2600" baseline="30000">
                  <a:solidFill>
                    <a:srgbClr val="000000"/>
                  </a:solidFill>
                  <a:latin typeface="Times New Roman" pitchFamily="18" charset="0"/>
                </a:rPr>
                <a:t>-8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 Кл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r=10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  <a:endParaRPr lang="en-US" altLang="ru-RU" sz="26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349" name="Line 200"/>
            <p:cNvSpPr>
              <a:spLocks noChangeShapeType="1"/>
            </p:cNvSpPr>
            <p:nvPr/>
          </p:nvSpPr>
          <p:spPr bwMode="auto">
            <a:xfrm>
              <a:off x="210" y="2370"/>
              <a:ext cx="14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7350" name="Line 201"/>
            <p:cNvSpPr>
              <a:spLocks noChangeShapeType="1"/>
            </p:cNvSpPr>
            <p:nvPr/>
          </p:nvSpPr>
          <p:spPr bwMode="auto">
            <a:xfrm rot="-5400000">
              <a:off x="1008" y="1920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588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По закону сохранения электрического заряда</a:t>
            </a: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048000" y="2514600"/>
          <a:ext cx="42672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4" name="Формула" r:id="rId3" imgW="1345616" imgH="215806" progId="Equation.3">
                  <p:embed/>
                </p:oleObj>
              </mc:Choice>
              <mc:Fallback>
                <p:oleObj name="Формула" r:id="rId3" imgW="134561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42672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971800" y="3200400"/>
          <a:ext cx="43719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Формула" r:id="rId5" imgW="1459866" imgH="380835" progId="Equation.3">
                  <p:embed/>
                </p:oleObj>
              </mc:Choice>
              <mc:Fallback>
                <p:oleObj name="Формула" r:id="rId5" imgW="1459866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00400"/>
                        <a:ext cx="437197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90525" y="4448175"/>
          <a:ext cx="55499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6" name="Формула" r:id="rId7" imgW="1854200" imgH="431800" progId="Equation.3">
                  <p:embed/>
                </p:oleObj>
              </mc:Choice>
              <mc:Fallback>
                <p:oleObj name="Формула" r:id="rId7" imgW="1854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4448175"/>
                        <a:ext cx="55499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886450" y="4733925"/>
          <a:ext cx="26606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7" name="Формула" r:id="rId9" imgW="889000" imgH="228600" progId="Equation.3">
                  <p:embed/>
                </p:oleObj>
              </mc:Choice>
              <mc:Fallback>
                <p:oleObj name="Формула" r:id="rId9" imgW="88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4733925"/>
                        <a:ext cx="266065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6200" y="228600"/>
            <a:ext cx="3733800" cy="457200"/>
          </a:xfrm>
          <a:prstGeom prst="roundRect">
            <a:avLst>
              <a:gd name="adj" fmla="val 41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24400" y="2590800"/>
            <a:ext cx="2819400" cy="609600"/>
          </a:xfrm>
          <a:prstGeom prst="roundRect">
            <a:avLst>
              <a:gd name="adj" fmla="val 41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600200" y="5791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Ответ:  </a:t>
            </a:r>
            <a:r>
              <a:rPr lang="en-US" altLang="ru-RU" sz="4400" i="1" dirty="0">
                <a:solidFill>
                  <a:srgbClr val="0000FF"/>
                </a:solidFill>
                <a:latin typeface="Times New Roman" pitchFamily="18" charset="0"/>
              </a:rPr>
              <a:t>F=</a:t>
            </a: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altLang="ru-RU" sz="44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</a:rPr>
              <a:t>25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sz="44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endParaRPr lang="en-US" altLang="ru-RU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5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3" grpId="0" animBg="1"/>
      <p:bldP spid="15" grpId="0" animBg="1"/>
      <p:bldP spid="7886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668</Words>
  <Application>Microsoft Office PowerPoint</Application>
  <PresentationFormat>Экран (4:3)</PresentationFormat>
  <Paragraphs>103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Тема Office</vt:lpstr>
      <vt:lpstr>Оформление по умолчанию</vt:lpstr>
      <vt:lpstr>1_Оформление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Kavit</cp:lastModifiedBy>
  <cp:revision>71</cp:revision>
  <dcterms:created xsi:type="dcterms:W3CDTF">2016-01-28T07:12:41Z</dcterms:created>
  <dcterms:modified xsi:type="dcterms:W3CDTF">2016-03-18T17:59:30Z</dcterms:modified>
</cp:coreProperties>
</file>