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6" r:id="rId2"/>
    <p:sldId id="314" r:id="rId3"/>
    <p:sldId id="413" r:id="rId4"/>
    <p:sldId id="407" r:id="rId5"/>
    <p:sldId id="414" r:id="rId6"/>
    <p:sldId id="408" r:id="rId7"/>
    <p:sldId id="416" r:id="rId8"/>
    <p:sldId id="354" r:id="rId9"/>
    <p:sldId id="410" r:id="rId10"/>
    <p:sldId id="355" r:id="rId11"/>
    <p:sldId id="356" r:id="rId12"/>
    <p:sldId id="357" r:id="rId13"/>
    <p:sldId id="417" r:id="rId14"/>
    <p:sldId id="358" r:id="rId15"/>
    <p:sldId id="359" r:id="rId16"/>
    <p:sldId id="399" r:id="rId17"/>
    <p:sldId id="400" r:id="rId18"/>
    <p:sldId id="415" r:id="rId19"/>
    <p:sldId id="401" r:id="rId20"/>
    <p:sldId id="402" r:id="rId21"/>
    <p:sldId id="403" r:id="rId22"/>
    <p:sldId id="404" r:id="rId23"/>
    <p:sldId id="40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0">
          <p15:clr>
            <a:srgbClr val="A4A3A4"/>
          </p15:clr>
        </p15:guide>
        <p15:guide id="2" orient="horz" pos="907">
          <p15:clr>
            <a:srgbClr val="A4A3A4"/>
          </p15:clr>
        </p15:guide>
        <p15:guide id="3" pos="3840">
          <p15:clr>
            <a:srgbClr val="A4A3A4"/>
          </p15:clr>
        </p15:guide>
        <p15:guide id="4" pos="665">
          <p15:clr>
            <a:srgbClr val="A4A3A4"/>
          </p15:clr>
        </p15:guide>
        <p15:guide id="5" pos="71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5E2"/>
    <a:srgbClr val="8DBCE7"/>
    <a:srgbClr val="DCEBF8"/>
    <a:srgbClr val="ACCFEE"/>
    <a:srgbClr val="568424"/>
    <a:srgbClr val="7FB4E5"/>
    <a:srgbClr val="D5FFFF"/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72"/>
      </p:cViewPr>
      <p:guideLst>
        <p:guide orient="horz" pos="1650"/>
        <p:guide orient="horz" pos="907"/>
        <p:guide pos="3840"/>
        <p:guide pos="665"/>
        <p:guide pos="71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BC20D-3F7C-44EF-AF11-E18645C94828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FF47E-1598-4C4C-8F68-AAB98D9A2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4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6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BB55F6-149D-4DCC-B44C-6E0A79407767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9B98B-005A-4913-8130-91B6BC6F4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1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03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260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1360" y="2286000"/>
            <a:ext cx="2032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50989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75843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12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78852" y="0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72452" y="2289977"/>
            <a:ext cx="3059307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78852" y="4578183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174775" y="760652"/>
            <a:ext cx="5842450" cy="398532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4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91470"/>
            <a:ext cx="1003853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173859" y="378755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i="0" dirty="0">
                <a:solidFill>
                  <a:schemeClr val="tx1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voodoo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15367" y="3389244"/>
            <a:ext cx="4021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5367" y="3468757"/>
            <a:ext cx="201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9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belaga@sunhe.jinr.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F381FBD9-C3BC-4FA7-A2AD-95AA4E4D4CFB}"/>
              </a:ext>
            </a:extLst>
          </p:cNvPr>
          <p:cNvSpPr/>
          <p:nvPr/>
        </p:nvSpPr>
        <p:spPr>
          <a:xfrm>
            <a:off x="1103284" y="5588543"/>
            <a:ext cx="7289450" cy="10878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endParaRPr lang="en-US" sz="10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163A806A-FB69-4DB7-849E-4CF1CB302671}"/>
              </a:ext>
            </a:extLst>
          </p:cNvPr>
          <p:cNvSpPr/>
          <p:nvPr/>
        </p:nvSpPr>
        <p:spPr>
          <a:xfrm>
            <a:off x="8915400" y="0"/>
            <a:ext cx="3276600" cy="69305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5BFBDAA-46D7-47B4-946E-FB4BBB21E562}"/>
              </a:ext>
            </a:extLst>
          </p:cNvPr>
          <p:cNvSpPr txBox="1">
            <a:spLocks/>
          </p:cNvSpPr>
          <p:nvPr/>
        </p:nvSpPr>
        <p:spPr>
          <a:xfrm>
            <a:off x="685799" y="1347006"/>
            <a:ext cx="7706935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ru-RU" sz="5400" dirty="0">
                <a:latin typeface="Arial Narrow" panose="020B0606020202030204" pitchFamily="34" charset="0"/>
                <a:ea typeface="Cambria" panose="02040503050406030204" pitchFamily="18" charset="0"/>
              </a:rPr>
              <a:t>Физические модели </a:t>
            </a:r>
            <a:br>
              <a:rPr lang="ru-RU" sz="5400" dirty="0">
                <a:latin typeface="Arial Narrow" panose="020B0606020202030204" pitchFamily="34" charset="0"/>
                <a:ea typeface="Cambria" panose="02040503050406030204" pitchFamily="18" charset="0"/>
              </a:rPr>
            </a:br>
            <a:r>
              <a:rPr lang="ru-RU" sz="5400" dirty="0">
                <a:latin typeface="Arial Narrow" panose="020B0606020202030204" pitchFamily="34" charset="0"/>
                <a:ea typeface="Cambria" panose="02040503050406030204" pitchFamily="18" charset="0"/>
              </a:rPr>
              <a:t>и школьный эксперимент </a:t>
            </a: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830EAA8C-2268-4A4B-87C9-68D5AD47D63A}"/>
              </a:ext>
            </a:extLst>
          </p:cNvPr>
          <p:cNvSpPr txBox="1">
            <a:spLocks/>
          </p:cNvSpPr>
          <p:nvPr/>
        </p:nvSpPr>
        <p:spPr>
          <a:xfrm>
            <a:off x="102677" y="5922020"/>
            <a:ext cx="8190613" cy="516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u="sng" dirty="0" err="1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Ломаченков</a:t>
            </a:r>
            <a:r>
              <a:rPr lang="ru-RU" sz="2800" u="sng" dirty="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 И.</a:t>
            </a:r>
            <a:r>
              <a:rPr lang="ru-RU" sz="2800" u="sng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А.</a:t>
            </a:r>
            <a:r>
              <a:rPr lang="ru-RU" sz="280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, Белага</a:t>
            </a: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 В.В., </a:t>
            </a:r>
            <a:r>
              <a:rPr lang="ru-RU" sz="2800" dirty="0" err="1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Панебратцев</a:t>
            </a: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 Ю.А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FED9194-AF03-41A0-BD09-DD13767537DE}"/>
              </a:ext>
            </a:extLst>
          </p:cNvPr>
          <p:cNvSpPr/>
          <p:nvPr/>
        </p:nvSpPr>
        <p:spPr>
          <a:xfrm>
            <a:off x="0" y="2704308"/>
            <a:ext cx="4991100" cy="112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r"/>
            <a:endParaRPr lang="en-US" b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1880" y="-16618"/>
            <a:ext cx="550119" cy="5774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 descr="C:\Users\181218~1\AppData\Local\Temp\SNAGHTMLee01cc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77" y="275610"/>
            <a:ext cx="1326221" cy="54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9048313" y="551564"/>
            <a:ext cx="3036167" cy="2069905"/>
            <a:chOff x="3863375" y="1365251"/>
            <a:chExt cx="2979428" cy="2000433"/>
          </a:xfrm>
        </p:grpSpPr>
        <p:pic>
          <p:nvPicPr>
            <p:cNvPr id="25" name="Рисунок 3">
              <a:extLst>
                <a:ext uri="{FF2B5EF4-FFF2-40B4-BE49-F238E27FC236}">
                  <a16:creationId xmlns:a16="http://schemas.microsoft.com/office/drawing/2014/main" id="{31836D66-F891-4578-8CCC-825BFD23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3863375" y="1365251"/>
              <a:ext cx="928859" cy="12351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0910" y="1566677"/>
              <a:ext cx="869390" cy="123518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1940" y="1746000"/>
              <a:ext cx="863418" cy="123518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5350" y="1893113"/>
              <a:ext cx="868187" cy="123518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944" y="2130500"/>
              <a:ext cx="843859" cy="1235184"/>
            </a:xfrm>
            <a:prstGeom prst="rect">
              <a:avLst/>
            </a:prstGeom>
          </p:spPr>
        </p:pic>
      </p:grpSp>
      <p:grpSp>
        <p:nvGrpSpPr>
          <p:cNvPr id="30" name="Группа 43"/>
          <p:cNvGrpSpPr>
            <a:grpSpLocks/>
          </p:cNvGrpSpPr>
          <p:nvPr/>
        </p:nvGrpSpPr>
        <p:grpSpPr bwMode="auto">
          <a:xfrm>
            <a:off x="9032736" y="2552323"/>
            <a:ext cx="1459485" cy="1473502"/>
            <a:chOff x="3357554" y="2000240"/>
            <a:chExt cx="3214710" cy="2644529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2000240"/>
              <a:ext cx="1187796" cy="1569696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32" name="Рисунок 25" descr="SF_F8_obl-prakt.tif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3" y="2643182"/>
              <a:ext cx="1142999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Рисунок 24" descr="F9_obl-prakt.tif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6" y="3143248"/>
              <a:ext cx="1143008" cy="150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Группа 42"/>
          <p:cNvGrpSpPr>
            <a:grpSpLocks/>
          </p:cNvGrpSpPr>
          <p:nvPr/>
        </p:nvGrpSpPr>
        <p:grpSpPr bwMode="auto">
          <a:xfrm>
            <a:off x="10538433" y="2554305"/>
            <a:ext cx="1443748" cy="1375279"/>
            <a:chOff x="357158" y="2571744"/>
            <a:chExt cx="2214578" cy="1911959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2571744"/>
              <a:ext cx="783945" cy="1045995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40" name="Рисунок 27" descr="SF_F8_obl-tren.tif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00" y="3000372"/>
              <a:ext cx="836915" cy="1103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Рисунок 25" descr="F9_obl-tren.tif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3357562"/>
              <a:ext cx="857256" cy="1126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7"/>
          <p:cNvGrpSpPr/>
          <p:nvPr/>
        </p:nvGrpSpPr>
        <p:grpSpPr>
          <a:xfrm>
            <a:off x="9159431" y="5284806"/>
            <a:ext cx="2043020" cy="1537909"/>
            <a:chOff x="9306517" y="4148096"/>
            <a:chExt cx="2910121" cy="2096037"/>
          </a:xfrm>
        </p:grpSpPr>
        <p:grpSp>
          <p:nvGrpSpPr>
            <p:cNvPr id="42" name="Группа 34"/>
            <p:cNvGrpSpPr>
              <a:grpSpLocks/>
            </p:cNvGrpSpPr>
            <p:nvPr/>
          </p:nvGrpSpPr>
          <p:grpSpPr bwMode="auto">
            <a:xfrm>
              <a:off x="9306517" y="4148096"/>
              <a:ext cx="2181711" cy="1773923"/>
              <a:chOff x="6536805" y="4720786"/>
              <a:chExt cx="2107161" cy="1573671"/>
            </a:xfrm>
          </p:grpSpPr>
          <p:pic>
            <p:nvPicPr>
              <p:cNvPr id="43" name="Picture 9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6805" y="4720786"/>
                <a:ext cx="785222" cy="997691"/>
              </a:xfrm>
              <a:prstGeom prst="rect">
                <a:avLst/>
              </a:prstGeom>
              <a:no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44" name="Рисунок 23" descr="SF_F8_obl-zadacnik.tif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5206" y="5072074"/>
                <a:ext cx="759492" cy="962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Рисунок 44" descr="F9_obl-zad.tif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9586" y="5357826"/>
                <a:ext cx="714380" cy="93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11463590" y="5243078"/>
              <a:ext cx="753048" cy="100105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0431445" y="4964204"/>
            <a:ext cx="1623658" cy="1124015"/>
            <a:chOff x="7828904" y="5860477"/>
            <a:chExt cx="1398509" cy="903054"/>
          </a:xfrm>
        </p:grpSpPr>
        <p:pic>
          <p:nvPicPr>
            <p:cNvPr id="47" name="Picture 45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904" y="5860477"/>
              <a:ext cx="393998" cy="61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Рисунок 26" descr="SF_F8_obl-tem-plan.tif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015" y="5943735"/>
              <a:ext cx="392489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Рисунок 23" descr="F9_obl-poyroch plan.tif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587" y="6036612"/>
              <a:ext cx="398869" cy="629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796515" y="6151531"/>
              <a:ext cx="430898" cy="612000"/>
            </a:xfrm>
            <a:prstGeom prst="rect">
              <a:avLst/>
            </a:prstGeom>
          </p:spPr>
        </p:pic>
      </p:grpSp>
      <p:grpSp>
        <p:nvGrpSpPr>
          <p:cNvPr id="51" name="Группа 33"/>
          <p:cNvGrpSpPr>
            <a:grpSpLocks/>
          </p:cNvGrpSpPr>
          <p:nvPr/>
        </p:nvGrpSpPr>
        <p:grpSpPr bwMode="auto">
          <a:xfrm>
            <a:off x="10770725" y="3911284"/>
            <a:ext cx="1281273" cy="1202319"/>
            <a:chOff x="4178010" y="4429132"/>
            <a:chExt cx="2751444" cy="2148191"/>
          </a:xfrm>
        </p:grpSpPr>
        <p:pic>
          <p:nvPicPr>
            <p:cNvPr id="52" name="Picture 6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010" y="4429132"/>
              <a:ext cx="963904" cy="1285930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53" name="Рисунок 24" descr="SF_F8_obl-ekzam.tif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463" y="5000636"/>
              <a:ext cx="91680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Рисунок 22" descr="F9_obl-exz.tif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60" y="5357826"/>
              <a:ext cx="928694" cy="121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Группа 33"/>
          <p:cNvGrpSpPr>
            <a:grpSpLocks/>
          </p:cNvGrpSpPr>
          <p:nvPr/>
        </p:nvGrpSpPr>
        <p:grpSpPr bwMode="auto">
          <a:xfrm>
            <a:off x="9000959" y="3832399"/>
            <a:ext cx="1418782" cy="1096901"/>
            <a:chOff x="4178010" y="4429132"/>
            <a:chExt cx="2751444" cy="2148191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010" y="4429132"/>
              <a:ext cx="963904" cy="1285930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57" name="Рисунок 24" descr="SF_F8_obl-ekzam.tif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463" y="5000636"/>
              <a:ext cx="91680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Рисунок 22" descr="F9_obl-exz.tif"/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60" y="5357826"/>
              <a:ext cx="928694" cy="121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5806" y="3491657"/>
            <a:ext cx="2986919" cy="6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>
            <a:extLst>
              <a:ext uri="{FF2B5EF4-FFF2-40B4-BE49-F238E27FC236}">
                <a16:creationId xmlns:a16="http://schemas.microsoft.com/office/drawing/2014/main" id="{EF8AA276-D1B9-4202-8448-0E818DD68B81}"/>
              </a:ext>
            </a:extLst>
          </p:cNvPr>
          <p:cNvSpPr/>
          <p:nvPr/>
        </p:nvSpPr>
        <p:spPr>
          <a:xfrm>
            <a:off x="1038224" y="2600325"/>
            <a:ext cx="4281975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5"/>
            <a:ext cx="9152697" cy="823686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Физическая модель явления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063880"/>
                <a:ext cx="11274841" cy="1180699"/>
              </a:xfrm>
              <a:prstGeom prst="rect">
                <a:avLst/>
              </a:prstGeom>
              <a:noFill/>
            </p:spPr>
            <p:txBody>
              <a:bodyPr wrap="square" lIns="0" tIns="36000" rIns="216000" bIns="36000" rtlCol="0">
                <a:spAutoFit/>
              </a:bodyPr>
              <a:lstStyle/>
              <a:p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При условии, что </a:t>
                </a:r>
                <a14:m>
                  <m:oMath xmlns:m="http://schemas.openxmlformats.org/officeDocument/2006/math">
                    <m:r>
                      <a:rPr lang="en-US" altLang="ru-R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const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, 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для пузырька должно выполняться условие равновесия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: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en-US" altLang="ru-RU" sz="2400" i="1" dirty="0">
                    <a:solidFill>
                      <a:srgbClr val="0C35E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400" baseline="-25000" dirty="0">
                    <a:solidFill>
                      <a:srgbClr val="0C35E2"/>
                    </a:solidFill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ru-RU" sz="2400" baseline="-25000" dirty="0">
                    <a:solidFill>
                      <a:srgbClr val="0C35E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solidFill>
                      <a:srgbClr val="0C35E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altLang="ru-RU" sz="2400" dirty="0">
                    <a:solidFill>
                      <a:srgbClr val="0C35E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i="1" dirty="0">
                    <a:solidFill>
                      <a:srgbClr val="0C35E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400" baseline="-25000" dirty="0">
                    <a:solidFill>
                      <a:srgbClr val="0C35E2"/>
                    </a:solidFill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altLang="ru-RU" sz="2400" dirty="0">
                    <a:solidFill>
                      <a:srgbClr val="0C35E2"/>
                    </a:solidFill>
                    <a:latin typeface="Arial Narrow" panose="020B0606020202030204" pitchFamily="34" charset="0"/>
                    <a:ea typeface="Cambria" panose="02040503050406030204" pitchFamily="18" charset="0"/>
                  </a:rPr>
                  <a:t>,</a:t>
                </a:r>
              </a:p>
              <a:p>
                <a:pPr indent="719138">
                  <a:lnSpc>
                    <a:spcPct val="100000"/>
                  </a:lnSpc>
                </a:pP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ρ</a:t>
                </a:r>
                <a:r>
                  <a:rPr lang="en-US" altLang="ru-RU" sz="24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gV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– 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сила Архимеда,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=4/3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4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alt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– 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объём пузырька;</a:t>
                </a:r>
              </a:p>
              <a:p>
                <a:pPr indent="719138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ru-RU" alt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– 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сила гидродинамического сопротивления воды.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3880"/>
                <a:ext cx="11274841" cy="1180699"/>
              </a:xfrm>
              <a:prstGeom prst="rect">
                <a:avLst/>
              </a:prstGeom>
              <a:blipFill rotWithShape="0">
                <a:blip r:embed="rId2"/>
                <a:stretch>
                  <a:fillRect l="-1622" t="-5181" b="-11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>
              <a:xfrm>
                <a:off x="5320199" y="2142794"/>
                <a:ext cx="6871801" cy="432735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18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000" kern="1200" baseline="0">
                    <a:solidFill>
                      <a:schemeClr val="tx1">
                        <a:alpha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374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34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92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50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altLang="ru-RU" sz="2400" dirty="0">
                    <a:solidFill>
                      <a:srgbClr val="0C35E2"/>
                    </a:solidFill>
                    <a:latin typeface="Arial Narrow" panose="020B0606020202030204" pitchFamily="34" charset="0"/>
                    <a:ea typeface="Cambria" panose="02040503050406030204" pitchFamily="18" charset="0"/>
                  </a:rPr>
                  <a:t>Метод размерностей: 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l-GR" sz="24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l-GR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l-GR" sz="24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ru-RU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𝑣</m:t>
                    </m:r>
                  </m:oMath>
                </a14:m>
                <a:r>
                  <a:rPr lang="el-GR" altLang="ru-RU" sz="2400" i="1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/>
                  </a:rPr>
                  <a:t>, 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/>
                  </a:rPr>
                  <a:t>          где </a:t>
                </a:r>
                <a:r>
                  <a:rPr 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/>
                  </a:rPr>
                  <a:t> – 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/>
                  </a:rPr>
                  <a:t>некоторая безразмерная величина. </a:t>
                </a:r>
                <a:endParaRPr lang="en-US" sz="2400" dirty="0">
                  <a:latin typeface="Arial Narrow" panose="020B0606020202030204" pitchFamily="34" charset="0"/>
                  <a:ea typeface="Cambria" panose="02040503050406030204" pitchFamily="18" charset="0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[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] = 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Н,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    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[</a:t>
                </a:r>
                <a:r>
                  <a:rPr lang="en-US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] = 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м,    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[</a:t>
                </a:r>
                <a:r>
                  <a:rPr lang="el-GR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] = 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Па · с,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    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ru-R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] = 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м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/c</a:t>
                </a:r>
                <a:endParaRPr lang="ru-RU" sz="2400" i="1" baseline="30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indent="719138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Н 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=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/>
                  </a:rPr>
                  <a:t>м</a:t>
                </a:r>
                <a:r>
                  <a:rPr lang="el-GR" sz="24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·(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Н</m:t>
                        </m:r>
                      </m:num>
                      <m:den>
                        <m:sSup>
                          <m:sSup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sz="2400" b="0" i="1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b="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·с</m:t>
                    </m:r>
                  </m:oMath>
                </a14:m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l-GR" sz="24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·(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l-GR" altLang="ru-RU" sz="2400" i="1" baseline="5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l-GR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1; </a:t>
                </a:r>
                <a:r>
                  <a:rPr lang="el-GR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l-GR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0, </a:t>
                </a:r>
                <a:r>
                  <a:rPr lang="el-GR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1; </a:t>
                </a:r>
                <a:r>
                  <a:rPr lang="el-GR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–2</a:t>
                </a:r>
                <a:r>
                  <a:rPr lang="el-GR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l-GR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l-GR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1. 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Получим: 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</a:t>
                </a:r>
                <a14:m>
                  <m:oMath xmlns:m="http://schemas.openxmlformats.org/officeDocument/2006/math">
                    <m:r>
                      <a:rPr lang="en-US" altLang="ru-R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𝑣</m:t>
                    </m:r>
                  </m:oMath>
                </a14:m>
                <a:endParaRPr lang="ru-RU" altLang="ru-RU" sz="24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Точная формула  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ru-RU" sz="2400" dirty="0">
                    <a:solidFill>
                      <a:srgbClr val="0C35E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l-GR" altLang="ru-RU" sz="2400" dirty="0">
                    <a:solidFill>
                      <a:srgbClr val="0C35E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</a:t>
                </a:r>
                <a14:m>
                  <m:oMath xmlns:m="http://schemas.openxmlformats.org/officeDocument/2006/math">
                    <m:r>
                      <a:rPr lang="en-US" altLang="ru-R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(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формула Стокса)</a:t>
                </a:r>
                <a:endParaRPr lang="en-US" altLang="ru-RU" sz="24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4/3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4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6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</a:t>
                </a:r>
                <a14:m>
                  <m:oMath xmlns:m="http://schemas.openxmlformats.org/officeDocument/2006/math">
                    <m:r>
                      <a:rPr lang="en-US" altLang="ru-R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𝑣</m:t>
                    </m:r>
                  </m:oMath>
                </a14:m>
                <a:endParaRPr lang="ru-RU" altLang="ru-RU" sz="2400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Оценка радиуса микропузырька: 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i="1" smtClean="0">
                          <a:solidFill>
                            <a:srgbClr val="0C35E2"/>
                          </a:solidFill>
                          <a:latin typeface="Cambria Math"/>
                          <a:ea typeface="Cambria" panose="02040503050406030204" pitchFamily="18" charset="0"/>
                        </a:rPr>
                        <m:t>𝑟</m:t>
                      </m:r>
                      <m:r>
                        <a:rPr lang="en-US" altLang="ru-RU" sz="2400" i="1" smtClean="0">
                          <a:solidFill>
                            <a:srgbClr val="0C35E2"/>
                          </a:solidFill>
                          <a:latin typeface="Cambria Math"/>
                          <a:ea typeface="Cambria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ru-RU" sz="2400" i="1">
                              <a:solidFill>
                                <a:srgbClr val="0C35E2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ru-RU" sz="2400" i="1">
                              <a:solidFill>
                                <a:srgbClr val="0C35E2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l-GR" altLang="ru-RU" sz="2400" i="1">
                              <a:solidFill>
                                <a:srgbClr val="0C35E2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  <m:t>η</m:t>
                          </m:r>
                          <m:r>
                            <a:rPr lang="en-US" altLang="ru-RU" sz="2400" i="1">
                              <a:solidFill>
                                <a:srgbClr val="0C35E2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  <m:t>𝑣</m:t>
                          </m:r>
                          <m:r>
                            <a:rPr lang="en-US" altLang="ru-RU" sz="2400" i="1">
                              <a:solidFill>
                                <a:srgbClr val="0C35E2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  <m:t>/2</m:t>
                          </m:r>
                          <m:r>
                            <m:rPr>
                              <m:sty m:val="p"/>
                            </m:rPr>
                            <a:rPr lang="el-GR" altLang="ru-RU" sz="2400" i="1">
                              <a:solidFill>
                                <a:srgbClr val="0C35E2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  <m:t>ρ</m:t>
                          </m:r>
                          <m:r>
                            <a:rPr lang="en-US" altLang="ru-RU" sz="2400" i="1">
                              <a:solidFill>
                                <a:srgbClr val="0C35E2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en-US" altLang="ru-RU" sz="2400">
                          <a:solidFill>
                            <a:srgbClr val="0C35E2"/>
                          </a:solidFill>
                          <a:latin typeface="Cambria Math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ru-RU" sz="2400" dirty="0">
                  <a:solidFill>
                    <a:srgbClr val="0C35E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Font typeface="Wingdings" pitchFamily="2" charset="2"/>
                  <a:buNone/>
                </a:pPr>
                <a:r>
                  <a:rPr lang="en-US" alt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</a:t>
                </a:r>
                <a:endParaRPr lang="ru-RU" altLang="ru-R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199" y="2142794"/>
                <a:ext cx="6871801" cy="4327356"/>
              </a:xfrm>
              <a:prstGeom prst="rect">
                <a:avLst/>
              </a:prstGeom>
              <a:blipFill rotWithShape="0">
                <a:blip r:embed="rId3"/>
                <a:stretch>
                  <a:fillRect l="-1420" t="-1128" r="-1065" b="-3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Группа 27"/>
          <p:cNvGrpSpPr/>
          <p:nvPr/>
        </p:nvGrpSpPr>
        <p:grpSpPr>
          <a:xfrm>
            <a:off x="1396514" y="2973471"/>
            <a:ext cx="3285460" cy="2573280"/>
            <a:chOff x="628724" y="2842543"/>
            <a:chExt cx="2359100" cy="1954608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>
              <a:off x="628724" y="2842544"/>
              <a:ext cx="2359100" cy="1954607"/>
            </a:xfrm>
            <a:prstGeom prst="flowChartProcess">
              <a:avLst/>
            </a:prstGeom>
            <a:solidFill>
              <a:srgbClr val="ACCFEE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827087" y="2842543"/>
              <a:ext cx="2093335" cy="1954608"/>
              <a:chOff x="827087" y="2842543"/>
              <a:chExt cx="2093335" cy="1954608"/>
            </a:xfrm>
          </p:grpSpPr>
          <p:sp>
            <p:nvSpPr>
              <p:cNvPr id="31" name="Oval 5"/>
              <p:cNvSpPr>
                <a:spLocks noChangeArrowheads="1"/>
              </p:cNvSpPr>
              <p:nvPr/>
            </p:nvSpPr>
            <p:spPr bwMode="auto">
              <a:xfrm>
                <a:off x="1187449" y="3213099"/>
                <a:ext cx="1278913" cy="1278913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Line 6"/>
              <p:cNvSpPr>
                <a:spLocks noChangeShapeType="1"/>
              </p:cNvSpPr>
              <p:nvPr/>
            </p:nvSpPr>
            <p:spPr bwMode="auto">
              <a:xfrm flipV="1">
                <a:off x="1826904" y="2842543"/>
                <a:ext cx="8658" cy="9905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"/>
              <p:cNvSpPr>
                <a:spLocks noChangeShapeType="1"/>
              </p:cNvSpPr>
              <p:nvPr/>
            </p:nvSpPr>
            <p:spPr bwMode="auto">
              <a:xfrm>
                <a:off x="1828015" y="3819846"/>
                <a:ext cx="0" cy="8332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>
                <a:off x="1116013" y="3068638"/>
                <a:ext cx="287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902240" y="3284538"/>
                <a:ext cx="144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>
                <a:off x="827087" y="3644900"/>
                <a:ext cx="144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>
                <a:off x="866521" y="4203321"/>
                <a:ext cx="215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>
                <a:off x="2359072" y="3020038"/>
                <a:ext cx="144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2627313" y="3079886"/>
                <a:ext cx="144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>
                <a:off x="2627313" y="4005263"/>
                <a:ext cx="215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18"/>
              <p:cNvSpPr>
                <a:spLocks noChangeShapeType="1"/>
              </p:cNvSpPr>
              <p:nvPr/>
            </p:nvSpPr>
            <p:spPr bwMode="auto">
              <a:xfrm>
                <a:off x="2452903" y="4301008"/>
                <a:ext cx="1444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>
                <a:off x="2576791" y="3256875"/>
                <a:ext cx="0" cy="5762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0104" y="3462526"/>
                    <a:ext cx="370318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ru-RU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ru-RU" altLang="ru-RU" sz="1600" i="1" dirty="0"/>
                  </a:p>
                </p:txBody>
              </p:sp>
            </mc:Choice>
            <mc:Fallback xmlns="">
              <p:sp>
                <p:nvSpPr>
                  <p:cNvPr id="23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50104" y="3462526"/>
                    <a:ext cx="370318" cy="3385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2500" r="-2333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4482" y="2842544"/>
                    <a:ext cx="321824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ru-RU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RU" sz="16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altLang="ru-RU" sz="1600" b="0" i="1" smtClean="0">
                                  <a:latin typeface="Cambria Math"/>
                                </a:rPr>
                                <m:t>А</m:t>
                              </m:r>
                            </m:sub>
                          </m:sSub>
                        </m:oMath>
                      </m:oMathPara>
                    </a14:m>
                    <a:endParaRPr lang="ru-RU" altLang="ru-RU" sz="1600" i="1" dirty="0"/>
                  </a:p>
                </p:txBody>
              </p:sp>
            </mc:Choice>
            <mc:Fallback xmlns="">
              <p:sp>
                <p:nvSpPr>
                  <p:cNvPr id="24" name="Text 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74482" y="2842544"/>
                    <a:ext cx="321824" cy="36849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3115" r="-1698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1488" y="4428652"/>
                    <a:ext cx="321824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ru-RU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RU" sz="16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altLang="ru-RU" sz="1600" b="0" i="1" smtClean="0">
                                  <a:latin typeface="Cambria Math"/>
                                </a:rPr>
                                <m:t>с</m:t>
                              </m:r>
                            </m:sub>
                          </m:sSub>
                        </m:oMath>
                      </m:oMathPara>
                    </a14:m>
                    <a:endParaRPr lang="ru-RU" altLang="ru-RU" sz="1600" i="1" dirty="0"/>
                  </a:p>
                </p:txBody>
              </p:sp>
            </mc:Choice>
            <mc:Fallback xmlns="">
              <p:sp>
                <p:nvSpPr>
                  <p:cNvPr id="25" name="Text 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1488" y="4428652"/>
                    <a:ext cx="321824" cy="36849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3333" r="-1886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270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>
            <a:extLst>
              <a:ext uri="{FF2B5EF4-FFF2-40B4-BE49-F238E27FC236}">
                <a16:creationId xmlns:a16="http://schemas.microsoft.com/office/drawing/2014/main" id="{EF8AA276-D1B9-4202-8448-0E818DD68B81}"/>
              </a:ext>
            </a:extLst>
          </p:cNvPr>
          <p:cNvSpPr/>
          <p:nvPr/>
        </p:nvSpPr>
        <p:spPr>
          <a:xfrm>
            <a:off x="1038224" y="2164372"/>
            <a:ext cx="4281975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5"/>
            <a:ext cx="9152697" cy="823686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Численные оценки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>
              <a:xfrm>
                <a:off x="6070471" y="2026143"/>
                <a:ext cx="5884872" cy="414071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18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000" kern="1200" baseline="0">
                    <a:solidFill>
                      <a:schemeClr val="tx1">
                        <a:alpha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374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34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92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50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ρ 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ru-RU" altLang="ru-RU" sz="24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кг/м</a:t>
                </a:r>
                <a:r>
                  <a:rPr lang="ru-RU" altLang="ru-RU" sz="2400" baseline="30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3</a:t>
                </a: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=10</a:t>
                </a:r>
                <a:r>
                  <a:rPr lang="ru-RU" altLang="ru-RU" sz="24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-3 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Па · с</a:t>
                </a: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ru-RU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Arial Narrow" panose="020B0606020202030204" pitchFamily="34" charset="0"/>
                  </a:rPr>
                  <a:t>≈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0,1 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мм/с</a:t>
                </a:r>
                <a:endParaRPr lang="en-US" altLang="ru-RU" sz="24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ru-RU" sz="2400" dirty="0">
                    <a:latin typeface="Arial Narrow" panose="020B0606020202030204" pitchFamily="34" charset="0"/>
                  </a:rPr>
                  <a:t>≈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ru-R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ru-R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altLang="ru-R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ru-RU" altLang="ru-R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en-US" altLang="ru-RU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altLang="ru-RU" sz="2400" i="1">
                                <a:latin typeface="Cambria Math"/>
                                <a:ea typeface="Cambria" panose="02040503050406030204" pitchFamily="18" charset="0"/>
                              </a:rPr>
                              <m:t>4·</m:t>
                            </m:r>
                            <m:sSup>
                              <m:sSupPr>
                                <m:ctrlPr>
                                  <a:rPr lang="en-US" altLang="ru-RU" sz="24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ru-R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ru-R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ru-RU" sz="2400" i="1">
                                <a:latin typeface="Cambria Math"/>
                                <a:ea typeface="Cambria" panose="02040503050406030204" pitchFamily="18" charset="0"/>
                              </a:rPr>
                              <m:t>·10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ru-RU" sz="2400" dirty="0">
                    <a:latin typeface="Arial Narrow" panose="020B0606020202030204" pitchFamily="34" charset="0"/>
                  </a:rPr>
                  <a:t>≈ 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0,5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i="1">
                                <a:latin typeface="Cambria Math"/>
                                <a:ea typeface="Cambria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ru-RU" sz="2400" i="1">
                                <a:latin typeface="Cambria Math"/>
                                <a:ea typeface="Cambria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a:rPr lang="en-US" altLang="ru-RU" sz="2400" i="1">
                            <a:latin typeface="Cambria Math"/>
                            <a:ea typeface="Cambria" panose="02040503050406030204" pitchFamily="18" charset="0"/>
                          </a:rPr>
                          <m:t>𝑣</m:t>
                        </m:r>
                      </m:e>
                    </m:rad>
                  </m:oMath>
                </a14:m>
                <a:endParaRPr lang="ru-RU" altLang="ru-RU" sz="24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СИ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:  [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] =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м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;  [</a:t>
                </a:r>
                <a14:m>
                  <m:oMath xmlns:m="http://schemas.openxmlformats.org/officeDocument/2006/math">
                    <m:r>
                      <a:rPr lang="en-US" altLang="ru-RU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] =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м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/c</a:t>
                </a:r>
              </a:p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Более точная оценка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Arial Narrow" panose="020B0606020202030204" pitchFamily="34" charset="0"/>
                  </a:rPr>
                  <a:t>≅ 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i="1">
                                <a:latin typeface="Cambria Math"/>
                                <a:ea typeface="Cambria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ru-RU" sz="2400" i="1">
                                <a:latin typeface="Cambria Math"/>
                                <a:ea typeface="Cambria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a:rPr lang="en-US" altLang="ru-RU" sz="2400" i="1">
                            <a:latin typeface="Cambria Math"/>
                            <a:ea typeface="Cambria" panose="02040503050406030204" pitchFamily="18" charset="0"/>
                          </a:rPr>
                          <m:t>𝑣</m:t>
                        </m:r>
                      </m:e>
                    </m:rad>
                    <m:r>
                      <a:rPr lang="en-US" altLang="ru-RU" sz="2400" i="1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м </a:t>
                </a:r>
                <a:r>
                  <a:rPr lang="ru-RU" sz="2400" dirty="0">
                    <a:latin typeface="Arial Narrow" panose="020B0606020202030204" pitchFamily="34" charset="0"/>
                  </a:rPr>
                  <a:t>≈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C35E2"/>
                    </a:solidFill>
                    <a:latin typeface="Arial Narrow" panose="020B0606020202030204" pitchFamily="34" charset="0"/>
                    <a:ea typeface="Cambria" panose="02040503050406030204" pitchFamily="18" charset="0"/>
                  </a:rPr>
                  <a:t>6 – 20 мкм</a:t>
                </a:r>
                <a:r>
                  <a:rPr lang="en-US" altLang="ru-RU" sz="2400" dirty="0">
                    <a:solidFill>
                      <a:srgbClr val="0C35E2"/>
                    </a:solidFill>
                    <a:latin typeface="Arial Narrow" panose="020B0606020202030204" pitchFamily="34" charset="0"/>
                    <a:ea typeface="Cambria" panose="02040503050406030204" pitchFamily="18" charset="0"/>
                  </a:rPr>
                  <a:t>                           </a:t>
                </a:r>
                <a:endParaRPr lang="ru-RU" altLang="ru-RU" sz="2400" dirty="0">
                  <a:solidFill>
                    <a:srgbClr val="0C35E2"/>
                  </a:solidFill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471" y="2026143"/>
                <a:ext cx="5884872" cy="4140717"/>
              </a:xfrm>
              <a:prstGeom prst="rect">
                <a:avLst/>
              </a:prstGeom>
              <a:blipFill rotWithShape="1">
                <a:blip r:embed="rId2"/>
                <a:stretch>
                  <a:fillRect l="-1658" t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1125137" y="2453192"/>
            <a:ext cx="4408627" cy="2881491"/>
            <a:chOff x="1125137" y="2453192"/>
            <a:chExt cx="4408627" cy="288149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125137" y="2453192"/>
              <a:ext cx="4408627" cy="2881491"/>
              <a:chOff x="1241276" y="2431176"/>
              <a:chExt cx="4408627" cy="2881491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1241276" y="2431176"/>
                <a:ext cx="4408627" cy="2881491"/>
                <a:chOff x="1241276" y="2837006"/>
                <a:chExt cx="4408627" cy="2881491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1241276" y="2837006"/>
                  <a:ext cx="2374900" cy="2881491"/>
                  <a:chOff x="1001088" y="3068638"/>
                  <a:chExt cx="1871662" cy="2305196"/>
                </a:xfrm>
              </p:grpSpPr>
              <p:sp>
                <p:nvSpPr>
                  <p:cNvPr id="2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403350" y="3284538"/>
                    <a:ext cx="1081088" cy="1512887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403350" y="4797425"/>
                    <a:ext cx="1079500" cy="431800"/>
                  </a:xfrm>
                  <a:prstGeom prst="rect">
                    <a:avLst/>
                  </a:prstGeom>
                  <a:solidFill>
                    <a:srgbClr val="8DBCE7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81DEFF"/>
                      </a:solidFill>
                    </a:endParaRPr>
                  </a:p>
                </p:txBody>
              </p:sp>
              <p:sp>
                <p:nvSpPr>
                  <p:cNvPr id="4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001088" y="5229371"/>
                    <a:ext cx="1871662" cy="144463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484438" y="3068638"/>
                    <a:ext cx="0" cy="216058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390004" y="3068638"/>
                    <a:ext cx="0" cy="216058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0" name="Line 12"/>
                <p:cNvSpPr>
                  <a:spLocks noChangeShapeType="1"/>
                </p:cNvSpPr>
                <p:nvPr/>
              </p:nvSpPr>
              <p:spPr bwMode="auto">
                <a:xfrm>
                  <a:off x="3136348" y="5004170"/>
                  <a:ext cx="4318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13"/>
                <p:cNvSpPr>
                  <a:spLocks noChangeShapeType="1"/>
                </p:cNvSpPr>
                <p:nvPr/>
              </p:nvSpPr>
              <p:spPr bwMode="auto">
                <a:xfrm>
                  <a:off x="3322018" y="5003774"/>
                  <a:ext cx="7456" cy="28415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38663" y="4945797"/>
                  <a:ext cx="576064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ru-RU" altLang="ru-RU" sz="2000" dirty="0">
                      <a:solidFill>
                        <a:schemeClr val="bg1"/>
                      </a:solidFill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lang="en-US" altLang="ru-RU" sz="2000" i="1" dirty="0">
                      <a:solidFill>
                        <a:schemeClr val="bg1"/>
                      </a:solidFill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l</a:t>
                  </a:r>
                  <a:endParaRPr lang="ru-RU" altLang="ru-RU" sz="2000" i="1" dirty="0">
                    <a:solidFill>
                      <a:schemeClr val="bg1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256303" y="3440934"/>
                  <a:ext cx="2129249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ru-RU" altLang="ru-RU" sz="2000" dirty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Cambria" panose="02040503050406030204" pitchFamily="18" charset="0"/>
                    </a:rPr>
                    <a:t>Вода с пузырьками</a:t>
                  </a:r>
                </a:p>
              </p:txBody>
            </p:sp>
            <p:sp>
              <p:nvSpPr>
                <p:cNvPr id="5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885462" y="4858567"/>
                  <a:ext cx="493215" cy="2524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284432" y="4597877"/>
                  <a:ext cx="236547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ru-RU" altLang="ru-RU" sz="2000" dirty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Cambria" panose="02040503050406030204" pitchFamily="18" charset="0"/>
                    </a:rPr>
                    <a:t>Вода без пузырьков</a:t>
                  </a:r>
                </a:p>
              </p:txBody>
            </p:sp>
            <p:sp>
              <p:nvSpPr>
                <p:cNvPr id="5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797561" y="3711603"/>
                  <a:ext cx="486871" cy="2524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" name="Прямоугольник 3"/>
              <p:cNvSpPr/>
              <p:nvPr/>
            </p:nvSpPr>
            <p:spPr>
              <a:xfrm>
                <a:off x="1758442" y="4881735"/>
                <a:ext cx="1356253" cy="238539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3676197" y="4802566"/>
                <a:ext cx="12894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ru-RU" altLang="ru-RU" sz="2000" dirty="0">
                    <a:solidFill>
                      <a:schemeClr val="bg1"/>
                    </a:solidFill>
                    <a:latin typeface="Arial Narrow" panose="020B0606020202030204" pitchFamily="34" charset="0"/>
                    <a:ea typeface="Cambria" panose="02040503050406030204" pitchFamily="18" charset="0"/>
                  </a:rPr>
                  <a:t>Соль</a:t>
                </a: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V="1">
                <a:off x="2999797" y="5025278"/>
                <a:ext cx="676400" cy="398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3014435" y="4913106"/>
              <a:ext cx="431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78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F0B1A4E4-D206-45C2-ABD9-5295AA197C4C}"/>
              </a:ext>
            </a:extLst>
          </p:cNvPr>
          <p:cNvSpPr/>
          <p:nvPr/>
        </p:nvSpPr>
        <p:spPr>
          <a:xfrm>
            <a:off x="6827640" y="2094149"/>
            <a:ext cx="4673924" cy="3759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4"/>
            <a:ext cx="9152697" cy="1249845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Практическая работа</a:t>
            </a:r>
            <a:b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</a:br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«Оценка толщины стенки мыльного пузыря»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689" y="2594974"/>
            <a:ext cx="5898004" cy="265802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r>
              <a:rPr lang="ru-RU" sz="2800" b="1" dirty="0">
                <a:latin typeface="Arial Narrow" panose="020B0606020202030204" pitchFamily="34" charset="0"/>
                <a:ea typeface="Cambria" panose="02040503050406030204" pitchFamily="18" charset="0"/>
              </a:rPr>
              <a:t>Оборудование: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мыльный пузырь, выдуваемый через трубочку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рулетка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электронный секундомер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справочник физических величин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AF316AC-401B-42E4-8ED2-76B3628BF7C3}"/>
              </a:ext>
            </a:extLst>
          </p:cNvPr>
          <p:cNvGrpSpPr/>
          <p:nvPr/>
        </p:nvGrpSpPr>
        <p:grpSpPr>
          <a:xfrm>
            <a:off x="269876" y="279128"/>
            <a:ext cx="558923" cy="558923"/>
            <a:chOff x="10773391" y="220750"/>
            <a:chExt cx="558923" cy="558923"/>
          </a:xfrm>
        </p:grpSpPr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C3C676A8-84B9-476F-B554-69FC4799622D}"/>
                </a:ext>
              </a:extLst>
            </p:cNvPr>
            <p:cNvSpPr/>
            <p:nvPr/>
          </p:nvSpPr>
          <p:spPr>
            <a:xfrm>
              <a:off x="10773391" y="220750"/>
              <a:ext cx="558923" cy="5589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Freeform 2113">
              <a:extLst>
                <a:ext uri="{FF2B5EF4-FFF2-40B4-BE49-F238E27FC236}">
                  <a16:creationId xmlns:a16="http://schemas.microsoft.com/office/drawing/2014/main" id="{9BB14ADF-DFB5-4F11-B2C5-53367EF311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1929" y="374023"/>
              <a:ext cx="201845" cy="252375"/>
            </a:xfrm>
            <a:custGeom>
              <a:avLst/>
              <a:gdLst>
                <a:gd name="T0" fmla="*/ 67 w 133"/>
                <a:gd name="T1" fmla="*/ 72 h 160"/>
                <a:gd name="T2" fmla="*/ 72 w 133"/>
                <a:gd name="T3" fmla="*/ 64 h 160"/>
                <a:gd name="T4" fmla="*/ 75 w 133"/>
                <a:gd name="T5" fmla="*/ 61 h 160"/>
                <a:gd name="T6" fmla="*/ 59 w 133"/>
                <a:gd name="T7" fmla="*/ 67 h 160"/>
                <a:gd name="T8" fmla="*/ 56 w 133"/>
                <a:gd name="T9" fmla="*/ 64 h 160"/>
                <a:gd name="T10" fmla="*/ 53 w 133"/>
                <a:gd name="T11" fmla="*/ 59 h 160"/>
                <a:gd name="T12" fmla="*/ 80 w 133"/>
                <a:gd name="T13" fmla="*/ 59 h 160"/>
                <a:gd name="T14" fmla="*/ 83 w 133"/>
                <a:gd name="T15" fmla="*/ 56 h 160"/>
                <a:gd name="T16" fmla="*/ 91 w 133"/>
                <a:gd name="T17" fmla="*/ 56 h 160"/>
                <a:gd name="T18" fmla="*/ 88 w 133"/>
                <a:gd name="T19" fmla="*/ 53 h 160"/>
                <a:gd name="T20" fmla="*/ 45 w 133"/>
                <a:gd name="T21" fmla="*/ 53 h 160"/>
                <a:gd name="T22" fmla="*/ 64 w 133"/>
                <a:gd name="T23" fmla="*/ 59 h 160"/>
                <a:gd name="T24" fmla="*/ 67 w 133"/>
                <a:gd name="T25" fmla="*/ 56 h 160"/>
                <a:gd name="T26" fmla="*/ 67 w 133"/>
                <a:gd name="T27" fmla="*/ 93 h 160"/>
                <a:gd name="T28" fmla="*/ 64 w 133"/>
                <a:gd name="T29" fmla="*/ 91 h 160"/>
                <a:gd name="T30" fmla="*/ 69 w 133"/>
                <a:gd name="T31" fmla="*/ 99 h 160"/>
                <a:gd name="T32" fmla="*/ 64 w 133"/>
                <a:gd name="T33" fmla="*/ 107 h 160"/>
                <a:gd name="T34" fmla="*/ 67 w 133"/>
                <a:gd name="T35" fmla="*/ 104 h 160"/>
                <a:gd name="T36" fmla="*/ 67 w 133"/>
                <a:gd name="T37" fmla="*/ 117 h 160"/>
                <a:gd name="T38" fmla="*/ 64 w 133"/>
                <a:gd name="T39" fmla="*/ 115 h 160"/>
                <a:gd name="T40" fmla="*/ 69 w 133"/>
                <a:gd name="T41" fmla="*/ 123 h 160"/>
                <a:gd name="T42" fmla="*/ 64 w 133"/>
                <a:gd name="T43" fmla="*/ 131 h 160"/>
                <a:gd name="T44" fmla="*/ 67 w 133"/>
                <a:gd name="T45" fmla="*/ 128 h 160"/>
                <a:gd name="T46" fmla="*/ 131 w 133"/>
                <a:gd name="T47" fmla="*/ 160 h 160"/>
                <a:gd name="T48" fmla="*/ 13 w 133"/>
                <a:gd name="T49" fmla="*/ 160 h 160"/>
                <a:gd name="T50" fmla="*/ 0 w 133"/>
                <a:gd name="T51" fmla="*/ 157 h 160"/>
                <a:gd name="T52" fmla="*/ 11 w 133"/>
                <a:gd name="T53" fmla="*/ 144 h 160"/>
                <a:gd name="T54" fmla="*/ 34 w 133"/>
                <a:gd name="T55" fmla="*/ 99 h 160"/>
                <a:gd name="T56" fmla="*/ 24 w 133"/>
                <a:gd name="T57" fmla="*/ 43 h 160"/>
                <a:gd name="T58" fmla="*/ 11 w 133"/>
                <a:gd name="T59" fmla="*/ 5 h 160"/>
                <a:gd name="T60" fmla="*/ 3 w 133"/>
                <a:gd name="T61" fmla="*/ 0 h 160"/>
                <a:gd name="T62" fmla="*/ 120 w 133"/>
                <a:gd name="T63" fmla="*/ 0 h 160"/>
                <a:gd name="T64" fmla="*/ 133 w 133"/>
                <a:gd name="T65" fmla="*/ 3 h 160"/>
                <a:gd name="T66" fmla="*/ 123 w 133"/>
                <a:gd name="T67" fmla="*/ 16 h 160"/>
                <a:gd name="T68" fmla="*/ 100 w 133"/>
                <a:gd name="T69" fmla="*/ 61 h 160"/>
                <a:gd name="T70" fmla="*/ 109 w 133"/>
                <a:gd name="T71" fmla="*/ 117 h 160"/>
                <a:gd name="T72" fmla="*/ 123 w 133"/>
                <a:gd name="T73" fmla="*/ 155 h 160"/>
                <a:gd name="T74" fmla="*/ 24 w 133"/>
                <a:gd name="T75" fmla="*/ 11 h 160"/>
                <a:gd name="T76" fmla="*/ 117 w 133"/>
                <a:gd name="T77" fmla="*/ 5 h 160"/>
                <a:gd name="T78" fmla="*/ 24 w 133"/>
                <a:gd name="T79" fmla="*/ 11 h 160"/>
                <a:gd name="T80" fmla="*/ 104 w 133"/>
                <a:gd name="T81" fmla="*/ 43 h 160"/>
                <a:gd name="T82" fmla="*/ 29 w 133"/>
                <a:gd name="T83" fmla="*/ 43 h 160"/>
                <a:gd name="T84" fmla="*/ 29 w 133"/>
                <a:gd name="T85" fmla="*/ 144 h 160"/>
                <a:gd name="T86" fmla="*/ 97 w 133"/>
                <a:gd name="T87" fmla="*/ 103 h 160"/>
                <a:gd name="T88" fmla="*/ 29 w 133"/>
                <a:gd name="T89" fmla="*/ 117 h 160"/>
                <a:gd name="T90" fmla="*/ 117 w 133"/>
                <a:gd name="T91" fmla="*/ 155 h 160"/>
                <a:gd name="T92" fmla="*/ 24 w 133"/>
                <a:gd name="T93" fmla="*/ 1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60">
                  <a:moveTo>
                    <a:pt x="67" y="67"/>
                  </a:moveTo>
                  <a:cubicBezTo>
                    <a:pt x="68" y="67"/>
                    <a:pt x="69" y="68"/>
                    <a:pt x="69" y="69"/>
                  </a:cubicBezTo>
                  <a:cubicBezTo>
                    <a:pt x="69" y="71"/>
                    <a:pt x="68" y="72"/>
                    <a:pt x="67" y="72"/>
                  </a:cubicBezTo>
                  <a:cubicBezTo>
                    <a:pt x="65" y="72"/>
                    <a:pt x="64" y="71"/>
                    <a:pt x="64" y="69"/>
                  </a:cubicBezTo>
                  <a:cubicBezTo>
                    <a:pt x="64" y="68"/>
                    <a:pt x="65" y="67"/>
                    <a:pt x="67" y="67"/>
                  </a:cubicBezTo>
                  <a:close/>
                  <a:moveTo>
                    <a:pt x="72" y="64"/>
                  </a:moveTo>
                  <a:cubicBezTo>
                    <a:pt x="72" y="65"/>
                    <a:pt x="73" y="67"/>
                    <a:pt x="75" y="67"/>
                  </a:cubicBezTo>
                  <a:cubicBezTo>
                    <a:pt x="76" y="67"/>
                    <a:pt x="77" y="65"/>
                    <a:pt x="77" y="64"/>
                  </a:cubicBezTo>
                  <a:cubicBezTo>
                    <a:pt x="77" y="63"/>
                    <a:pt x="76" y="61"/>
                    <a:pt x="75" y="61"/>
                  </a:cubicBezTo>
                  <a:cubicBezTo>
                    <a:pt x="73" y="61"/>
                    <a:pt x="72" y="63"/>
                    <a:pt x="72" y="64"/>
                  </a:cubicBezTo>
                  <a:close/>
                  <a:moveTo>
                    <a:pt x="56" y="64"/>
                  </a:moveTo>
                  <a:cubicBezTo>
                    <a:pt x="56" y="65"/>
                    <a:pt x="57" y="67"/>
                    <a:pt x="59" y="67"/>
                  </a:cubicBezTo>
                  <a:cubicBezTo>
                    <a:pt x="60" y="67"/>
                    <a:pt x="61" y="65"/>
                    <a:pt x="61" y="64"/>
                  </a:cubicBezTo>
                  <a:cubicBezTo>
                    <a:pt x="61" y="63"/>
                    <a:pt x="60" y="61"/>
                    <a:pt x="59" y="61"/>
                  </a:cubicBezTo>
                  <a:cubicBezTo>
                    <a:pt x="57" y="61"/>
                    <a:pt x="56" y="63"/>
                    <a:pt x="56" y="64"/>
                  </a:cubicBezTo>
                  <a:close/>
                  <a:moveTo>
                    <a:pt x="48" y="59"/>
                  </a:moveTo>
                  <a:cubicBezTo>
                    <a:pt x="48" y="60"/>
                    <a:pt x="49" y="61"/>
                    <a:pt x="51" y="61"/>
                  </a:cubicBezTo>
                  <a:cubicBezTo>
                    <a:pt x="52" y="61"/>
                    <a:pt x="53" y="60"/>
                    <a:pt x="53" y="59"/>
                  </a:cubicBezTo>
                  <a:cubicBezTo>
                    <a:pt x="53" y="57"/>
                    <a:pt x="52" y="56"/>
                    <a:pt x="51" y="56"/>
                  </a:cubicBezTo>
                  <a:cubicBezTo>
                    <a:pt x="49" y="56"/>
                    <a:pt x="48" y="57"/>
                    <a:pt x="48" y="59"/>
                  </a:cubicBezTo>
                  <a:close/>
                  <a:moveTo>
                    <a:pt x="80" y="59"/>
                  </a:moveTo>
                  <a:cubicBezTo>
                    <a:pt x="80" y="60"/>
                    <a:pt x="81" y="61"/>
                    <a:pt x="83" y="61"/>
                  </a:cubicBezTo>
                  <a:cubicBezTo>
                    <a:pt x="84" y="61"/>
                    <a:pt x="85" y="60"/>
                    <a:pt x="85" y="59"/>
                  </a:cubicBezTo>
                  <a:cubicBezTo>
                    <a:pt x="85" y="57"/>
                    <a:pt x="84" y="56"/>
                    <a:pt x="83" y="56"/>
                  </a:cubicBezTo>
                  <a:cubicBezTo>
                    <a:pt x="81" y="56"/>
                    <a:pt x="80" y="57"/>
                    <a:pt x="80" y="59"/>
                  </a:cubicBezTo>
                  <a:close/>
                  <a:moveTo>
                    <a:pt x="88" y="53"/>
                  </a:moveTo>
                  <a:cubicBezTo>
                    <a:pt x="88" y="55"/>
                    <a:pt x="89" y="56"/>
                    <a:pt x="91" y="56"/>
                  </a:cubicBezTo>
                  <a:cubicBezTo>
                    <a:pt x="92" y="56"/>
                    <a:pt x="93" y="55"/>
                    <a:pt x="93" y="53"/>
                  </a:cubicBezTo>
                  <a:cubicBezTo>
                    <a:pt x="93" y="52"/>
                    <a:pt x="92" y="51"/>
                    <a:pt x="91" y="51"/>
                  </a:cubicBezTo>
                  <a:cubicBezTo>
                    <a:pt x="89" y="51"/>
                    <a:pt x="88" y="52"/>
                    <a:pt x="88" y="53"/>
                  </a:cubicBezTo>
                  <a:close/>
                  <a:moveTo>
                    <a:pt x="40" y="53"/>
                  </a:moveTo>
                  <a:cubicBezTo>
                    <a:pt x="40" y="55"/>
                    <a:pt x="41" y="56"/>
                    <a:pt x="43" y="56"/>
                  </a:cubicBezTo>
                  <a:cubicBezTo>
                    <a:pt x="44" y="56"/>
                    <a:pt x="45" y="55"/>
                    <a:pt x="45" y="53"/>
                  </a:cubicBezTo>
                  <a:cubicBezTo>
                    <a:pt x="45" y="52"/>
                    <a:pt x="44" y="51"/>
                    <a:pt x="43" y="51"/>
                  </a:cubicBezTo>
                  <a:cubicBezTo>
                    <a:pt x="41" y="51"/>
                    <a:pt x="40" y="52"/>
                    <a:pt x="40" y="53"/>
                  </a:cubicBezTo>
                  <a:close/>
                  <a:moveTo>
                    <a:pt x="64" y="59"/>
                  </a:moveTo>
                  <a:cubicBezTo>
                    <a:pt x="64" y="60"/>
                    <a:pt x="65" y="61"/>
                    <a:pt x="67" y="61"/>
                  </a:cubicBezTo>
                  <a:cubicBezTo>
                    <a:pt x="68" y="61"/>
                    <a:pt x="69" y="60"/>
                    <a:pt x="69" y="59"/>
                  </a:cubicBezTo>
                  <a:cubicBezTo>
                    <a:pt x="69" y="57"/>
                    <a:pt x="68" y="56"/>
                    <a:pt x="67" y="56"/>
                  </a:cubicBezTo>
                  <a:cubicBezTo>
                    <a:pt x="65" y="56"/>
                    <a:pt x="64" y="57"/>
                    <a:pt x="64" y="59"/>
                  </a:cubicBezTo>
                  <a:close/>
                  <a:moveTo>
                    <a:pt x="64" y="91"/>
                  </a:moveTo>
                  <a:cubicBezTo>
                    <a:pt x="64" y="92"/>
                    <a:pt x="65" y="93"/>
                    <a:pt x="67" y="93"/>
                  </a:cubicBezTo>
                  <a:cubicBezTo>
                    <a:pt x="68" y="93"/>
                    <a:pt x="69" y="92"/>
                    <a:pt x="69" y="91"/>
                  </a:cubicBezTo>
                  <a:cubicBezTo>
                    <a:pt x="69" y="89"/>
                    <a:pt x="68" y="88"/>
                    <a:pt x="67" y="88"/>
                  </a:cubicBezTo>
                  <a:cubicBezTo>
                    <a:pt x="65" y="88"/>
                    <a:pt x="64" y="89"/>
                    <a:pt x="64" y="91"/>
                  </a:cubicBezTo>
                  <a:close/>
                  <a:moveTo>
                    <a:pt x="64" y="99"/>
                  </a:moveTo>
                  <a:cubicBezTo>
                    <a:pt x="64" y="100"/>
                    <a:pt x="65" y="101"/>
                    <a:pt x="67" y="101"/>
                  </a:cubicBezTo>
                  <a:cubicBezTo>
                    <a:pt x="68" y="101"/>
                    <a:pt x="69" y="100"/>
                    <a:pt x="69" y="99"/>
                  </a:cubicBezTo>
                  <a:cubicBezTo>
                    <a:pt x="69" y="97"/>
                    <a:pt x="68" y="96"/>
                    <a:pt x="67" y="96"/>
                  </a:cubicBezTo>
                  <a:cubicBezTo>
                    <a:pt x="65" y="96"/>
                    <a:pt x="64" y="97"/>
                    <a:pt x="64" y="99"/>
                  </a:cubicBezTo>
                  <a:close/>
                  <a:moveTo>
                    <a:pt x="64" y="107"/>
                  </a:moveTo>
                  <a:cubicBezTo>
                    <a:pt x="64" y="108"/>
                    <a:pt x="65" y="109"/>
                    <a:pt x="67" y="109"/>
                  </a:cubicBezTo>
                  <a:cubicBezTo>
                    <a:pt x="68" y="109"/>
                    <a:pt x="69" y="108"/>
                    <a:pt x="69" y="107"/>
                  </a:cubicBezTo>
                  <a:cubicBezTo>
                    <a:pt x="69" y="105"/>
                    <a:pt x="68" y="104"/>
                    <a:pt x="67" y="104"/>
                  </a:cubicBezTo>
                  <a:cubicBezTo>
                    <a:pt x="65" y="104"/>
                    <a:pt x="64" y="105"/>
                    <a:pt x="64" y="107"/>
                  </a:cubicBezTo>
                  <a:close/>
                  <a:moveTo>
                    <a:pt x="64" y="115"/>
                  </a:moveTo>
                  <a:cubicBezTo>
                    <a:pt x="64" y="116"/>
                    <a:pt x="65" y="117"/>
                    <a:pt x="67" y="117"/>
                  </a:cubicBezTo>
                  <a:cubicBezTo>
                    <a:pt x="68" y="117"/>
                    <a:pt x="69" y="116"/>
                    <a:pt x="69" y="115"/>
                  </a:cubicBezTo>
                  <a:cubicBezTo>
                    <a:pt x="69" y="113"/>
                    <a:pt x="68" y="112"/>
                    <a:pt x="67" y="112"/>
                  </a:cubicBezTo>
                  <a:cubicBezTo>
                    <a:pt x="65" y="112"/>
                    <a:pt x="64" y="113"/>
                    <a:pt x="64" y="115"/>
                  </a:cubicBezTo>
                  <a:close/>
                  <a:moveTo>
                    <a:pt x="64" y="123"/>
                  </a:moveTo>
                  <a:cubicBezTo>
                    <a:pt x="64" y="124"/>
                    <a:pt x="65" y="125"/>
                    <a:pt x="67" y="125"/>
                  </a:cubicBezTo>
                  <a:cubicBezTo>
                    <a:pt x="68" y="125"/>
                    <a:pt x="69" y="124"/>
                    <a:pt x="69" y="123"/>
                  </a:cubicBezTo>
                  <a:cubicBezTo>
                    <a:pt x="69" y="121"/>
                    <a:pt x="68" y="120"/>
                    <a:pt x="67" y="120"/>
                  </a:cubicBezTo>
                  <a:cubicBezTo>
                    <a:pt x="65" y="120"/>
                    <a:pt x="64" y="121"/>
                    <a:pt x="64" y="123"/>
                  </a:cubicBezTo>
                  <a:close/>
                  <a:moveTo>
                    <a:pt x="64" y="131"/>
                  </a:moveTo>
                  <a:cubicBezTo>
                    <a:pt x="64" y="132"/>
                    <a:pt x="65" y="133"/>
                    <a:pt x="67" y="133"/>
                  </a:cubicBezTo>
                  <a:cubicBezTo>
                    <a:pt x="68" y="133"/>
                    <a:pt x="69" y="132"/>
                    <a:pt x="69" y="131"/>
                  </a:cubicBezTo>
                  <a:cubicBezTo>
                    <a:pt x="69" y="129"/>
                    <a:pt x="68" y="128"/>
                    <a:pt x="67" y="128"/>
                  </a:cubicBezTo>
                  <a:cubicBezTo>
                    <a:pt x="65" y="128"/>
                    <a:pt x="64" y="129"/>
                    <a:pt x="64" y="131"/>
                  </a:cubicBezTo>
                  <a:close/>
                  <a:moveTo>
                    <a:pt x="133" y="157"/>
                  </a:moveTo>
                  <a:cubicBezTo>
                    <a:pt x="133" y="159"/>
                    <a:pt x="132" y="160"/>
                    <a:pt x="131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56"/>
                    <a:pt x="1" y="155"/>
                    <a:pt x="3" y="155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4" y="110"/>
                    <a:pt x="28" y="103"/>
                    <a:pt x="34" y="9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28" y="57"/>
                    <a:pt x="24" y="50"/>
                    <a:pt x="24" y="43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3"/>
                  </a:cubicBezTo>
                  <a:cubicBezTo>
                    <a:pt x="133" y="4"/>
                    <a:pt x="132" y="5"/>
                    <a:pt x="131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50"/>
                    <a:pt x="106" y="57"/>
                    <a:pt x="100" y="6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106" y="103"/>
                    <a:pt x="109" y="110"/>
                    <a:pt x="109" y="117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2" y="155"/>
                    <a:pt x="133" y="156"/>
                    <a:pt x="133" y="157"/>
                  </a:cubicBezTo>
                  <a:close/>
                  <a:moveTo>
                    <a:pt x="24" y="11"/>
                  </a:moveTo>
                  <a:cubicBezTo>
                    <a:pt x="109" y="11"/>
                    <a:pt x="109" y="11"/>
                    <a:pt x="109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6" y="11"/>
                    <a:pt x="16" y="11"/>
                  </a:cubicBezTo>
                  <a:lnTo>
                    <a:pt x="24" y="11"/>
                  </a:lnTo>
                  <a:close/>
                  <a:moveTo>
                    <a:pt x="67" y="77"/>
                  </a:moveTo>
                  <a:cubicBezTo>
                    <a:pt x="97" y="57"/>
                    <a:pt x="97" y="57"/>
                    <a:pt x="97" y="57"/>
                  </a:cubicBezTo>
                  <a:cubicBezTo>
                    <a:pt x="101" y="54"/>
                    <a:pt x="104" y="49"/>
                    <a:pt x="104" y="43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9"/>
                    <a:pt x="32" y="54"/>
                    <a:pt x="37" y="57"/>
                  </a:cubicBezTo>
                  <a:lnTo>
                    <a:pt x="67" y="77"/>
                  </a:lnTo>
                  <a:close/>
                  <a:moveTo>
                    <a:pt x="29" y="144"/>
                  </a:moveTo>
                  <a:cubicBezTo>
                    <a:pt x="104" y="144"/>
                    <a:pt x="104" y="144"/>
                    <a:pt x="104" y="144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1"/>
                    <a:pt x="101" y="106"/>
                    <a:pt x="97" y="10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2" y="106"/>
                    <a:pt x="29" y="111"/>
                    <a:pt x="29" y="117"/>
                  </a:cubicBezTo>
                  <a:lnTo>
                    <a:pt x="29" y="144"/>
                  </a:lnTo>
                  <a:close/>
                  <a:moveTo>
                    <a:pt x="16" y="155"/>
                  </a:moveTo>
                  <a:cubicBezTo>
                    <a:pt x="117" y="155"/>
                    <a:pt x="117" y="155"/>
                    <a:pt x="117" y="155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6" y="149"/>
                    <a:pt x="16" y="149"/>
                    <a:pt x="16" y="149"/>
                  </a:cubicBezTo>
                  <a:lnTo>
                    <a:pt x="16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1266" name="Picture 2" descr="Q:\2020\Физические модели\pngwing.com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0869" y="2594974"/>
            <a:ext cx="3017521" cy="29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>
            <a:extLst>
              <a:ext uri="{FF2B5EF4-FFF2-40B4-BE49-F238E27FC236}">
                <a16:creationId xmlns:a16="http://schemas.microsoft.com/office/drawing/2014/main" id="{EF8AA276-D1B9-4202-8448-0E818DD68B81}"/>
              </a:ext>
            </a:extLst>
          </p:cNvPr>
          <p:cNvSpPr/>
          <p:nvPr/>
        </p:nvSpPr>
        <p:spPr>
          <a:xfrm>
            <a:off x="1038224" y="1441328"/>
            <a:ext cx="4281975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5"/>
            <a:ext cx="9152697" cy="823686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Физическая модель явления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>
              <a:xfrm>
                <a:off x="5623885" y="1168359"/>
                <a:ext cx="5884872" cy="514182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318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>
                        <a:alpha val="7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318" rtl="0" eaLnBrk="1" latinLnBrk="0" hangingPunct="1">
                  <a:lnSpc>
                    <a:spcPct val="150000"/>
                  </a:lnSpc>
                  <a:spcBef>
                    <a:spcPts val="499"/>
                  </a:spcBef>
                  <a:buFont typeface="Arial" panose="020B0604020202020204" pitchFamily="34" charset="0"/>
                  <a:buNone/>
                  <a:defRPr sz="1000" kern="1200" baseline="0">
                    <a:solidFill>
                      <a:schemeClr val="tx1">
                        <a:alpha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374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34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92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50" indent="-228580" algn="l" defTabSz="914318" rtl="0" eaLnBrk="1" latinLnBrk="0" hangingPunct="1">
                  <a:lnSpc>
                    <a:spcPct val="90000"/>
                  </a:lnSpc>
                  <a:spcBef>
                    <a:spcPts val="499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ru-RU" sz="22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ru-R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ru-RU" altLang="ru-R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ru-RU" sz="2200" dirty="0" err="1">
                    <a:latin typeface="Arial Narrow" panose="020B0606020202030204" pitchFamily="34" charset="0"/>
                    <a:ea typeface="Cambria" panose="02040503050406030204" pitchFamily="18" charset="0"/>
                  </a:rPr>
                  <a:t>const</a:t>
                </a:r>
                <a:r>
                  <a:rPr lang="en-US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,  </a:t>
                </a: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mg</a:t>
                </a:r>
                <a:r>
                  <a:rPr lang="en-US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c</a:t>
                </a:r>
                <a:r>
                  <a:rPr lang="ru-RU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+ </a:t>
                </a: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A</a:t>
                </a:r>
                <a:r>
                  <a:rPr lang="ru-RU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– условие равновесия</a:t>
                </a:r>
                <a:endParaRPr lang="en-US" altLang="ru-RU" sz="2200" baseline="-250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ru-RU" sz="22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l-GR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ρ</a:t>
                </a:r>
                <a:r>
                  <a:rPr lang="ru-RU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воз</a:t>
                </a:r>
                <a:r>
                  <a:rPr lang="en-US" altLang="ru-RU" sz="22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gV</a:t>
                </a:r>
                <a:r>
                  <a:rPr lang="en-US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– 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сила Архимеда,</a:t>
                </a:r>
                <a:r>
                  <a:rPr lang="en-US" altLang="ru-RU" sz="22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4/3</a:t>
                </a:r>
                <a:r>
                  <a:rPr lang="el-GR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2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altLang="ru-R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– 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объём мыльного пузыря</a:t>
                </a:r>
                <a:r>
                  <a:rPr lang="en-US" altLang="ru-RU" sz="22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  <a:endParaRPr lang="ru-RU" altLang="ru-RU" sz="2200" dirty="0">
                  <a:latin typeface="Arial Narrow" panose="020B060602020203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–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радиус пузыря,</a:t>
                </a:r>
              </a:p>
              <a:p>
                <a:pPr>
                  <a:lnSpc>
                    <a:spcPct val="100000"/>
                  </a:lnSpc>
                </a:pPr>
                <a:r>
                  <a:rPr lang="el-GR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воз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=</a:t>
                </a:r>
                <a:r>
                  <a:rPr lang="ru-RU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1,29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кг/м</a:t>
                </a:r>
                <a:r>
                  <a:rPr lang="ru-RU" altLang="ru-RU" sz="2200" baseline="30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3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– плотность воздуха,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ru-RU" sz="22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масса пузыря, равная сумме массы воздуха внутри пузыря и массы воды, из которой состоят стенки пузыря: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воз 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+ </a:t>
                </a: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вод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en-US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воз</a:t>
                </a: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l-GR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ρ</a:t>
                </a:r>
                <a:r>
                  <a:rPr lang="ru-RU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вод</a:t>
                </a: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ru-RU" altLang="ru-RU" sz="2200" dirty="0">
                  <a:latin typeface="Arial Narrow" panose="020B060602020203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вод</a:t>
                </a:r>
                <a:r>
                  <a:rPr lang="en-US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l-GR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πρ</a:t>
                </a:r>
                <a:r>
                  <a:rPr lang="ru-RU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вод</a:t>
                </a:r>
                <a:r>
                  <a:rPr lang="ru-RU" alt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</a:t>
                </a: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2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ru-RU" altLang="ru-RU" sz="22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l-GR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вод 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=</a:t>
                </a:r>
                <a:r>
                  <a:rPr lang="ru-RU" altLang="ru-RU" sz="2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ru-RU" altLang="ru-RU" sz="22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кг/м</a:t>
                </a:r>
                <a:r>
                  <a:rPr lang="ru-RU" altLang="ru-RU" sz="2200" baseline="30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3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– плотность воды,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alt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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– толщина стенки пузыря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Сила сопротивления воздуха  </a:t>
                </a:r>
                <a:r>
                  <a:rPr lang="en-US" altLang="ru-RU" sz="2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2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c</a:t>
                </a:r>
                <a:r>
                  <a:rPr lang="en-US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–</a:t>
                </a:r>
                <a:r>
                  <a:rPr lang="ru-RU" altLang="ru-RU" sz="2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?                   </a:t>
                </a: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85" y="1168359"/>
                <a:ext cx="5884872" cy="5141827"/>
              </a:xfrm>
              <a:prstGeom prst="rect">
                <a:avLst/>
              </a:prstGeom>
              <a:blipFill rotWithShape="0">
                <a:blip r:embed="rId2"/>
                <a:stretch>
                  <a:fillRect l="-1347" t="-2254" b="-47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1665054" y="1795349"/>
            <a:ext cx="3050582" cy="2736303"/>
            <a:chOff x="673290" y="1268760"/>
            <a:chExt cx="3050582" cy="2736303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1131088" y="1376121"/>
              <a:ext cx="2303859" cy="252143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ACCFEE"/>
            </a:solidFill>
            <a:ln>
              <a:solidFill>
                <a:srgbClr val="ACCFEE"/>
              </a:solidFill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673290" y="1268760"/>
              <a:ext cx="3050582" cy="2736303"/>
              <a:chOff x="673290" y="1268760"/>
              <a:chExt cx="3050582" cy="2736303"/>
            </a:xfrm>
          </p:grpSpPr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>
                <a:off x="2268538" y="1700212"/>
                <a:ext cx="0" cy="230485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 flipV="1">
                <a:off x="2268538" y="1268760"/>
                <a:ext cx="0" cy="136807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flipV="1">
                <a:off x="2268538" y="2096814"/>
                <a:ext cx="0" cy="54002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13"/>
              <p:cNvSpPr>
                <a:spLocks noChangeShapeType="1"/>
              </p:cNvSpPr>
              <p:nvPr/>
            </p:nvSpPr>
            <p:spPr bwMode="auto">
              <a:xfrm>
                <a:off x="2627784" y="2636838"/>
                <a:ext cx="2174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Line 14"/>
              <p:cNvSpPr>
                <a:spLocks noChangeShapeType="1"/>
              </p:cNvSpPr>
              <p:nvPr/>
            </p:nvSpPr>
            <p:spPr bwMode="auto">
              <a:xfrm>
                <a:off x="3434947" y="2636838"/>
                <a:ext cx="28892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2987824" y="2442374"/>
                <a:ext cx="35961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altLang="ru-RU" sz="1600" dirty="0">
                    <a:latin typeface="Symbol" pitchFamily="18" charset="2"/>
                    <a:sym typeface="Symbol"/>
                  </a:rPr>
                  <a:t></a:t>
                </a:r>
                <a:endParaRPr lang="ru-RU" altLang="ru-RU" sz="1600" dirty="0">
                  <a:latin typeface="MS Shell Dlg" charset="-52"/>
                </a:endParaRPr>
              </a:p>
            </p:txBody>
          </p:sp>
          <p:sp>
            <p:nvSpPr>
              <p:cNvPr id="53" name="Line 17"/>
              <p:cNvSpPr>
                <a:spLocks noChangeShapeType="1"/>
              </p:cNvSpPr>
              <p:nvPr/>
            </p:nvSpPr>
            <p:spPr bwMode="auto">
              <a:xfrm>
                <a:off x="971550" y="2276475"/>
                <a:ext cx="0" cy="72072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20"/>
              <p:cNvSpPr>
                <a:spLocks noChangeShapeType="1"/>
              </p:cNvSpPr>
              <p:nvPr/>
            </p:nvSpPr>
            <p:spPr bwMode="auto">
              <a:xfrm flipH="1">
                <a:off x="1421209" y="2636838"/>
                <a:ext cx="847329" cy="8139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Text Box 21"/>
              <p:cNvSpPr txBox="1">
                <a:spLocks noChangeArrowheads="1"/>
              </p:cNvSpPr>
              <p:nvPr/>
            </p:nvSpPr>
            <p:spPr bwMode="auto">
              <a:xfrm>
                <a:off x="1505381" y="2924944"/>
                <a:ext cx="32464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ru-RU" sz="1600" i="1" dirty="0"/>
                  <a:t>R</a:t>
                </a:r>
                <a:endParaRPr lang="ru-RU" altLang="ru-RU" sz="1600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 Box 16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229189" y="1372311"/>
                    <a:ext cx="353798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ru-RU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RU" sz="16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altLang="ru-RU" sz="1600" b="0" i="1" smtClean="0">
                                  <a:latin typeface="Cambria Math"/>
                                </a:rPr>
                                <m:t>с</m:t>
                              </m:r>
                            </m:sub>
                          </m:sSub>
                        </m:oMath>
                      </m:oMathPara>
                    </a14:m>
                    <a:endParaRPr lang="ru-RU" altLang="ru-RU" sz="1600" i="1" dirty="0"/>
                  </a:p>
                </p:txBody>
              </p:sp>
            </mc:Choice>
            <mc:Fallback xmlns="">
              <p:sp>
                <p:nvSpPr>
                  <p:cNvPr id="56" name="Text 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2229189" y="1372311"/>
                    <a:ext cx="353798" cy="3684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11475" r="-18966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290" y="2467560"/>
                    <a:ext cx="370318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ru-RU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ru-RU" altLang="ru-RU" sz="1600" i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3290" y="2467560"/>
                    <a:ext cx="370318" cy="33855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2500" r="-2295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017" y="2182575"/>
                    <a:ext cx="321824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ru-RU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ru-RU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RU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altLang="ru-RU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А</m:t>
                              </m:r>
                            </m:sub>
                          </m:sSub>
                        </m:oMath>
                      </m:oMathPara>
                    </a14:m>
                    <a:endParaRPr lang="ru-RU" altLang="ru-RU" sz="1600" i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 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83017" y="2182575"/>
                    <a:ext cx="321824" cy="3684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3115" r="-1886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0929" y="3450809"/>
                    <a:ext cx="370318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ru-RU" sz="1600" b="0" i="1" smtClean="0"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altLang="ru-RU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1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ru-RU" altLang="ru-RU" sz="1600" i="1" dirty="0"/>
                  </a:p>
                </p:txBody>
              </p:sp>
            </mc:Choice>
            <mc:Fallback xmlns="">
              <p:sp>
                <p:nvSpPr>
                  <p:cNvPr id="59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20929" y="3450809"/>
                    <a:ext cx="370318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2500" r="-62295" b="-535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0216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>
            <a:extLst>
              <a:ext uri="{FF2B5EF4-FFF2-40B4-BE49-F238E27FC236}">
                <a16:creationId xmlns:a16="http://schemas.microsoft.com/office/drawing/2014/main" id="{EF8AA276-D1B9-4202-8448-0E818DD68B81}"/>
              </a:ext>
            </a:extLst>
          </p:cNvPr>
          <p:cNvSpPr/>
          <p:nvPr/>
        </p:nvSpPr>
        <p:spPr>
          <a:xfrm>
            <a:off x="1038224" y="1441328"/>
            <a:ext cx="4281975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5"/>
            <a:ext cx="9152697" cy="823686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Физическая модель явления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65054" y="1795349"/>
            <a:ext cx="3050582" cy="2736303"/>
            <a:chOff x="673290" y="1268760"/>
            <a:chExt cx="3050582" cy="2736303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1131088" y="1376121"/>
              <a:ext cx="2303859" cy="252143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ACCFEE"/>
            </a:solidFill>
            <a:ln>
              <a:solidFill>
                <a:srgbClr val="ACCFEE"/>
              </a:solidFill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673290" y="1268760"/>
              <a:ext cx="3050582" cy="2736303"/>
              <a:chOff x="673290" y="1268760"/>
              <a:chExt cx="3050582" cy="2736303"/>
            </a:xfrm>
          </p:grpSpPr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>
                <a:off x="2268538" y="1700212"/>
                <a:ext cx="0" cy="230485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 flipV="1">
                <a:off x="2268538" y="1268760"/>
                <a:ext cx="0" cy="136807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flipV="1">
                <a:off x="2268538" y="2096814"/>
                <a:ext cx="0" cy="54002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13"/>
              <p:cNvSpPr>
                <a:spLocks noChangeShapeType="1"/>
              </p:cNvSpPr>
              <p:nvPr/>
            </p:nvSpPr>
            <p:spPr bwMode="auto">
              <a:xfrm>
                <a:off x="2627784" y="2636838"/>
                <a:ext cx="2174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Line 14"/>
              <p:cNvSpPr>
                <a:spLocks noChangeShapeType="1"/>
              </p:cNvSpPr>
              <p:nvPr/>
            </p:nvSpPr>
            <p:spPr bwMode="auto">
              <a:xfrm>
                <a:off x="3434947" y="2636838"/>
                <a:ext cx="28892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2987824" y="2442374"/>
                <a:ext cx="35961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altLang="ru-RU" sz="1600" dirty="0">
                    <a:latin typeface="Symbol" pitchFamily="18" charset="2"/>
                    <a:sym typeface="Symbol"/>
                  </a:rPr>
                  <a:t></a:t>
                </a:r>
                <a:endParaRPr lang="ru-RU" altLang="ru-RU" sz="1600" dirty="0">
                  <a:latin typeface="MS Shell Dlg" charset="-52"/>
                </a:endParaRPr>
              </a:p>
            </p:txBody>
          </p:sp>
          <p:sp>
            <p:nvSpPr>
              <p:cNvPr id="53" name="Line 17"/>
              <p:cNvSpPr>
                <a:spLocks noChangeShapeType="1"/>
              </p:cNvSpPr>
              <p:nvPr/>
            </p:nvSpPr>
            <p:spPr bwMode="auto">
              <a:xfrm>
                <a:off x="971550" y="2276475"/>
                <a:ext cx="0" cy="72072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20"/>
              <p:cNvSpPr>
                <a:spLocks noChangeShapeType="1"/>
              </p:cNvSpPr>
              <p:nvPr/>
            </p:nvSpPr>
            <p:spPr bwMode="auto">
              <a:xfrm flipH="1">
                <a:off x="1421209" y="2636838"/>
                <a:ext cx="847329" cy="8139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Text Box 21"/>
              <p:cNvSpPr txBox="1">
                <a:spLocks noChangeArrowheads="1"/>
              </p:cNvSpPr>
              <p:nvPr/>
            </p:nvSpPr>
            <p:spPr bwMode="auto">
              <a:xfrm>
                <a:off x="1505381" y="2924944"/>
                <a:ext cx="32464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ru-RU" sz="1600" i="1" dirty="0"/>
                  <a:t>R</a:t>
                </a:r>
                <a:endParaRPr lang="ru-RU" altLang="ru-RU" sz="1600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 Box 16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229189" y="1372311"/>
                    <a:ext cx="353798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ru-RU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RU" sz="16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altLang="ru-RU" sz="1600" b="0" i="1" smtClean="0">
                                  <a:latin typeface="Cambria Math"/>
                                </a:rPr>
                                <m:t>с</m:t>
                              </m:r>
                            </m:sub>
                          </m:sSub>
                        </m:oMath>
                      </m:oMathPara>
                    </a14:m>
                    <a:endParaRPr lang="ru-RU" altLang="ru-RU" sz="1600" i="1" dirty="0"/>
                  </a:p>
                </p:txBody>
              </p:sp>
            </mc:Choice>
            <mc:Fallback xmlns="">
              <p:sp>
                <p:nvSpPr>
                  <p:cNvPr id="24" name="Text 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2229189" y="1372311"/>
                    <a:ext cx="353798" cy="36849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13115" r="-1724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290" y="2467560"/>
                    <a:ext cx="370318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altLang="ru-RU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ru-RU" altLang="ru-RU" sz="1600" i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3290" y="2467560"/>
                    <a:ext cx="370318" cy="3385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2500" r="-2295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017" y="2182575"/>
                    <a:ext cx="321824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ru-RU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ru-RU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RU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altLang="ru-RU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А</m:t>
                              </m:r>
                            </m:sub>
                          </m:sSub>
                        </m:oMath>
                      </m:oMathPara>
                    </a14:m>
                    <a:endParaRPr lang="ru-RU" altLang="ru-RU" sz="1600" i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 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83017" y="2182575"/>
                    <a:ext cx="321824" cy="36849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3115" r="-1886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0929" y="3450809"/>
                    <a:ext cx="370318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ru-RU" sz="1600" b="0" i="1" smtClean="0"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altLang="ru-RU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1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ru-RU" altLang="ru-RU" sz="1600" i="1" dirty="0"/>
                  </a:p>
                </p:txBody>
              </p:sp>
            </mc:Choice>
            <mc:Fallback xmlns="">
              <p:sp>
                <p:nvSpPr>
                  <p:cNvPr id="29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20929" y="3450809"/>
                    <a:ext cx="370318" cy="33855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12500" r="-62295" b="-357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20370" y="1395647"/>
                <a:ext cx="5604855" cy="412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ru-RU" altLang="ru-RU" sz="2400" dirty="0">
                    <a:solidFill>
                      <a:srgbClr val="0C35E2"/>
                    </a:solidFill>
                    <a:latin typeface="Arial Narrow" panose="020B0606020202030204" pitchFamily="34" charset="0"/>
                    <a:ea typeface="Cambria" panose="02040503050406030204" pitchFamily="18" charset="0"/>
                  </a:rPr>
                  <a:t>Метод размерностей</a:t>
                </a:r>
                <a:r>
                  <a:rPr lang="ru-RU" altLang="ru-RU" sz="2400" dirty="0">
                    <a:solidFill>
                      <a:schemeClr val="accent1"/>
                    </a:solidFill>
                    <a:latin typeface="Arial Narrow" panose="020B0606020202030204" pitchFamily="34" charset="0"/>
                    <a:ea typeface="Cambria" panose="02040503050406030204" pitchFamily="18" charset="0"/>
                  </a:rPr>
                  <a:t>: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с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, 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=2·10</a:t>
                </a:r>
                <a:r>
                  <a:rPr lang="ru-RU" altLang="ru-RU" sz="24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-5 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Па · с – вязкость воздуха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, 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(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с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= </a:t>
                </a:r>
                <a:r>
                  <a:rPr lang="ru-RU" altLang="ru-RU" sz="2400" dirty="0">
                    <a:solidFill>
                      <a:srgbClr val="0C35E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l-GR" altLang="ru-RU" sz="2400" dirty="0">
                    <a:solidFill>
                      <a:srgbClr val="0C35E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π</a:t>
                </a:r>
                <a14:m>
                  <m:oMath xmlns:m="http://schemas.openxmlformats.org/officeDocument/2006/math">
                    <m:r>
                      <a:rPr lang="en-US" altLang="ru-RU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–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точная  формула)</a:t>
                </a:r>
              </a:p>
              <a:p>
                <a:pPr>
                  <a:buFont typeface="Wingdings" pitchFamily="2" charset="2"/>
                  <a:buNone/>
                </a:pPr>
                <a:endParaRPr lang="ru-RU" altLang="ru-RU" sz="24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ru-RU" altLang="ru-RU" sz="2400" dirty="0">
                    <a:solidFill>
                      <a:srgbClr val="0C35E2"/>
                    </a:solidFill>
                    <a:latin typeface="Arial Narrow" panose="020B0606020202030204" pitchFamily="34" charset="0"/>
                    <a:ea typeface="Cambria" panose="02040503050406030204" pitchFamily="18" charset="0"/>
                  </a:rPr>
                  <a:t>Условие равновесия: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вод 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воз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c</a:t>
                </a:r>
                <a:r>
                  <a:rPr lang="ru-RU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+ 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A</a:t>
                </a:r>
                <a:endParaRPr lang="ru-RU" altLang="ru-RU" sz="24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вод 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c</a:t>
                </a:r>
                <a:endParaRPr lang="ru-RU" altLang="ru-RU" sz="2400" baseline="-250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  <a:p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πρ</a:t>
                </a:r>
                <a:r>
                  <a:rPr lang="ru-RU" altLang="ru-RU" sz="2400" baseline="-250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вод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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400" baseline="30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ru-RU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π</a:t>
                </a:r>
                <a14:m>
                  <m:oMath xmlns:m="http://schemas.openxmlformats.org/officeDocument/2006/math">
                    <m:r>
                      <a:rPr lang="en-US" altLang="ru-RU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el-GR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altLang="ru-RU" sz="24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4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ru-RU" altLang="ru-RU" sz="24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Получаем оценку для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</a:t>
                </a:r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buFont typeface="Wingdings" pitchFamily="2" charset="2"/>
                  <a:buNone/>
                </a:pPr>
                <a:r>
                  <a:rPr lang="ru-RU" altLang="ru-RU" sz="2400" dirty="0">
                    <a:solidFill>
                      <a:srgbClr val="0C35E2"/>
                    </a:solidFill>
                    <a:latin typeface="Symbol" pitchFamily="18" charset="2"/>
                    <a:sym typeface="Symbol"/>
                  </a:rPr>
                  <a:t></a:t>
                </a:r>
                <a:r>
                  <a:rPr lang="ru-RU" altLang="ru-RU" sz="2400" dirty="0">
                    <a:solidFill>
                      <a:srgbClr val="0C35E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i="1">
                            <a:solidFill>
                              <a:srgbClr val="0C35E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0" i="1" smtClean="0">
                            <a:solidFill>
                              <a:srgbClr val="0C35E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en-US" altLang="ru-RU" sz="2400" i="1">
                            <a:solidFill>
                              <a:srgbClr val="0C35E2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l-GR" altLang="ru-RU" sz="2400" dirty="0">
                            <a:solidFill>
                              <a:srgbClr val="0C35E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η</m:t>
                        </m:r>
                      </m:num>
                      <m:den>
                        <m:r>
                          <a:rPr lang="ru-RU" altLang="ru-RU" sz="2400" b="0" i="1" dirty="0" smtClean="0">
                            <a:solidFill>
                              <a:srgbClr val="0C35E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ru-RU" sz="2400" i="1" dirty="0">
                                <a:solidFill>
                                  <a:srgbClr val="0C35E2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altLang="ru-RU" sz="2400" dirty="0">
                                <a:solidFill>
                                  <a:srgbClr val="0C35E2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ru-RU" altLang="ru-RU" sz="2400" i="1" dirty="0">
                                <a:solidFill>
                                  <a:srgbClr val="0C35E2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  <m:t>в</m:t>
                            </m:r>
                          </m:sub>
                        </m:sSub>
                        <m:r>
                          <a:rPr lang="en-US" altLang="ru-RU" sz="2400" i="1" dirty="0">
                            <a:solidFill>
                              <a:srgbClr val="0C35E2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𝑔𝑅</m:t>
                        </m:r>
                      </m:den>
                    </m:f>
                  </m:oMath>
                </a14:m>
                <a:endParaRPr lang="ru-RU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370" y="1395647"/>
                <a:ext cx="5604855" cy="4127861"/>
              </a:xfrm>
              <a:prstGeom prst="rect">
                <a:avLst/>
              </a:prstGeom>
              <a:blipFill rotWithShape="0">
                <a:blip r:embed="rId7"/>
                <a:stretch>
                  <a:fillRect l="-1630" t="-1034" r="-2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4"/>
          <p:cNvSpPr>
            <a:spLocks noChangeShapeType="1"/>
          </p:cNvSpPr>
          <p:nvPr/>
        </p:nvSpPr>
        <p:spPr bwMode="auto">
          <a:xfrm flipV="1">
            <a:off x="8394356" y="3329892"/>
            <a:ext cx="304800" cy="220611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6874156" y="3379226"/>
            <a:ext cx="453082" cy="29265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0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4"/>
            <a:ext cx="9152697" cy="1249845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Численные оценки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5688" y="1460501"/>
                <a:ext cx="10438107" cy="3457028"/>
              </a:xfrm>
              <a:prstGeom prst="rect">
                <a:avLst/>
              </a:prstGeom>
              <a:noFill/>
            </p:spPr>
            <p:txBody>
              <a:bodyPr wrap="square" lIns="0" tIns="36000" rIns="216000" bIns="3600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altLang="ru-RU" sz="3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Высота падения пузыря </a:t>
                </a:r>
                <a:r>
                  <a:rPr lang="ru-RU" altLang="ru-RU" sz="3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altLang="ru-RU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≈ 2 </a:t>
                </a:r>
                <a:r>
                  <a:rPr lang="ru-RU" altLang="ru-RU" sz="3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м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altLang="ru-RU" sz="3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Время падения  </a:t>
                </a:r>
                <a:r>
                  <a:rPr lang="ru-RU" altLang="ru-RU" sz="3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altLang="ru-RU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≈ 3 </a:t>
                </a:r>
                <a:r>
                  <a:rPr lang="ru-RU" altLang="ru-RU" sz="3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c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altLang="ru-RU" sz="3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Радиус пузыря  </a:t>
                </a:r>
                <a:r>
                  <a:rPr lang="ru-RU" altLang="ru-RU" sz="3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altLang="ru-RU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≈ 3 </a:t>
                </a:r>
                <a:r>
                  <a:rPr lang="ru-RU" altLang="ru-RU" sz="3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см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altLang="ru-RU" sz="3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Скорость падения </a:t>
                </a:r>
                <a14:m>
                  <m:oMath xmlns:m="http://schemas.openxmlformats.org/officeDocument/2006/math">
                    <m:r>
                      <a:rPr lang="en-US" altLang="ru-RU" sz="3200" i="1">
                        <a:latin typeface="Cambria Math"/>
                      </a:rPr>
                      <m:t>𝑣</m:t>
                    </m:r>
                  </m:oMath>
                </a14:m>
                <a:r>
                  <a:rPr lang="ru-RU" altLang="ru-RU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≈ 0,7 </a:t>
                </a:r>
                <a:r>
                  <a:rPr lang="ru-RU" altLang="ru-RU" sz="3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м/с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altLang="ru-RU" sz="32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Оценка толщины стенки:</a:t>
                </a:r>
              </a:p>
              <a:p>
                <a:pPr algn="ctr"/>
                <a:r>
                  <a:rPr lang="en-US" altLang="ru-RU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u-RU" altLang="ru-RU" sz="3200" dirty="0">
                    <a:latin typeface="Symbol" pitchFamily="18" charset="2"/>
                    <a:sym typeface="Symbol"/>
                  </a:rPr>
                  <a:t></a:t>
                </a:r>
                <a:r>
                  <a:rPr lang="ru-RU" altLang="ru-RU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ru-RU" altLang="ru-RU" sz="3200" dirty="0">
                    <a:solidFill>
                      <a:schemeClr val="accent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ru-RU" altLang="ru-RU" sz="3200" i="1">
                            <a:latin typeface="Cambria Math"/>
                            <a:ea typeface="Cambria" panose="02040503050406030204" pitchFamily="18" charset="0"/>
                          </a:rPr>
                          <m:t>·0,7·2·</m:t>
                        </m:r>
                        <m:sSup>
                          <m:sSupPr>
                            <m:ctrlPr>
                              <a:rPr lang="ru-RU" altLang="ru-RU" sz="3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altLang="ru-RU" sz="3200" i="1">
                                <a:latin typeface="Cambria Math"/>
                                <a:ea typeface="Cambria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altLang="ru-RU" sz="3200" i="1">
                                <a:latin typeface="Cambria Math"/>
                                <a:ea typeface="Cambria" panose="02040503050406030204" pitchFamily="18" charset="0"/>
                              </a:rPr>
                              <m:t>−5</m:t>
                            </m:r>
                          </m:sup>
                        </m:sSup>
                      </m:num>
                      <m:den>
                        <m:r>
                          <a:rPr lang="ru-RU" altLang="ru-RU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ru-RU" altLang="ru-RU" sz="3200" i="1">
                            <a:latin typeface="Cambria Math"/>
                            <a:ea typeface="Cambria" panose="020405030504060302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ru-RU" altLang="ru-RU" sz="3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altLang="ru-RU" sz="3200" i="1">
                                <a:latin typeface="Cambria Math"/>
                                <a:ea typeface="Cambria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altLang="ru-RU" sz="3200" i="1">
                                <a:latin typeface="Cambria Math"/>
                                <a:ea typeface="Cambria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altLang="ru-RU" sz="3200" i="1">
                            <a:latin typeface="Cambria Math"/>
                            <a:ea typeface="Cambria" panose="02040503050406030204" pitchFamily="18" charset="0"/>
                          </a:rPr>
                          <m:t>·10·0,03</m:t>
                        </m:r>
                      </m:den>
                    </m:f>
                  </m:oMath>
                </a14:m>
                <a:r>
                  <a:rPr lang="ru-RU" altLang="ru-RU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≈ </a:t>
                </a:r>
                <a:r>
                  <a:rPr lang="ru-RU" altLang="ru-RU" sz="3200" dirty="0">
                    <a:solidFill>
                      <a:srgbClr val="0C35E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0,1 </a:t>
                </a:r>
                <a:r>
                  <a:rPr lang="ru-RU" altLang="ru-RU" sz="3200" dirty="0">
                    <a:solidFill>
                      <a:schemeClr val="accent1"/>
                    </a:solidFill>
                    <a:latin typeface="Arial Narrow" panose="020B0606020202030204" pitchFamily="34" charset="0"/>
                    <a:ea typeface="Cambria" panose="02040503050406030204" pitchFamily="18" charset="0"/>
                  </a:rPr>
                  <a:t>мкм</a:t>
                </a:r>
              </a:p>
              <a:p>
                <a:pPr>
                  <a:lnSpc>
                    <a:spcPct val="90000"/>
                  </a:lnSpc>
                </a:pPr>
                <a:endParaRPr lang="ru-RU" altLang="ru-RU" sz="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460501"/>
                <a:ext cx="10438107" cy="3457028"/>
              </a:xfrm>
              <a:prstGeom prst="rect">
                <a:avLst/>
              </a:prstGeom>
              <a:blipFill rotWithShape="0">
                <a:blip r:embed="rId2"/>
                <a:stretch>
                  <a:fillRect l="-2220" t="-2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3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F381FBD9-C3BC-4FA7-A2AD-95AA4E4D4CFB}"/>
              </a:ext>
            </a:extLst>
          </p:cNvPr>
          <p:cNvSpPr/>
          <p:nvPr/>
        </p:nvSpPr>
        <p:spPr>
          <a:xfrm>
            <a:off x="3588026" y="5588543"/>
            <a:ext cx="4804707" cy="10878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endParaRPr lang="en-US" sz="10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163A806A-FB69-4DB7-849E-4CF1CB302671}"/>
              </a:ext>
            </a:extLst>
          </p:cNvPr>
          <p:cNvSpPr/>
          <p:nvPr/>
        </p:nvSpPr>
        <p:spPr>
          <a:xfrm>
            <a:off x="8915400" y="0"/>
            <a:ext cx="3276600" cy="69305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5BFBDAA-46D7-47B4-946E-FB4BBB21E562}"/>
              </a:ext>
            </a:extLst>
          </p:cNvPr>
          <p:cNvSpPr txBox="1">
            <a:spLocks/>
          </p:cNvSpPr>
          <p:nvPr/>
        </p:nvSpPr>
        <p:spPr>
          <a:xfrm>
            <a:off x="685799" y="1319961"/>
            <a:ext cx="8229601" cy="1094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ru-RU" sz="5400" dirty="0">
                <a:latin typeface="Arial Narrow" panose="020B0606020202030204" pitchFamily="34" charset="0"/>
                <a:ea typeface="Cambria" panose="02040503050406030204" pitchFamily="18" charset="0"/>
              </a:rPr>
              <a:t>Изучение процесса сдувания мыльного пузыря</a:t>
            </a: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830EAA8C-2268-4A4B-87C9-68D5AD47D63A}"/>
              </a:ext>
            </a:extLst>
          </p:cNvPr>
          <p:cNvSpPr txBox="1">
            <a:spLocks/>
          </p:cNvSpPr>
          <p:nvPr/>
        </p:nvSpPr>
        <p:spPr>
          <a:xfrm>
            <a:off x="2425154" y="5922020"/>
            <a:ext cx="5868142" cy="516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Исследовательский проект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FED9194-AF03-41A0-BD09-DD13767537DE}"/>
              </a:ext>
            </a:extLst>
          </p:cNvPr>
          <p:cNvSpPr/>
          <p:nvPr/>
        </p:nvSpPr>
        <p:spPr>
          <a:xfrm>
            <a:off x="0" y="2704308"/>
            <a:ext cx="4991100" cy="112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r"/>
            <a:endParaRPr lang="en-US" b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3122" y="2431047"/>
            <a:ext cx="2750097" cy="242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Полюбите мыльные пузыри :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3121" y="402545"/>
            <a:ext cx="2750098" cy="18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無料写真] 複数のしゃぼん玉 - パブリックドメインQ：著作権フリー画像素材集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3122" y="5038083"/>
            <a:ext cx="2750097" cy="16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F0B1A4E4-D206-45C2-ABD9-5295AA197C4C}"/>
              </a:ext>
            </a:extLst>
          </p:cNvPr>
          <p:cNvSpPr/>
          <p:nvPr/>
        </p:nvSpPr>
        <p:spPr>
          <a:xfrm>
            <a:off x="956930" y="558589"/>
            <a:ext cx="5018568" cy="65352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688" y="605261"/>
            <a:ext cx="11136311" cy="416613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Цели и задачи проекта</a:t>
            </a:r>
          </a:p>
          <a:p>
            <a:pPr>
              <a:spcAft>
                <a:spcPts val="600"/>
              </a:spcAft>
            </a:pP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  <a:ea typeface="Cambria" panose="02040503050406030204" pitchFamily="18" charset="0"/>
              </a:rPr>
              <a:t>Рассмотреть использование метода размерностей при решении физических задач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  <a:ea typeface="Cambria" panose="02040503050406030204" pitchFamily="18" charset="0"/>
              </a:rPr>
              <a:t>Установить главные физические величины, от которых зависит время сдувания мыльного пузыря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  <a:ea typeface="Cambria" panose="02040503050406030204" pitchFamily="18" charset="0"/>
              </a:rPr>
              <a:t>Используя метод размерностей, сформулировать физическую модель сдувания мыльного пузыря</a:t>
            </a:r>
          </a:p>
        </p:txBody>
      </p:sp>
    </p:spTree>
    <p:extLst>
      <p:ext uri="{BB962C8B-B14F-4D97-AF65-F5344CB8AC3E}">
        <p14:creationId xmlns:p14="http://schemas.microsoft.com/office/powerpoint/2010/main" val="40487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F0B1A4E4-D206-45C2-ABD9-5295AA197C4C}"/>
              </a:ext>
            </a:extLst>
          </p:cNvPr>
          <p:cNvSpPr/>
          <p:nvPr/>
        </p:nvSpPr>
        <p:spPr>
          <a:xfrm>
            <a:off x="6691448" y="1666117"/>
            <a:ext cx="4673924" cy="3759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4"/>
            <a:ext cx="9152697" cy="1249845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Оборудование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689" y="1744334"/>
            <a:ext cx="5898004" cy="4012243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Вода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Мыльный раствор с глицерином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Линейка с </a:t>
            </a:r>
            <a:r>
              <a:rPr lang="ru-RU" sz="2800" dirty="0" err="1">
                <a:latin typeface="Arial Narrow" panose="020B0606020202030204" pitchFamily="34" charset="0"/>
                <a:ea typeface="Cambria" panose="02040503050406030204" pitchFamily="18" charset="0"/>
              </a:rPr>
              <a:t>полумиллиметровыми</a:t>
            </a: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 делениями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Электронный секундомер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Медные кольца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Трубочка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Фотокамера</a:t>
            </a:r>
          </a:p>
          <a:p>
            <a:endParaRPr lang="ru-RU" sz="3200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7741" y="1832655"/>
            <a:ext cx="3881337" cy="342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>
            <a:extLst>
              <a:ext uri="{FF2B5EF4-FFF2-40B4-BE49-F238E27FC236}">
                <a16:creationId xmlns:a16="http://schemas.microsoft.com/office/drawing/2014/main" id="{F0B1A4E4-D206-45C2-ABD9-5295AA197C4C}"/>
              </a:ext>
            </a:extLst>
          </p:cNvPr>
          <p:cNvSpPr/>
          <p:nvPr/>
        </p:nvSpPr>
        <p:spPr>
          <a:xfrm>
            <a:off x="7434470" y="1789044"/>
            <a:ext cx="4067094" cy="457240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5"/>
            <a:ext cx="9152697" cy="823686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Физическая модель явления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5689" y="1282203"/>
                <a:ext cx="6140242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Введём обозначения:</a:t>
                </a:r>
              </a:p>
              <a:p>
                <a:pPr indent="447675"/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Arial Narrow" panose="020B0606020202030204" pitchFamily="34" charset="0"/>
                  </a:rPr>
                  <a:t> – </a:t>
                </a:r>
                <a:r>
                  <a:rPr lang="ru-RU" sz="2400" dirty="0">
                    <a:latin typeface="Arial Narrow" panose="020B0606020202030204" pitchFamily="34" charset="0"/>
                  </a:rPr>
                  <a:t>время сдувания мыльного пузыря</a:t>
                </a:r>
              </a:p>
              <a:p>
                <a:pPr indent="447675"/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Arial Narrow" panose="020B0606020202030204" pitchFamily="34" charset="0"/>
                  </a:rPr>
                  <a:t> – </a:t>
                </a:r>
                <a:r>
                  <a:rPr lang="ru-RU" sz="2400" dirty="0">
                    <a:latin typeface="Arial Narrow" panose="020B0606020202030204" pitchFamily="34" charset="0"/>
                  </a:rPr>
                  <a:t>радиус трубочки для выдувания пузыря (радиус медного кольца)</a:t>
                </a:r>
              </a:p>
              <a:p>
                <a:pPr indent="447675"/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latin typeface="Arial Narrow" panose="020B0606020202030204" pitchFamily="34" charset="0"/>
                  </a:rPr>
                  <a:t> – </a:t>
                </a:r>
                <a:r>
                  <a:rPr lang="ru-RU" sz="2400" dirty="0">
                    <a:latin typeface="Arial Narrow" panose="020B0606020202030204" pitchFamily="34" charset="0"/>
                  </a:rPr>
                  <a:t>длина трубочки, через которую выдувается мыльный пузырь</a:t>
                </a:r>
              </a:p>
              <a:p>
                <a:pPr indent="447675"/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Arial Narrow" panose="020B0606020202030204" pitchFamily="34" charset="0"/>
                  </a:rPr>
                  <a:t> – </a:t>
                </a:r>
                <a:r>
                  <a:rPr lang="ru-RU" sz="2400" dirty="0">
                    <a:latin typeface="Arial Narrow" panose="020B0606020202030204" pitchFamily="34" charset="0"/>
                  </a:rPr>
                  <a:t>радиус мыльного пузыря</a:t>
                </a:r>
              </a:p>
              <a:p>
                <a:pPr indent="447675"/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ru-RU" sz="2400" dirty="0">
                    <a:latin typeface="Arial Narrow" panose="020B0606020202030204" pitchFamily="34" charset="0"/>
                  </a:rPr>
                  <a:t> </a:t>
                </a:r>
                <a:r>
                  <a:rPr lang="en-US" sz="2400" dirty="0">
                    <a:latin typeface="Arial Narrow" panose="020B0606020202030204" pitchFamily="34" charset="0"/>
                  </a:rPr>
                  <a:t>–</a:t>
                </a:r>
                <a:r>
                  <a:rPr lang="ru-RU" sz="2400" dirty="0">
                    <a:latin typeface="Arial Narrow" panose="020B0606020202030204" pitchFamily="34" charset="0"/>
                  </a:rPr>
                  <a:t> коэффициент поверхностного натяжения мыльного раствора</a:t>
                </a:r>
              </a:p>
              <a:p>
                <a:pPr indent="44767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Arial Narrow" panose="020B0606020202030204" pitchFamily="34" charset="0"/>
                  </a:rPr>
                  <a:t>– добавочное (</a:t>
                </a:r>
                <a:r>
                  <a:rPr lang="ru-RU" sz="2400" dirty="0" err="1">
                    <a:latin typeface="Arial Narrow" panose="020B0606020202030204" pitchFamily="34" charset="0"/>
                  </a:rPr>
                  <a:t>лапласово</a:t>
                </a:r>
                <a:r>
                  <a:rPr lang="ru-RU" sz="2400" dirty="0">
                    <a:latin typeface="Arial Narrow" panose="020B0606020202030204" pitchFamily="34" charset="0"/>
                  </a:rPr>
                  <a:t>) давление внутри мыльного пузыря</a:t>
                </a:r>
              </a:p>
              <a:p>
                <a:pPr indent="447675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sz="2400" dirty="0">
                    <a:latin typeface="Arial Narrow" panose="020B0606020202030204" pitchFamily="34" charset="0"/>
                  </a:rPr>
                  <a:t> – плотность воздуха</a:t>
                </a:r>
                <a:endParaRPr lang="ru-RU" sz="2800" dirty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pPr indent="447675"/>
                <a:r>
                  <a:rPr lang="ru-RU" sz="2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800" dirty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ru-RU" sz="2400" dirty="0">
                    <a:latin typeface="Arial Narrow" panose="020B0606020202030204" pitchFamily="34" charset="0"/>
                  </a:rPr>
                  <a:t>– некоторый безразмерный коэффициент пропорциональности</a:t>
                </a:r>
                <a:endParaRPr lang="en-US" sz="2400" dirty="0">
                  <a:latin typeface="Arial Narrow" panose="020B0606020202030204" pitchFamily="34" charset="0"/>
                </a:endParaRPr>
              </a:p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9" y="1282203"/>
                <a:ext cx="6140242" cy="5693866"/>
              </a:xfrm>
              <a:prstGeom prst="rect">
                <a:avLst/>
              </a:prstGeom>
              <a:blipFill rotWithShape="0">
                <a:blip r:embed="rId2"/>
                <a:stretch>
                  <a:fillRect l="-1490" t="-7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841" y="2049180"/>
            <a:ext cx="3168352" cy="405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0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4"/>
            <a:ext cx="10287001" cy="1249845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Место и роль экспериментальных заданий при изучении физики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8224" y="2066329"/>
            <a:ext cx="10287001" cy="351980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  <a:ea typeface="Cambria" panose="02040503050406030204" pitchFamily="18" charset="0"/>
              </a:rPr>
              <a:t>Составляют неотъемлемую часть изучаемой дисциплины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  <a:ea typeface="Cambria" panose="02040503050406030204" pitchFamily="18" charset="0"/>
              </a:rPr>
              <a:t>Способствуют более глубокому пониманию и усвоению физических законов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  <a:ea typeface="Cambria" panose="02040503050406030204" pitchFamily="18" charset="0"/>
              </a:rPr>
              <a:t>Помогают вырабатывать и совершенствовать экспериментальные умения и навыки  учащихся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 Narrow" panose="020B0606020202030204" pitchFamily="34" charset="0"/>
                <a:ea typeface="Cambria" panose="02040503050406030204" pitchFamily="18" charset="0"/>
              </a:rPr>
              <a:t>Способствуют формированию ответственности и самостоятельности при проведении необходимых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5253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5"/>
            <a:ext cx="9152697" cy="823686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Физическая модель явления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5689" y="1183713"/>
                <a:ext cx="6140242" cy="596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Использование метода размерностей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возд.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ru-RU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 =</m:t>
                      </m:r>
                      <m:sSup>
                        <m:sSupPr>
                          <m:ctrlPr>
                            <a:rPr lang="ru-R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ru-R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кг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кг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e>
                                    <m:sup>
                                      <m:r>
                                        <a:rPr lang="ru-RU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∙м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447675"/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Для 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[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с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]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: 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= –2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γ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→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447675"/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Для 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[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кг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]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: 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 = 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β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γ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→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447675"/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Для 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[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м</a:t>
                </a:r>
                <a:r>
                  <a:rPr lang="en-US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]</a:t>
                </a:r>
                <a:r>
                  <a:rPr lang="ru-RU" sz="24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: 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 = </a:t>
                </a:r>
                <a:r>
                  <a:rPr lang="el-GR" sz="2400" dirty="0">
                    <a:latin typeface="Times New Roman"/>
                    <a:ea typeface="Cambria" panose="02040503050406030204" pitchFamily="18" charset="0"/>
                    <a:cs typeface="Times New Roman"/>
                  </a:rPr>
                  <a:t>α</a:t>
                </a:r>
                <a:r>
                  <a:rPr lang="ru-RU" sz="2400" dirty="0">
                    <a:latin typeface="Times New Roman"/>
                    <a:ea typeface="Cambria" panose="02040503050406030204" pitchFamily="18" charset="0"/>
                    <a:cs typeface="Times New Roman"/>
                  </a:rPr>
                  <a:t> – 2 – 3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β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– 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γ</a:t>
                </a:r>
                <a:r>
                  <a:rPr lang="ru-R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→ </a:t>
                </a:r>
                <a:r>
                  <a:rPr lang="el-GR" sz="2400" dirty="0">
                    <a:latin typeface="Times New Roman"/>
                    <a:ea typeface="Cambria" panose="02040503050406030204" pitchFamily="18" charset="0"/>
                    <a:cs typeface="Times New Roman"/>
                  </a:rPr>
                  <a:t>α</a:t>
                </a:r>
                <a:r>
                  <a:rPr lang="ru-RU" sz="2400" dirty="0">
                    <a:latin typeface="Times New Roman"/>
                    <a:ea typeface="Cambria" panose="02040503050406030204" pitchFamily="18" charset="0"/>
                    <a:cs typeface="Times New Roman"/>
                  </a:rPr>
                  <a:t> = 3</a:t>
                </a: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возд.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</a:endParaRPr>
              </a:p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9" y="1183713"/>
                <a:ext cx="6140242" cy="5965223"/>
              </a:xfrm>
              <a:prstGeom prst="rect">
                <a:avLst/>
              </a:prstGeom>
              <a:blipFill rotWithShape="0">
                <a:blip r:embed="rId2"/>
                <a:stretch>
                  <a:fillRect l="-1490" t="-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5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5"/>
            <a:ext cx="9152697" cy="823686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Экспериментальные данные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92312" y="2096740"/>
                <a:ext cx="8207375" cy="3132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1,09 </a:t>
                </a:r>
                <a:r>
                  <a:rPr lang="en-US" sz="28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R</a:t>
                </a:r>
                <a:r>
                  <a:rPr lang="en-US" sz="28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3,3 </a:t>
                </a:r>
                <a:r>
                  <a:rPr lang="en-US" sz="28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м</a:t>
                </a:r>
                <a:endParaRPr lang="ru-RU" sz="2800" i="1" dirty="0">
                  <a:latin typeface="Arial Narrow" panose="020B060602020203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8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1,</a:t>
                </a:r>
                <a:r>
                  <a:rPr lang="ru-RU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9 </a:t>
                </a:r>
                <a:r>
                  <a:rPr lang="en-US" sz="28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R</a:t>
                </a:r>
                <a:r>
                  <a:rPr lang="ru-RU" sz="28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aseline="-250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3,</a:t>
                </a:r>
                <a:r>
                  <a:rPr lang="ru-RU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dirty="0">
                    <a:latin typeface="Arial Narrow" panose="020B060602020203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м</a:t>
                </a:r>
                <a:endParaRPr lang="ru-RU" sz="2800" i="1" dirty="0">
                  <a:latin typeface="Arial Narrow" panose="020B060602020203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ctr"/>
                <a:endParaRPr lang="en-US" sz="2800" b="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,7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1,8</a:t>
                </a:r>
                <a:endParaRPr lang="ru-RU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312" y="2096740"/>
                <a:ext cx="8207375" cy="3132461"/>
              </a:xfrm>
              <a:prstGeom prst="rect">
                <a:avLst/>
              </a:prstGeom>
              <a:blipFill rotWithShape="1">
                <a:blip r:embed="rId2"/>
                <a:stretch>
                  <a:fillRect t="-2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2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4"/>
            <a:ext cx="10287001" cy="1249845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Выводы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8224" y="1445922"/>
            <a:ext cx="10444939" cy="299658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>
                <a:latin typeface="Arial Narrow" panose="020B0606020202030204" pitchFamily="34" charset="0"/>
                <a:ea typeface="Cambria" panose="02040503050406030204" pitchFamily="18" charset="0"/>
              </a:rPr>
              <a:t>С помощью метода размерностей была сформулирована физическая модель времени сдувания мыльного пузыря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>
                <a:latin typeface="Arial Narrow" panose="020B0606020202030204" pitchFamily="34" charset="0"/>
                <a:ea typeface="Cambria" panose="02040503050406030204" pitchFamily="18" charset="0"/>
              </a:rPr>
              <a:t>Получена зависимость времени сдувания мыльного пузыря от его радиуса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>
                <a:latin typeface="Arial Narrow" panose="020B0606020202030204" pitchFamily="34" charset="0"/>
                <a:ea typeface="Cambria" panose="02040503050406030204" pitchFamily="18" charset="0"/>
              </a:rPr>
              <a:t>Экспериментальные результаты в целом согласуются с теоретической моделью</a:t>
            </a:r>
          </a:p>
        </p:txBody>
      </p:sp>
    </p:spTree>
    <p:extLst>
      <p:ext uri="{BB962C8B-B14F-4D97-AF65-F5344CB8AC3E}">
        <p14:creationId xmlns:p14="http://schemas.microsoft.com/office/powerpoint/2010/main" val="12096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>
            <a:extLst>
              <a:ext uri="{FF2B5EF4-FFF2-40B4-BE49-F238E27FC236}">
                <a16:creationId xmlns:a16="http://schemas.microsoft.com/office/drawing/2014/main" id="{163A806A-FB69-4DB7-849E-4CF1CB302671}"/>
              </a:ext>
            </a:extLst>
          </p:cNvPr>
          <p:cNvSpPr/>
          <p:nvPr/>
        </p:nvSpPr>
        <p:spPr>
          <a:xfrm>
            <a:off x="8290117" y="0"/>
            <a:ext cx="3901883" cy="69305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F381FBD9-C3BC-4FA7-A2AD-95AA4E4D4CFB}"/>
              </a:ext>
            </a:extLst>
          </p:cNvPr>
          <p:cNvSpPr/>
          <p:nvPr/>
        </p:nvSpPr>
        <p:spPr>
          <a:xfrm>
            <a:off x="2243021" y="3457598"/>
            <a:ext cx="4804707" cy="10878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130000"/>
              </a:lnSpc>
            </a:pPr>
            <a:endParaRPr lang="en-US" sz="10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830EAA8C-2268-4A4B-87C9-68D5AD47D63A}"/>
              </a:ext>
            </a:extLst>
          </p:cNvPr>
          <p:cNvSpPr txBox="1">
            <a:spLocks/>
          </p:cNvSpPr>
          <p:nvPr/>
        </p:nvSpPr>
        <p:spPr>
          <a:xfrm>
            <a:off x="2382168" y="3673492"/>
            <a:ext cx="4412974" cy="516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Спасибо за внимание!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FED9194-AF03-41A0-BD09-DD13767537DE}"/>
              </a:ext>
            </a:extLst>
          </p:cNvPr>
          <p:cNvSpPr/>
          <p:nvPr/>
        </p:nvSpPr>
        <p:spPr>
          <a:xfrm>
            <a:off x="0" y="2704308"/>
            <a:ext cx="4991100" cy="112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r"/>
            <a:endParaRPr lang="en-US" b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5" name="Рисунок 4" descr="P11301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9401" y="3673492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11302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9402" y="374856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46836" y="5752221"/>
            <a:ext cx="76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Белага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 Виктория Владимировна  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hlinkClick r:id="rId4"/>
              </a:rPr>
              <a:t> belaga@jinr.ru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7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19175" y="155383"/>
            <a:ext cx="10287001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ru-RU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65974" y="1612548"/>
            <a:ext cx="2232395" cy="2974650"/>
            <a:chOff x="246797" y="1345729"/>
            <a:chExt cx="2451432" cy="315098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562" y="1621765"/>
              <a:ext cx="2152725" cy="2874953"/>
            </a:xfrm>
            <a:prstGeom prst="rect">
              <a:avLst/>
            </a:prstGeom>
          </p:spPr>
        </p:pic>
        <p:sp>
          <p:nvSpPr>
            <p:cNvPr id="7" name="Скругленная прямоугольная выноска 30"/>
            <p:cNvSpPr>
              <a:spLocks noChangeArrowheads="1"/>
            </p:cNvSpPr>
            <p:nvPr/>
          </p:nvSpPr>
          <p:spPr bwMode="auto">
            <a:xfrm>
              <a:off x="246797" y="3071008"/>
              <a:ext cx="1504021" cy="427964"/>
            </a:xfrm>
            <a:prstGeom prst="wedgeRoundRectCallout">
              <a:avLst>
                <a:gd name="adj1" fmla="val 65213"/>
                <a:gd name="adj2" fmla="val 78921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74901"/>
              </a:schemeClr>
            </a:solidFill>
            <a:ln w="127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02562" y="3071004"/>
              <a:ext cx="1349432" cy="42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latin typeface="Times New Roman" pitchFamily="18" charset="0"/>
                </a:rPr>
                <a:t>Мои физические исследования</a:t>
              </a:r>
              <a:endParaRPr lang="ru-RU" sz="1000" b="1" u="sng" dirty="0">
                <a:latin typeface="Times New Roman" pitchFamily="18" charset="0"/>
              </a:endParaRPr>
            </a:p>
          </p:txBody>
        </p:sp>
        <p:sp>
          <p:nvSpPr>
            <p:cNvPr id="11" name="Скругленная прямоугольная выноска 10"/>
            <p:cNvSpPr/>
            <p:nvPr/>
          </p:nvSpPr>
          <p:spPr>
            <a:xfrm>
              <a:off x="1276710" y="1345729"/>
              <a:ext cx="1308443" cy="500062"/>
            </a:xfrm>
            <a:prstGeom prst="wedgeRoundRectCallout">
              <a:avLst>
                <a:gd name="adj1" fmla="val -2920"/>
                <a:gd name="adj2" fmla="val 97557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163633" y="1346819"/>
              <a:ext cx="1534596" cy="42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atin typeface="Times New Roman" pitchFamily="18" charset="0"/>
                </a:rPr>
                <a:t>Демонстрационный эксперимент</a:t>
              </a:r>
              <a:endParaRPr lang="ru-RU" sz="1000" b="1" u="sng" dirty="0"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274223" y="1089165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latin typeface="Arial Narrow" panose="020B0606020202030204" pitchFamily="34" charset="0"/>
              </a:rPr>
              <a:t>Учебник. 7 – 11 классы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704" y="1554457"/>
            <a:ext cx="1353235" cy="18297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5C5D11-9815-40CC-90B6-78515AD48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574" y="3091543"/>
            <a:ext cx="1350635" cy="17306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A2997B-B9B8-4C34-842F-3F388F4C9B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637" y="4603373"/>
            <a:ext cx="1374134" cy="18647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78" y="4924541"/>
            <a:ext cx="1417709" cy="189716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2772677" y="3597215"/>
            <a:ext cx="884924" cy="359653"/>
          </a:xfrm>
          <a:prstGeom prst="wedgeRoundRectCallout">
            <a:avLst>
              <a:gd name="adj1" fmla="val -2920"/>
              <a:gd name="adj2" fmla="val 97557"/>
              <a:gd name="adj3" fmla="val 16667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86497" y="3564531"/>
            <a:ext cx="1212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Times New Roman" pitchFamily="18" charset="0"/>
              </a:rPr>
              <a:t>Задачи и упражнения</a:t>
            </a:r>
            <a:endParaRPr lang="ru-RU" sz="1000" b="1" u="sng" dirty="0">
              <a:uFill>
                <a:solidFill>
                  <a:schemeClr val="tx2">
                    <a:lumMod val="75000"/>
                  </a:schemeClr>
                </a:solidFill>
              </a:uFill>
              <a:latin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450667" y="5649220"/>
            <a:ext cx="884924" cy="359653"/>
          </a:xfrm>
          <a:prstGeom prst="wedgeRoundRectCallout">
            <a:avLst>
              <a:gd name="adj1" fmla="val -2920"/>
              <a:gd name="adj2" fmla="val 97557"/>
              <a:gd name="adj3" fmla="val 16667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267987" y="5628991"/>
            <a:ext cx="12502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Times New Roman" pitchFamily="18" charset="0"/>
              </a:rPr>
              <a:t>Лабораторные работы</a:t>
            </a:r>
            <a:endParaRPr lang="ru-RU" sz="1000" b="1" u="sng" dirty="0">
              <a:uFill>
                <a:solidFill>
                  <a:schemeClr val="tx2">
                    <a:lumMod val="75000"/>
                  </a:schemeClr>
                </a:solidFill>
              </a:uFill>
              <a:latin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033348" y="5786169"/>
            <a:ext cx="902822" cy="467403"/>
          </a:xfrm>
          <a:prstGeom prst="wedgeRoundRectCallout">
            <a:avLst>
              <a:gd name="adj1" fmla="val -2920"/>
              <a:gd name="adj2" fmla="val 97557"/>
              <a:gd name="adj3" fmla="val 16667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843278" y="5753819"/>
            <a:ext cx="12755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Times New Roman" pitchFamily="18" charset="0"/>
              </a:rPr>
              <a:t>Физика в вопросах и ответах</a:t>
            </a:r>
            <a:endParaRPr lang="ru-RU" sz="1000" b="1" u="sng" dirty="0">
              <a:uFill>
                <a:solidFill>
                  <a:schemeClr val="tx2">
                    <a:lumMod val="75000"/>
                  </a:schemeClr>
                </a:solidFill>
              </a:uFill>
              <a:latin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099942" y="2034758"/>
            <a:ext cx="1397479" cy="426601"/>
            <a:chOff x="8395498" y="2664942"/>
            <a:chExt cx="1397479" cy="426601"/>
          </a:xfrm>
        </p:grpSpPr>
        <p:sp>
          <p:nvSpPr>
            <p:cNvPr id="25" name="Скругленная прямоугольная выноска 24"/>
            <p:cNvSpPr/>
            <p:nvPr/>
          </p:nvSpPr>
          <p:spPr>
            <a:xfrm>
              <a:off x="8593053" y="2664942"/>
              <a:ext cx="1002370" cy="426601"/>
            </a:xfrm>
            <a:prstGeom prst="wedgeRoundRectCallout">
              <a:avLst>
                <a:gd name="adj1" fmla="val -38074"/>
                <a:gd name="adj2" fmla="val 132344"/>
                <a:gd name="adj3" fmla="val 16667"/>
              </a:avLst>
            </a:prstGeom>
            <a:solidFill>
              <a:srgbClr val="DCEBF8">
                <a:alpha val="75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DCEBF8"/>
                </a:solidFill>
              </a:endParaRPr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8395498" y="2691433"/>
              <a:ext cx="13974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00" b="1" dirty="0">
                  <a:latin typeface="Times New Roman" pitchFamily="18" charset="0"/>
                </a:rPr>
                <a:t>Разбор решения задач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4562385" y="907284"/>
            <a:ext cx="1774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0" dirty="0">
                <a:latin typeface="Arial Narrow" panose="020B0606020202030204" pitchFamily="34" charset="0"/>
              </a:rPr>
              <a:t>Тетрадь-практикум. </a:t>
            </a:r>
          </a:p>
          <a:p>
            <a:pPr algn="ctr"/>
            <a:r>
              <a:rPr lang="ru-RU" sz="1600" kern="0" dirty="0">
                <a:latin typeface="Arial Narrow" panose="020B0606020202030204" pitchFamily="34" charset="0"/>
              </a:rPr>
              <a:t>7 – 9 классы</a:t>
            </a:r>
            <a:endParaRPr lang="ru-RU" sz="1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36874" y="5036495"/>
            <a:ext cx="2577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kern="0" dirty="0">
                <a:latin typeface="Arial Narrow" panose="020B0606020202030204" pitchFamily="34" charset="0"/>
              </a:rPr>
              <a:t>Задачник.</a:t>
            </a:r>
          </a:p>
          <a:p>
            <a:pPr algn="ctr"/>
            <a:r>
              <a:rPr lang="ru-RU" sz="1600" kern="0" dirty="0">
                <a:latin typeface="Arial Narrow" panose="020B0606020202030204" pitchFamily="34" charset="0"/>
              </a:rPr>
              <a:t>7 – 10 классы.</a:t>
            </a:r>
          </a:p>
          <a:p>
            <a:pPr algn="ctr"/>
            <a:r>
              <a:rPr lang="ru-RU" sz="1600" kern="0" dirty="0">
                <a:solidFill>
                  <a:srgbClr val="0C35E2"/>
                </a:solidFill>
                <a:latin typeface="Arial Narrow" panose="020B0606020202030204" pitchFamily="34" charset="0"/>
              </a:rPr>
              <a:t>Готовится к изданию 11 класс</a:t>
            </a:r>
            <a:endParaRPr lang="ru-RU" sz="1600" dirty="0">
              <a:solidFill>
                <a:srgbClr val="0C35E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3686" y="5892318"/>
            <a:ext cx="2534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kern="0" dirty="0">
                <a:latin typeface="Arial Narrow" panose="020B0606020202030204" pitchFamily="34" charset="0"/>
              </a:rPr>
              <a:t>Сборник задач и упражнений.</a:t>
            </a:r>
          </a:p>
          <a:p>
            <a:pPr algn="ctr"/>
            <a:r>
              <a:rPr lang="ru-RU" sz="1600" kern="0" dirty="0">
                <a:latin typeface="Arial Narrow" panose="020B0606020202030204" pitchFamily="34" charset="0"/>
              </a:rPr>
              <a:t>7 – 9 классы.</a:t>
            </a:r>
          </a:p>
          <a:p>
            <a:pPr algn="ctr"/>
            <a:r>
              <a:rPr lang="ru-RU" sz="1600" kern="0" dirty="0">
                <a:solidFill>
                  <a:srgbClr val="0C35E2"/>
                </a:solidFill>
                <a:latin typeface="Arial Narrow" panose="020B0606020202030204" pitchFamily="34" charset="0"/>
              </a:rPr>
              <a:t>Готовится к изданию</a:t>
            </a:r>
            <a:endParaRPr lang="ru-RU" sz="1600" dirty="0">
              <a:solidFill>
                <a:srgbClr val="0C35E2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041" y="2959522"/>
            <a:ext cx="2072530" cy="1446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6648977" y="3439448"/>
            <a:ext cx="1725152" cy="584775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1600" kern="0" dirty="0">
                <a:latin typeface="Arial Narrow" panose="020B0606020202030204" pitchFamily="34" charset="0"/>
              </a:rPr>
              <a:t>Тетрадь-тренажер. </a:t>
            </a:r>
          </a:p>
          <a:p>
            <a:pPr algn="ctr"/>
            <a:r>
              <a:rPr lang="ru-RU" sz="1600" kern="0" dirty="0">
                <a:latin typeface="Arial Narrow" panose="020B0606020202030204" pitchFamily="34" charset="0"/>
              </a:rPr>
              <a:t>7 – 9 классы</a:t>
            </a:r>
            <a:endParaRPr lang="ru-RU" sz="16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020" y="1492059"/>
            <a:ext cx="2110191" cy="1465952"/>
          </a:xfrm>
          <a:prstGeom prst="rect">
            <a:avLst/>
          </a:prstGeom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939" y="4446308"/>
            <a:ext cx="1966242" cy="12144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8771626" y="2309028"/>
            <a:ext cx="31325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  <a:ea typeface="Cambria" panose="02040503050406030204" pitchFamily="18" charset="0"/>
              </a:rPr>
              <a:t>Практические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  <a:ea typeface="Cambria" panose="02040503050406030204" pitchFamily="18" charset="0"/>
              </a:rPr>
              <a:t>Исследовательские работы</a:t>
            </a:r>
            <a:endParaRPr lang="en-US" b="1" dirty="0">
              <a:latin typeface="Arial Narrow" panose="020B060602020203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  <a:ea typeface="Cambria" panose="02040503050406030204" pitchFamily="18" charset="0"/>
              </a:rPr>
              <a:t>Научные проекты</a:t>
            </a:r>
          </a:p>
        </p:txBody>
      </p:sp>
      <p:sp>
        <p:nvSpPr>
          <p:cNvPr id="41" name="Выноска со стрелкой влево 40"/>
          <p:cNvSpPr/>
          <p:nvPr/>
        </p:nvSpPr>
        <p:spPr>
          <a:xfrm rot="10800000">
            <a:off x="8417535" y="1724987"/>
            <a:ext cx="417314" cy="3744455"/>
          </a:xfrm>
          <a:prstGeom prst="leftArrowCallout">
            <a:avLst/>
          </a:prstGeom>
          <a:solidFill>
            <a:srgbClr val="0C3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38224" y="228042"/>
            <a:ext cx="10287001" cy="1249845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УМК «СФЕРЫ. ФИЗИКА». 7 – 11 классы.  2009 – 2020 гг.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2ED88B-BB2C-474A-94DE-A3928E359C9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338" y="3383592"/>
            <a:ext cx="2904899" cy="19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>
            <a:extLst>
              <a:ext uri="{FF2B5EF4-FFF2-40B4-BE49-F238E27FC236}">
                <a16:creationId xmlns:a16="http://schemas.microsoft.com/office/drawing/2014/main" id="{F0B1A4E4-D206-45C2-ABD9-5295AA197C4C}"/>
              </a:ext>
            </a:extLst>
          </p:cNvPr>
          <p:cNvSpPr/>
          <p:nvPr/>
        </p:nvSpPr>
        <p:spPr>
          <a:xfrm>
            <a:off x="8186468" y="1502305"/>
            <a:ext cx="3789872" cy="284601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4"/>
            <a:ext cx="10287001" cy="1249845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Понятие физической модели при изучении физики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688" y="1267284"/>
            <a:ext cx="6793444" cy="3519801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Для того, чтобы понять и объяснить то или иное явление, люди часто прибегают к использованию аналогий. Они строят мысленный образ явления, используя известные им понятия и пытаются выделить то главное, что характеризует это явление. То есть они строят модель изучаемого явления или процесса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121" y="1804839"/>
            <a:ext cx="3252565" cy="224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55688" y="5077116"/>
            <a:ext cx="10497322" cy="136536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Arial Narrow" panose="020B0606020202030204" pitchFamily="34" charset="0"/>
                <a:ea typeface="Cambria" panose="02040503050406030204" pitchFamily="18" charset="0"/>
              </a:rPr>
              <a:t>Физической моделью </a:t>
            </a:r>
            <a:r>
              <a:rPr lang="ru-RU" sz="2800" dirty="0">
                <a:latin typeface="Arial Narrow" panose="020B0606020202030204" pitchFamily="34" charset="0"/>
                <a:ea typeface="Cambria" panose="02040503050406030204" pitchFamily="18" charset="0"/>
              </a:rPr>
              <a:t>называют упрощённую версию физической системы или процесса, сохраняющую их главные для исследователя черты</a:t>
            </a:r>
          </a:p>
        </p:txBody>
      </p:sp>
    </p:spTree>
    <p:extLst>
      <p:ext uri="{BB962C8B-B14F-4D97-AF65-F5344CB8AC3E}">
        <p14:creationId xmlns:p14="http://schemas.microsoft.com/office/powerpoint/2010/main" val="17345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132433"/>
            <a:ext cx="10287001" cy="1249845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Примеры использования физических моделей </a:t>
            </a:r>
            <a:b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</a:br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в УМК «Физика. СФЕРЫ»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997" y="1242234"/>
            <a:ext cx="5517181" cy="347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162" y="1242234"/>
            <a:ext cx="3328839" cy="347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201379" y="3244067"/>
            <a:ext cx="331541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974" y="3244067"/>
            <a:ext cx="515601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8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4"/>
            <a:ext cx="10287001" cy="1249845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Метод размерностей в физике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635" y="1203740"/>
            <a:ext cx="10306050" cy="524334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Cambria" panose="02040503050406030204" pitchFamily="18" charset="0"/>
              </a:rPr>
              <a:t>Указанный </a:t>
            </a:r>
            <a:r>
              <a:rPr lang="ru-RU" sz="2400" b="1" dirty="0">
                <a:latin typeface="Arial Narrow" panose="020B0606020202030204" pitchFamily="34" charset="0"/>
                <a:ea typeface="Cambria" panose="02040503050406030204" pitchFamily="18" charset="0"/>
              </a:rPr>
              <a:t>метод не является универсальным</a:t>
            </a:r>
            <a:r>
              <a:rPr lang="ru-RU" sz="2400" dirty="0">
                <a:latin typeface="Arial Narrow" panose="020B0606020202030204" pitchFamily="34" charset="0"/>
                <a:ea typeface="Cambria" panose="02040503050406030204" pitchFamily="18" charset="0"/>
              </a:rPr>
              <a:t>, но позволяет в ряде случаев </a:t>
            </a:r>
            <a:r>
              <a:rPr lang="ru-RU" sz="2400" b="1" dirty="0">
                <a:latin typeface="Arial Narrow" panose="020B0606020202030204" pitchFamily="34" charset="0"/>
                <a:ea typeface="Cambria" panose="02040503050406030204" pitchFamily="18" charset="0"/>
              </a:rPr>
              <a:t>получить формулу, выражающую функциональную зависимость между конкретными физическими величинами</a:t>
            </a:r>
            <a:r>
              <a:rPr lang="ru-RU" sz="2400" dirty="0">
                <a:latin typeface="Arial Narrow" panose="020B0606020202030204" pitchFamily="34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Cambria" panose="02040503050406030204" pitchFamily="18" charset="0"/>
              </a:rPr>
              <a:t>На самом деле с методом размерностей мы имеем дело при решении самых обычных задач. Как известно, решение любой физической задачи нужно получать сначала в общем (буквенном) виде, а далее проверять размерность результата решения. Это </a:t>
            </a:r>
            <a:r>
              <a:rPr lang="ru-RU" sz="2400" b="1" dirty="0">
                <a:latin typeface="Arial Narrow" panose="020B0606020202030204" pitchFamily="34" charset="0"/>
                <a:ea typeface="Cambria" panose="02040503050406030204" pitchFamily="18" charset="0"/>
              </a:rPr>
              <a:t>позволяет установить, не была ли допущена ошибка в процессе решения задачи</a:t>
            </a:r>
            <a:r>
              <a:rPr lang="ru-RU" sz="2400" dirty="0">
                <a:latin typeface="Arial Narrow" panose="020B0606020202030204" pitchFamily="34" charset="0"/>
                <a:ea typeface="Cambria" panose="02040503050406030204" pitchFamily="18" charset="0"/>
              </a:rPr>
              <a:t>. Если же решение с самого начала проводить в численном виде, то допущенную ошибку найти гораздо труднее.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Cambria" panose="02040503050406030204" pitchFamily="18" charset="0"/>
              </a:rPr>
              <a:t>Для решения творческих задач и проектных заданий метод размерностей можно использовать как своеобразный «конструктор» формул. </a:t>
            </a:r>
            <a:r>
              <a:rPr lang="ru-RU" sz="2400" b="1" dirty="0">
                <a:latin typeface="Arial Narrow" panose="020B0606020202030204" pitchFamily="34" charset="0"/>
                <a:ea typeface="Cambria" panose="02040503050406030204" pitchFamily="18" charset="0"/>
              </a:rPr>
              <a:t>Эффективность данного метода существенно зависит от того, насколько правильно были указаны те физические величины или параметры, от которых зависит наблюдаемое явление или физический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20038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132433"/>
            <a:ext cx="10287001" cy="1249845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Метод размерностей в УМК «Физика. СФЕРЫ»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32" y="1125538"/>
            <a:ext cx="7789993" cy="521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853" y="2375383"/>
            <a:ext cx="3308397" cy="435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8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>
            <a:extLst>
              <a:ext uri="{FF2B5EF4-FFF2-40B4-BE49-F238E27FC236}">
                <a16:creationId xmlns:a16="http://schemas.microsoft.com/office/drawing/2014/main" id="{F0B1A4E4-D206-45C2-ABD9-5295AA197C4C}"/>
              </a:ext>
            </a:extLst>
          </p:cNvPr>
          <p:cNvSpPr/>
          <p:nvPr/>
        </p:nvSpPr>
        <p:spPr>
          <a:xfrm>
            <a:off x="6827640" y="2094149"/>
            <a:ext cx="4673924" cy="3759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4"/>
            <a:ext cx="9152697" cy="1249845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Практическая работа</a:t>
            </a:r>
            <a:b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</a:br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«Оценка радиуса микропузырька в воде»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5689" y="1744334"/>
                <a:ext cx="5898004" cy="5304905"/>
              </a:xfrm>
              <a:prstGeom prst="rect">
                <a:avLst/>
              </a:prstGeom>
              <a:noFill/>
            </p:spPr>
            <p:txBody>
              <a:bodyPr wrap="square" lIns="0" tIns="36000" rIns="216000" bIns="36000" rtlCol="0">
                <a:spAutoFit/>
              </a:bodyPr>
              <a:lstStyle/>
              <a:p>
                <a:r>
                  <a:rPr lang="ru-RU" sz="2800" b="1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Оборудование: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мензурка с водой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соль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линейка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секундомер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справочник физических величин</a:t>
                </a:r>
              </a:p>
              <a:p>
                <a:r>
                  <a:rPr lang="ru-RU" sz="2800" b="1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Некоторые обозначения:</a:t>
                </a:r>
              </a:p>
              <a:p>
                <a:pPr lvl="1" indent="-457200">
                  <a:buFont typeface="Arial" panose="020B0604020202020204" pitchFamily="34" charset="0"/>
                  <a:buChar char="•"/>
                </a:pPr>
                <a:r>
                  <a:rPr lang="en-US" altLang="ru-RU" sz="28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–</a:t>
                </a:r>
                <a:r>
                  <a:rPr lang="ru-RU" alt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радиус пузырька;</a:t>
                </a:r>
              </a:p>
              <a:p>
                <a:pPr lvl="1" indent="-457200">
                  <a:buFont typeface="Arial" panose="020B0604020202020204" pitchFamily="34" charset="0"/>
                  <a:buChar char="•"/>
                </a:pPr>
                <a:r>
                  <a:rPr lang="el-GR" altLang="ru-RU" sz="2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alt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– плотность воды;</a:t>
                </a:r>
              </a:p>
              <a:p>
                <a:pPr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ru-RU" sz="28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</a:t>
                </a:r>
                <a:r>
                  <a:rPr lang="ru-RU" alt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–</a:t>
                </a:r>
                <a:r>
                  <a:rPr lang="en-US" alt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 </a:t>
                </a:r>
                <a:r>
                  <a:rPr lang="ru-RU" alt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скорость движения пузырьков;</a:t>
                </a:r>
              </a:p>
              <a:p>
                <a:pPr lvl="1" indent="-457200">
                  <a:buFont typeface="Arial" panose="020B0604020202020204" pitchFamily="34" charset="0"/>
                  <a:buChar char="•"/>
                </a:pPr>
                <a:r>
                  <a:rPr lang="el-GR" altLang="ru-RU" sz="28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ru-RU" altLang="ru-RU" sz="2800" dirty="0">
                    <a:latin typeface="Arial Narrow" panose="020B0606020202030204" pitchFamily="34" charset="0"/>
                    <a:ea typeface="Cambria" panose="02040503050406030204" pitchFamily="18" charset="0"/>
                  </a:rPr>
                  <a:t> –  вязкость воды</a:t>
                </a:r>
                <a:endParaRPr lang="ru-RU" sz="28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  <a:p>
                <a:endParaRPr lang="ru-RU" sz="3200" dirty="0">
                  <a:latin typeface="Arial Narrow" panose="020B0606020202030204" pitchFamily="34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9" y="1744334"/>
                <a:ext cx="5898004" cy="5304905"/>
              </a:xfrm>
              <a:prstGeom prst="rect">
                <a:avLst/>
              </a:prstGeom>
              <a:blipFill rotWithShape="1">
                <a:blip r:embed="rId2"/>
                <a:stretch>
                  <a:fillRect l="-3616" t="-1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AF316AC-401B-42E4-8ED2-76B3628BF7C3}"/>
              </a:ext>
            </a:extLst>
          </p:cNvPr>
          <p:cNvGrpSpPr/>
          <p:nvPr/>
        </p:nvGrpSpPr>
        <p:grpSpPr>
          <a:xfrm>
            <a:off x="269876" y="279128"/>
            <a:ext cx="558923" cy="558923"/>
            <a:chOff x="10773391" y="220750"/>
            <a:chExt cx="558923" cy="558923"/>
          </a:xfrm>
        </p:grpSpPr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C3C676A8-84B9-476F-B554-69FC4799622D}"/>
                </a:ext>
              </a:extLst>
            </p:cNvPr>
            <p:cNvSpPr/>
            <p:nvPr/>
          </p:nvSpPr>
          <p:spPr>
            <a:xfrm>
              <a:off x="10773391" y="220750"/>
              <a:ext cx="558923" cy="5589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Freeform 2113">
              <a:extLst>
                <a:ext uri="{FF2B5EF4-FFF2-40B4-BE49-F238E27FC236}">
                  <a16:creationId xmlns:a16="http://schemas.microsoft.com/office/drawing/2014/main" id="{9BB14ADF-DFB5-4F11-B2C5-53367EF311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1929" y="374023"/>
              <a:ext cx="201845" cy="252375"/>
            </a:xfrm>
            <a:custGeom>
              <a:avLst/>
              <a:gdLst>
                <a:gd name="T0" fmla="*/ 67 w 133"/>
                <a:gd name="T1" fmla="*/ 72 h 160"/>
                <a:gd name="T2" fmla="*/ 72 w 133"/>
                <a:gd name="T3" fmla="*/ 64 h 160"/>
                <a:gd name="T4" fmla="*/ 75 w 133"/>
                <a:gd name="T5" fmla="*/ 61 h 160"/>
                <a:gd name="T6" fmla="*/ 59 w 133"/>
                <a:gd name="T7" fmla="*/ 67 h 160"/>
                <a:gd name="T8" fmla="*/ 56 w 133"/>
                <a:gd name="T9" fmla="*/ 64 h 160"/>
                <a:gd name="T10" fmla="*/ 53 w 133"/>
                <a:gd name="T11" fmla="*/ 59 h 160"/>
                <a:gd name="T12" fmla="*/ 80 w 133"/>
                <a:gd name="T13" fmla="*/ 59 h 160"/>
                <a:gd name="T14" fmla="*/ 83 w 133"/>
                <a:gd name="T15" fmla="*/ 56 h 160"/>
                <a:gd name="T16" fmla="*/ 91 w 133"/>
                <a:gd name="T17" fmla="*/ 56 h 160"/>
                <a:gd name="T18" fmla="*/ 88 w 133"/>
                <a:gd name="T19" fmla="*/ 53 h 160"/>
                <a:gd name="T20" fmla="*/ 45 w 133"/>
                <a:gd name="T21" fmla="*/ 53 h 160"/>
                <a:gd name="T22" fmla="*/ 64 w 133"/>
                <a:gd name="T23" fmla="*/ 59 h 160"/>
                <a:gd name="T24" fmla="*/ 67 w 133"/>
                <a:gd name="T25" fmla="*/ 56 h 160"/>
                <a:gd name="T26" fmla="*/ 67 w 133"/>
                <a:gd name="T27" fmla="*/ 93 h 160"/>
                <a:gd name="T28" fmla="*/ 64 w 133"/>
                <a:gd name="T29" fmla="*/ 91 h 160"/>
                <a:gd name="T30" fmla="*/ 69 w 133"/>
                <a:gd name="T31" fmla="*/ 99 h 160"/>
                <a:gd name="T32" fmla="*/ 64 w 133"/>
                <a:gd name="T33" fmla="*/ 107 h 160"/>
                <a:gd name="T34" fmla="*/ 67 w 133"/>
                <a:gd name="T35" fmla="*/ 104 h 160"/>
                <a:gd name="T36" fmla="*/ 67 w 133"/>
                <a:gd name="T37" fmla="*/ 117 h 160"/>
                <a:gd name="T38" fmla="*/ 64 w 133"/>
                <a:gd name="T39" fmla="*/ 115 h 160"/>
                <a:gd name="T40" fmla="*/ 69 w 133"/>
                <a:gd name="T41" fmla="*/ 123 h 160"/>
                <a:gd name="T42" fmla="*/ 64 w 133"/>
                <a:gd name="T43" fmla="*/ 131 h 160"/>
                <a:gd name="T44" fmla="*/ 67 w 133"/>
                <a:gd name="T45" fmla="*/ 128 h 160"/>
                <a:gd name="T46" fmla="*/ 131 w 133"/>
                <a:gd name="T47" fmla="*/ 160 h 160"/>
                <a:gd name="T48" fmla="*/ 13 w 133"/>
                <a:gd name="T49" fmla="*/ 160 h 160"/>
                <a:gd name="T50" fmla="*/ 0 w 133"/>
                <a:gd name="T51" fmla="*/ 157 h 160"/>
                <a:gd name="T52" fmla="*/ 11 w 133"/>
                <a:gd name="T53" fmla="*/ 144 h 160"/>
                <a:gd name="T54" fmla="*/ 34 w 133"/>
                <a:gd name="T55" fmla="*/ 99 h 160"/>
                <a:gd name="T56" fmla="*/ 24 w 133"/>
                <a:gd name="T57" fmla="*/ 43 h 160"/>
                <a:gd name="T58" fmla="*/ 11 w 133"/>
                <a:gd name="T59" fmla="*/ 5 h 160"/>
                <a:gd name="T60" fmla="*/ 3 w 133"/>
                <a:gd name="T61" fmla="*/ 0 h 160"/>
                <a:gd name="T62" fmla="*/ 120 w 133"/>
                <a:gd name="T63" fmla="*/ 0 h 160"/>
                <a:gd name="T64" fmla="*/ 133 w 133"/>
                <a:gd name="T65" fmla="*/ 3 h 160"/>
                <a:gd name="T66" fmla="*/ 123 w 133"/>
                <a:gd name="T67" fmla="*/ 16 h 160"/>
                <a:gd name="T68" fmla="*/ 100 w 133"/>
                <a:gd name="T69" fmla="*/ 61 h 160"/>
                <a:gd name="T70" fmla="*/ 109 w 133"/>
                <a:gd name="T71" fmla="*/ 117 h 160"/>
                <a:gd name="T72" fmla="*/ 123 w 133"/>
                <a:gd name="T73" fmla="*/ 155 h 160"/>
                <a:gd name="T74" fmla="*/ 24 w 133"/>
                <a:gd name="T75" fmla="*/ 11 h 160"/>
                <a:gd name="T76" fmla="*/ 117 w 133"/>
                <a:gd name="T77" fmla="*/ 5 h 160"/>
                <a:gd name="T78" fmla="*/ 24 w 133"/>
                <a:gd name="T79" fmla="*/ 11 h 160"/>
                <a:gd name="T80" fmla="*/ 104 w 133"/>
                <a:gd name="T81" fmla="*/ 43 h 160"/>
                <a:gd name="T82" fmla="*/ 29 w 133"/>
                <a:gd name="T83" fmla="*/ 43 h 160"/>
                <a:gd name="T84" fmla="*/ 29 w 133"/>
                <a:gd name="T85" fmla="*/ 144 h 160"/>
                <a:gd name="T86" fmla="*/ 97 w 133"/>
                <a:gd name="T87" fmla="*/ 103 h 160"/>
                <a:gd name="T88" fmla="*/ 29 w 133"/>
                <a:gd name="T89" fmla="*/ 117 h 160"/>
                <a:gd name="T90" fmla="*/ 117 w 133"/>
                <a:gd name="T91" fmla="*/ 155 h 160"/>
                <a:gd name="T92" fmla="*/ 24 w 133"/>
                <a:gd name="T93" fmla="*/ 1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60">
                  <a:moveTo>
                    <a:pt x="67" y="67"/>
                  </a:moveTo>
                  <a:cubicBezTo>
                    <a:pt x="68" y="67"/>
                    <a:pt x="69" y="68"/>
                    <a:pt x="69" y="69"/>
                  </a:cubicBezTo>
                  <a:cubicBezTo>
                    <a:pt x="69" y="71"/>
                    <a:pt x="68" y="72"/>
                    <a:pt x="67" y="72"/>
                  </a:cubicBezTo>
                  <a:cubicBezTo>
                    <a:pt x="65" y="72"/>
                    <a:pt x="64" y="71"/>
                    <a:pt x="64" y="69"/>
                  </a:cubicBezTo>
                  <a:cubicBezTo>
                    <a:pt x="64" y="68"/>
                    <a:pt x="65" y="67"/>
                    <a:pt x="67" y="67"/>
                  </a:cubicBezTo>
                  <a:close/>
                  <a:moveTo>
                    <a:pt x="72" y="64"/>
                  </a:moveTo>
                  <a:cubicBezTo>
                    <a:pt x="72" y="65"/>
                    <a:pt x="73" y="67"/>
                    <a:pt x="75" y="67"/>
                  </a:cubicBezTo>
                  <a:cubicBezTo>
                    <a:pt x="76" y="67"/>
                    <a:pt x="77" y="65"/>
                    <a:pt x="77" y="64"/>
                  </a:cubicBezTo>
                  <a:cubicBezTo>
                    <a:pt x="77" y="63"/>
                    <a:pt x="76" y="61"/>
                    <a:pt x="75" y="61"/>
                  </a:cubicBezTo>
                  <a:cubicBezTo>
                    <a:pt x="73" y="61"/>
                    <a:pt x="72" y="63"/>
                    <a:pt x="72" y="64"/>
                  </a:cubicBezTo>
                  <a:close/>
                  <a:moveTo>
                    <a:pt x="56" y="64"/>
                  </a:moveTo>
                  <a:cubicBezTo>
                    <a:pt x="56" y="65"/>
                    <a:pt x="57" y="67"/>
                    <a:pt x="59" y="67"/>
                  </a:cubicBezTo>
                  <a:cubicBezTo>
                    <a:pt x="60" y="67"/>
                    <a:pt x="61" y="65"/>
                    <a:pt x="61" y="64"/>
                  </a:cubicBezTo>
                  <a:cubicBezTo>
                    <a:pt x="61" y="63"/>
                    <a:pt x="60" y="61"/>
                    <a:pt x="59" y="61"/>
                  </a:cubicBezTo>
                  <a:cubicBezTo>
                    <a:pt x="57" y="61"/>
                    <a:pt x="56" y="63"/>
                    <a:pt x="56" y="64"/>
                  </a:cubicBezTo>
                  <a:close/>
                  <a:moveTo>
                    <a:pt x="48" y="59"/>
                  </a:moveTo>
                  <a:cubicBezTo>
                    <a:pt x="48" y="60"/>
                    <a:pt x="49" y="61"/>
                    <a:pt x="51" y="61"/>
                  </a:cubicBezTo>
                  <a:cubicBezTo>
                    <a:pt x="52" y="61"/>
                    <a:pt x="53" y="60"/>
                    <a:pt x="53" y="59"/>
                  </a:cubicBezTo>
                  <a:cubicBezTo>
                    <a:pt x="53" y="57"/>
                    <a:pt x="52" y="56"/>
                    <a:pt x="51" y="56"/>
                  </a:cubicBezTo>
                  <a:cubicBezTo>
                    <a:pt x="49" y="56"/>
                    <a:pt x="48" y="57"/>
                    <a:pt x="48" y="59"/>
                  </a:cubicBezTo>
                  <a:close/>
                  <a:moveTo>
                    <a:pt x="80" y="59"/>
                  </a:moveTo>
                  <a:cubicBezTo>
                    <a:pt x="80" y="60"/>
                    <a:pt x="81" y="61"/>
                    <a:pt x="83" y="61"/>
                  </a:cubicBezTo>
                  <a:cubicBezTo>
                    <a:pt x="84" y="61"/>
                    <a:pt x="85" y="60"/>
                    <a:pt x="85" y="59"/>
                  </a:cubicBezTo>
                  <a:cubicBezTo>
                    <a:pt x="85" y="57"/>
                    <a:pt x="84" y="56"/>
                    <a:pt x="83" y="56"/>
                  </a:cubicBezTo>
                  <a:cubicBezTo>
                    <a:pt x="81" y="56"/>
                    <a:pt x="80" y="57"/>
                    <a:pt x="80" y="59"/>
                  </a:cubicBezTo>
                  <a:close/>
                  <a:moveTo>
                    <a:pt x="88" y="53"/>
                  </a:moveTo>
                  <a:cubicBezTo>
                    <a:pt x="88" y="55"/>
                    <a:pt x="89" y="56"/>
                    <a:pt x="91" y="56"/>
                  </a:cubicBezTo>
                  <a:cubicBezTo>
                    <a:pt x="92" y="56"/>
                    <a:pt x="93" y="55"/>
                    <a:pt x="93" y="53"/>
                  </a:cubicBezTo>
                  <a:cubicBezTo>
                    <a:pt x="93" y="52"/>
                    <a:pt x="92" y="51"/>
                    <a:pt x="91" y="51"/>
                  </a:cubicBezTo>
                  <a:cubicBezTo>
                    <a:pt x="89" y="51"/>
                    <a:pt x="88" y="52"/>
                    <a:pt x="88" y="53"/>
                  </a:cubicBezTo>
                  <a:close/>
                  <a:moveTo>
                    <a:pt x="40" y="53"/>
                  </a:moveTo>
                  <a:cubicBezTo>
                    <a:pt x="40" y="55"/>
                    <a:pt x="41" y="56"/>
                    <a:pt x="43" y="56"/>
                  </a:cubicBezTo>
                  <a:cubicBezTo>
                    <a:pt x="44" y="56"/>
                    <a:pt x="45" y="55"/>
                    <a:pt x="45" y="53"/>
                  </a:cubicBezTo>
                  <a:cubicBezTo>
                    <a:pt x="45" y="52"/>
                    <a:pt x="44" y="51"/>
                    <a:pt x="43" y="51"/>
                  </a:cubicBezTo>
                  <a:cubicBezTo>
                    <a:pt x="41" y="51"/>
                    <a:pt x="40" y="52"/>
                    <a:pt x="40" y="53"/>
                  </a:cubicBezTo>
                  <a:close/>
                  <a:moveTo>
                    <a:pt x="64" y="59"/>
                  </a:moveTo>
                  <a:cubicBezTo>
                    <a:pt x="64" y="60"/>
                    <a:pt x="65" y="61"/>
                    <a:pt x="67" y="61"/>
                  </a:cubicBezTo>
                  <a:cubicBezTo>
                    <a:pt x="68" y="61"/>
                    <a:pt x="69" y="60"/>
                    <a:pt x="69" y="59"/>
                  </a:cubicBezTo>
                  <a:cubicBezTo>
                    <a:pt x="69" y="57"/>
                    <a:pt x="68" y="56"/>
                    <a:pt x="67" y="56"/>
                  </a:cubicBezTo>
                  <a:cubicBezTo>
                    <a:pt x="65" y="56"/>
                    <a:pt x="64" y="57"/>
                    <a:pt x="64" y="59"/>
                  </a:cubicBezTo>
                  <a:close/>
                  <a:moveTo>
                    <a:pt x="64" y="91"/>
                  </a:moveTo>
                  <a:cubicBezTo>
                    <a:pt x="64" y="92"/>
                    <a:pt x="65" y="93"/>
                    <a:pt x="67" y="93"/>
                  </a:cubicBezTo>
                  <a:cubicBezTo>
                    <a:pt x="68" y="93"/>
                    <a:pt x="69" y="92"/>
                    <a:pt x="69" y="91"/>
                  </a:cubicBezTo>
                  <a:cubicBezTo>
                    <a:pt x="69" y="89"/>
                    <a:pt x="68" y="88"/>
                    <a:pt x="67" y="88"/>
                  </a:cubicBezTo>
                  <a:cubicBezTo>
                    <a:pt x="65" y="88"/>
                    <a:pt x="64" y="89"/>
                    <a:pt x="64" y="91"/>
                  </a:cubicBezTo>
                  <a:close/>
                  <a:moveTo>
                    <a:pt x="64" y="99"/>
                  </a:moveTo>
                  <a:cubicBezTo>
                    <a:pt x="64" y="100"/>
                    <a:pt x="65" y="101"/>
                    <a:pt x="67" y="101"/>
                  </a:cubicBezTo>
                  <a:cubicBezTo>
                    <a:pt x="68" y="101"/>
                    <a:pt x="69" y="100"/>
                    <a:pt x="69" y="99"/>
                  </a:cubicBezTo>
                  <a:cubicBezTo>
                    <a:pt x="69" y="97"/>
                    <a:pt x="68" y="96"/>
                    <a:pt x="67" y="96"/>
                  </a:cubicBezTo>
                  <a:cubicBezTo>
                    <a:pt x="65" y="96"/>
                    <a:pt x="64" y="97"/>
                    <a:pt x="64" y="99"/>
                  </a:cubicBezTo>
                  <a:close/>
                  <a:moveTo>
                    <a:pt x="64" y="107"/>
                  </a:moveTo>
                  <a:cubicBezTo>
                    <a:pt x="64" y="108"/>
                    <a:pt x="65" y="109"/>
                    <a:pt x="67" y="109"/>
                  </a:cubicBezTo>
                  <a:cubicBezTo>
                    <a:pt x="68" y="109"/>
                    <a:pt x="69" y="108"/>
                    <a:pt x="69" y="107"/>
                  </a:cubicBezTo>
                  <a:cubicBezTo>
                    <a:pt x="69" y="105"/>
                    <a:pt x="68" y="104"/>
                    <a:pt x="67" y="104"/>
                  </a:cubicBezTo>
                  <a:cubicBezTo>
                    <a:pt x="65" y="104"/>
                    <a:pt x="64" y="105"/>
                    <a:pt x="64" y="107"/>
                  </a:cubicBezTo>
                  <a:close/>
                  <a:moveTo>
                    <a:pt x="64" y="115"/>
                  </a:moveTo>
                  <a:cubicBezTo>
                    <a:pt x="64" y="116"/>
                    <a:pt x="65" y="117"/>
                    <a:pt x="67" y="117"/>
                  </a:cubicBezTo>
                  <a:cubicBezTo>
                    <a:pt x="68" y="117"/>
                    <a:pt x="69" y="116"/>
                    <a:pt x="69" y="115"/>
                  </a:cubicBezTo>
                  <a:cubicBezTo>
                    <a:pt x="69" y="113"/>
                    <a:pt x="68" y="112"/>
                    <a:pt x="67" y="112"/>
                  </a:cubicBezTo>
                  <a:cubicBezTo>
                    <a:pt x="65" y="112"/>
                    <a:pt x="64" y="113"/>
                    <a:pt x="64" y="115"/>
                  </a:cubicBezTo>
                  <a:close/>
                  <a:moveTo>
                    <a:pt x="64" y="123"/>
                  </a:moveTo>
                  <a:cubicBezTo>
                    <a:pt x="64" y="124"/>
                    <a:pt x="65" y="125"/>
                    <a:pt x="67" y="125"/>
                  </a:cubicBezTo>
                  <a:cubicBezTo>
                    <a:pt x="68" y="125"/>
                    <a:pt x="69" y="124"/>
                    <a:pt x="69" y="123"/>
                  </a:cubicBezTo>
                  <a:cubicBezTo>
                    <a:pt x="69" y="121"/>
                    <a:pt x="68" y="120"/>
                    <a:pt x="67" y="120"/>
                  </a:cubicBezTo>
                  <a:cubicBezTo>
                    <a:pt x="65" y="120"/>
                    <a:pt x="64" y="121"/>
                    <a:pt x="64" y="123"/>
                  </a:cubicBezTo>
                  <a:close/>
                  <a:moveTo>
                    <a:pt x="64" y="131"/>
                  </a:moveTo>
                  <a:cubicBezTo>
                    <a:pt x="64" y="132"/>
                    <a:pt x="65" y="133"/>
                    <a:pt x="67" y="133"/>
                  </a:cubicBezTo>
                  <a:cubicBezTo>
                    <a:pt x="68" y="133"/>
                    <a:pt x="69" y="132"/>
                    <a:pt x="69" y="131"/>
                  </a:cubicBezTo>
                  <a:cubicBezTo>
                    <a:pt x="69" y="129"/>
                    <a:pt x="68" y="128"/>
                    <a:pt x="67" y="128"/>
                  </a:cubicBezTo>
                  <a:cubicBezTo>
                    <a:pt x="65" y="128"/>
                    <a:pt x="64" y="129"/>
                    <a:pt x="64" y="131"/>
                  </a:cubicBezTo>
                  <a:close/>
                  <a:moveTo>
                    <a:pt x="133" y="157"/>
                  </a:moveTo>
                  <a:cubicBezTo>
                    <a:pt x="133" y="159"/>
                    <a:pt x="132" y="160"/>
                    <a:pt x="131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56"/>
                    <a:pt x="1" y="155"/>
                    <a:pt x="3" y="155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4" y="110"/>
                    <a:pt x="28" y="103"/>
                    <a:pt x="34" y="9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28" y="57"/>
                    <a:pt x="24" y="50"/>
                    <a:pt x="24" y="43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3"/>
                  </a:cubicBezTo>
                  <a:cubicBezTo>
                    <a:pt x="133" y="4"/>
                    <a:pt x="132" y="5"/>
                    <a:pt x="131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50"/>
                    <a:pt x="106" y="57"/>
                    <a:pt x="100" y="61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106" y="103"/>
                    <a:pt x="109" y="110"/>
                    <a:pt x="109" y="117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2" y="155"/>
                    <a:pt x="133" y="156"/>
                    <a:pt x="133" y="157"/>
                  </a:cubicBezTo>
                  <a:close/>
                  <a:moveTo>
                    <a:pt x="24" y="11"/>
                  </a:moveTo>
                  <a:cubicBezTo>
                    <a:pt x="109" y="11"/>
                    <a:pt x="109" y="11"/>
                    <a:pt x="109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6" y="11"/>
                    <a:pt x="16" y="11"/>
                  </a:cubicBezTo>
                  <a:lnTo>
                    <a:pt x="24" y="11"/>
                  </a:lnTo>
                  <a:close/>
                  <a:moveTo>
                    <a:pt x="67" y="77"/>
                  </a:moveTo>
                  <a:cubicBezTo>
                    <a:pt x="97" y="57"/>
                    <a:pt x="97" y="57"/>
                    <a:pt x="97" y="57"/>
                  </a:cubicBezTo>
                  <a:cubicBezTo>
                    <a:pt x="101" y="54"/>
                    <a:pt x="104" y="49"/>
                    <a:pt x="104" y="43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9"/>
                    <a:pt x="32" y="54"/>
                    <a:pt x="37" y="57"/>
                  </a:cubicBezTo>
                  <a:lnTo>
                    <a:pt x="67" y="77"/>
                  </a:lnTo>
                  <a:close/>
                  <a:moveTo>
                    <a:pt x="29" y="144"/>
                  </a:moveTo>
                  <a:cubicBezTo>
                    <a:pt x="104" y="144"/>
                    <a:pt x="104" y="144"/>
                    <a:pt x="104" y="144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1"/>
                    <a:pt x="101" y="106"/>
                    <a:pt x="97" y="10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2" y="106"/>
                    <a:pt x="29" y="111"/>
                    <a:pt x="29" y="117"/>
                  </a:cubicBezTo>
                  <a:lnTo>
                    <a:pt x="29" y="144"/>
                  </a:lnTo>
                  <a:close/>
                  <a:moveTo>
                    <a:pt x="16" y="155"/>
                  </a:moveTo>
                  <a:cubicBezTo>
                    <a:pt x="117" y="155"/>
                    <a:pt x="117" y="155"/>
                    <a:pt x="117" y="155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6" y="149"/>
                    <a:pt x="16" y="149"/>
                    <a:pt x="16" y="149"/>
                  </a:cubicBezTo>
                  <a:lnTo>
                    <a:pt x="16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0" name="Picture 2" descr="Air bubbles and microfluidics, how to deal with it - Elveflow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5328" y="2632224"/>
            <a:ext cx="3391786" cy="258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448185"/>
            <a:ext cx="9152697" cy="823686"/>
          </a:xfrm>
        </p:spPr>
        <p:txBody>
          <a:bodyPr/>
          <a:lstStyle/>
          <a:p>
            <a:r>
              <a:rPr lang="ru-RU" sz="3600" dirty="0">
                <a:latin typeface="Arial Narrow" panose="020B0606020202030204" pitchFamily="34" charset="0"/>
                <a:ea typeface="Cambria" panose="02040503050406030204" pitchFamily="18" charset="0"/>
              </a:rPr>
              <a:t>Проведение эксперимента</a:t>
            </a:r>
            <a:endParaRPr lang="en-US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Q:\2020\Физические модели\IMG_20190628_1223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17726" y="2043741"/>
            <a:ext cx="5042900" cy="378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06" y="1413377"/>
            <a:ext cx="3876060" cy="504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516508"/>
      </p:ext>
    </p:extLst>
  </p:cSld>
  <p:clrMapOvr>
    <a:masterClrMapping/>
  </p:clrMapOvr>
</p:sld>
</file>

<file path=ppt/theme/theme1.xml><?xml version="1.0" encoding="utf-8"?>
<a:theme xmlns:a="http://schemas.openxmlformats.org/drawingml/2006/main" name="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5290</TotalTime>
  <Words>1245</Words>
  <Application>Microsoft Office PowerPoint</Application>
  <PresentationFormat>Широкоэкранный</PresentationFormat>
  <Paragraphs>173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</vt:lpstr>
      <vt:lpstr>Arial Narrow</vt:lpstr>
      <vt:lpstr>Calibri</vt:lpstr>
      <vt:lpstr>Cambria</vt:lpstr>
      <vt:lpstr>Cambria Math</vt:lpstr>
      <vt:lpstr>Montserrat</vt:lpstr>
      <vt:lpstr>Montserrat Black</vt:lpstr>
      <vt:lpstr>Montserrat SemiBold</vt:lpstr>
      <vt:lpstr>MS Shell Dlg</vt:lpstr>
      <vt:lpstr>Open Sans</vt:lpstr>
      <vt:lpstr>Open Sans SemiBold</vt:lpstr>
      <vt:lpstr>Symbol</vt:lpstr>
      <vt:lpstr>Times New Roman</vt:lpstr>
      <vt:lpstr>Wingdings</vt:lpstr>
      <vt:lpstr>Voodoo Powerpoint Template</vt:lpstr>
      <vt:lpstr>Презентация PowerPoint</vt:lpstr>
      <vt:lpstr>Место и роль экспериментальных заданий при изучении физики</vt:lpstr>
      <vt:lpstr>УМК «СФЕРЫ. ФИЗИКА». 7 – 11 классы.  2009 – 2020 гг. </vt:lpstr>
      <vt:lpstr>Понятие физической модели при изучении физики</vt:lpstr>
      <vt:lpstr>Примеры использования физических моделей  в УМК «Физика. СФЕРЫ»</vt:lpstr>
      <vt:lpstr>Метод размерностей в физике</vt:lpstr>
      <vt:lpstr>Метод размерностей в УМК «Физика. СФЕРЫ»</vt:lpstr>
      <vt:lpstr>Практическая работа «Оценка радиуса микропузырька в воде»</vt:lpstr>
      <vt:lpstr>Проведение эксперимента</vt:lpstr>
      <vt:lpstr>Физическая модель явления</vt:lpstr>
      <vt:lpstr>Численные оценки</vt:lpstr>
      <vt:lpstr>Практическая работа «Оценка толщины стенки мыльного пузыря»</vt:lpstr>
      <vt:lpstr>Физическая модель явления</vt:lpstr>
      <vt:lpstr>Физическая модель явления</vt:lpstr>
      <vt:lpstr>Численные оценки</vt:lpstr>
      <vt:lpstr>Презентация PowerPoint</vt:lpstr>
      <vt:lpstr>Презентация PowerPoint</vt:lpstr>
      <vt:lpstr>Оборудование</vt:lpstr>
      <vt:lpstr>Физическая модель явления</vt:lpstr>
      <vt:lpstr>Физическая модель явления</vt:lpstr>
      <vt:lpstr>Экспериментальные данные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 Belaga</dc:creator>
  <cp:lastModifiedBy>Валерий Фрадкин</cp:lastModifiedBy>
  <cp:revision>104</cp:revision>
  <dcterms:created xsi:type="dcterms:W3CDTF">2020-09-24T14:02:36Z</dcterms:created>
  <dcterms:modified xsi:type="dcterms:W3CDTF">2020-10-17T19:45:21Z</dcterms:modified>
</cp:coreProperties>
</file>