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5" r:id="rId9"/>
  </p:sldMasterIdLst>
  <p:sldIdLst>
    <p:sldId id="256" r:id="rId10"/>
    <p:sldId id="257" r:id="rId11"/>
    <p:sldId id="258" r:id="rId12"/>
    <p:sldId id="259" r:id="rId13"/>
    <p:sldId id="260" r:id="rId14"/>
    <p:sldId id="269" r:id="rId15"/>
    <p:sldId id="271" r:id="rId16"/>
    <p:sldId id="263" r:id="rId17"/>
    <p:sldId id="270" r:id="rId18"/>
    <p:sldId id="265" r:id="rId19"/>
    <p:sldId id="281" r:id="rId20"/>
    <p:sldId id="267" r:id="rId21"/>
    <p:sldId id="268" r:id="rId22"/>
    <p:sldId id="28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>
        <p:scale>
          <a:sx n="89" d="100"/>
          <a:sy n="89" d="100"/>
        </p:scale>
        <p:origin x="-15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53.wmf"/><Relationship Id="rId3" Type="http://schemas.openxmlformats.org/officeDocument/2006/relationships/image" Target="../media/image33.wmf"/><Relationship Id="rId7" Type="http://schemas.openxmlformats.org/officeDocument/2006/relationships/image" Target="../media/image48.wmf"/><Relationship Id="rId12" Type="http://schemas.openxmlformats.org/officeDocument/2006/relationships/image" Target="../media/image52.wmf"/><Relationship Id="rId2" Type="http://schemas.openxmlformats.org/officeDocument/2006/relationships/image" Target="../media/image32.wmf"/><Relationship Id="rId1" Type="http://schemas.openxmlformats.org/officeDocument/2006/relationships/image" Target="../media/image44.emf"/><Relationship Id="rId6" Type="http://schemas.openxmlformats.org/officeDocument/2006/relationships/image" Target="../media/image47.wmf"/><Relationship Id="rId11" Type="http://schemas.openxmlformats.org/officeDocument/2006/relationships/image" Target="../media/image51.wmf"/><Relationship Id="rId5" Type="http://schemas.openxmlformats.org/officeDocument/2006/relationships/image" Target="../media/image46.wmf"/><Relationship Id="rId15" Type="http://schemas.openxmlformats.org/officeDocument/2006/relationships/image" Target="../media/image54.wmf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image" Target="../media/image49.wmf"/><Relationship Id="rId1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Relationship Id="rId1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e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5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4.wmf"/><Relationship Id="rId1" Type="http://schemas.openxmlformats.org/officeDocument/2006/relationships/image" Target="../media/image83.e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71.wmf"/><Relationship Id="rId9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18" Type="http://schemas.openxmlformats.org/officeDocument/2006/relationships/image" Target="../media/image11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17" Type="http://schemas.openxmlformats.org/officeDocument/2006/relationships/image" Target="../media/image111.wmf"/><Relationship Id="rId2" Type="http://schemas.openxmlformats.org/officeDocument/2006/relationships/image" Target="../media/image96.emf"/><Relationship Id="rId16" Type="http://schemas.openxmlformats.org/officeDocument/2006/relationships/image" Target="../media/image110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5" Type="http://schemas.openxmlformats.org/officeDocument/2006/relationships/image" Target="../media/image10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21.emf"/><Relationship Id="rId18" Type="http://schemas.openxmlformats.org/officeDocument/2006/relationships/image" Target="../media/image109.wmf"/><Relationship Id="rId3" Type="http://schemas.openxmlformats.org/officeDocument/2006/relationships/image" Target="../media/image114.emf"/><Relationship Id="rId7" Type="http://schemas.openxmlformats.org/officeDocument/2006/relationships/image" Target="../media/image117.emf"/><Relationship Id="rId12" Type="http://schemas.openxmlformats.org/officeDocument/2006/relationships/image" Target="../media/image120.emf"/><Relationship Id="rId17" Type="http://schemas.openxmlformats.org/officeDocument/2006/relationships/image" Target="../media/image112.wmf"/><Relationship Id="rId2" Type="http://schemas.openxmlformats.org/officeDocument/2006/relationships/image" Target="../media/image95.wmf"/><Relationship Id="rId16" Type="http://schemas.openxmlformats.org/officeDocument/2006/relationships/image" Target="../media/image107.wmf"/><Relationship Id="rId20" Type="http://schemas.openxmlformats.org/officeDocument/2006/relationships/image" Target="../media/image110.wmf"/><Relationship Id="rId1" Type="http://schemas.openxmlformats.org/officeDocument/2006/relationships/image" Target="../media/image113.emf"/><Relationship Id="rId6" Type="http://schemas.openxmlformats.org/officeDocument/2006/relationships/image" Target="../media/image116.emf"/><Relationship Id="rId11" Type="http://schemas.openxmlformats.org/officeDocument/2006/relationships/image" Target="../media/image119.emf"/><Relationship Id="rId5" Type="http://schemas.openxmlformats.org/officeDocument/2006/relationships/image" Target="../media/image115.wmf"/><Relationship Id="rId15" Type="http://schemas.openxmlformats.org/officeDocument/2006/relationships/image" Target="../media/image123.wmf"/><Relationship Id="rId10" Type="http://schemas.openxmlformats.org/officeDocument/2006/relationships/image" Target="../media/image118.emf"/><Relationship Id="rId19" Type="http://schemas.openxmlformats.org/officeDocument/2006/relationships/image" Target="../media/image111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Relationship Id="rId14" Type="http://schemas.openxmlformats.org/officeDocument/2006/relationships/image" Target="../media/image12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emf"/><Relationship Id="rId4" Type="http://schemas.openxmlformats.org/officeDocument/2006/relationships/image" Target="../media/image1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8.wmf"/><Relationship Id="rId1" Type="http://schemas.openxmlformats.org/officeDocument/2006/relationships/image" Target="../media/image23.emf"/><Relationship Id="rId6" Type="http://schemas.openxmlformats.org/officeDocument/2006/relationships/image" Target="../media/image25.wmf"/><Relationship Id="rId5" Type="http://schemas.openxmlformats.org/officeDocument/2006/relationships/image" Target="../media/image20.w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emf"/><Relationship Id="rId2" Type="http://schemas.openxmlformats.org/officeDocument/2006/relationships/image" Target="../media/image32.wmf"/><Relationship Id="rId1" Type="http://schemas.openxmlformats.org/officeDocument/2006/relationships/image" Target="../media/image25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image" Target="../media/image39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41.emf"/><Relationship Id="rId6" Type="http://schemas.openxmlformats.org/officeDocument/2006/relationships/image" Target="../media/image36.wmf"/><Relationship Id="rId5" Type="http://schemas.openxmlformats.org/officeDocument/2006/relationships/image" Target="../media/image42.e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9A91-CC70-49D1-860B-FD833298B7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4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BA6F-BEE5-4509-8895-D43A190A1B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D397-40D9-47EF-8E31-3CC8B06D5A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BF84-9C37-46BD-A7C5-A98781FCF3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5FF89-9F8D-4AA4-AA81-7AD3F08F27E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6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14289-63DE-4D8C-B052-80D4ADD74EE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0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B745-9779-45D6-AABD-BFC108FEEF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05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6DF8-865A-4B5E-9409-EA9679570A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9317-3B9E-4585-BE76-60D99D5440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CE3D-CDA7-4550-89E0-7A31613266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6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D6F2-B1B5-4F74-9A38-2F90D8BCD9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DEF23-B607-4D9F-8BC9-5ABC4CF14E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BA6F-BEE5-4509-8895-D43A190A1B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D397-40D9-47EF-8E31-3CC8B06D5A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8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BF84-9C37-46BD-A7C5-A98781FCF3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23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5FF89-9F8D-4AA4-AA81-7AD3F08F27E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40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14289-63DE-4D8C-B052-80D4ADD74EE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76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B745-9779-45D6-AABD-BFC108FEEF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79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6DF8-865A-4B5E-9409-EA9679570A9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9317-3B9E-4585-BE76-60D99D5440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3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CE3D-CDA7-4550-89E0-7A31613266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86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D6F2-B1B5-4F74-9A38-2F90D8BCD9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4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DEF23-B607-4D9F-8BC9-5ABC4CF14E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4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06AA-4EDB-4DAA-98B3-1C58941E54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9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C008-205B-471B-B2A2-8D4EC84C94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0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0868-A9B5-4A71-BFB0-F1646E704E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2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E3A-DFDE-45ED-8149-A5BD65805B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8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6C20-71D5-46E2-B784-3DF118F15B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84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F7F3-4954-4AE2-896F-A86BB78EE1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4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E874B-652F-4F8E-B286-BB0EAAEA86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47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1657-B522-4F68-9D87-8519FA5BAA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7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752A-7610-4BD1-8BB6-D539C52034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83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032A-90AB-462C-BBB1-9EE9F75BEE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4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1EDF-2F4B-46EF-AF29-5FCE4DB1D7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4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06AA-4EDB-4DAA-98B3-1C58941E54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46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C008-205B-471B-B2A2-8D4EC84C94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7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0868-A9B5-4A71-BFB0-F1646E704E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88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E3A-DFDE-45ED-8149-A5BD65805B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80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6C20-71D5-46E2-B784-3DF118F15B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7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F7F3-4954-4AE2-896F-A86BB78EE1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9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E874B-652F-4F8E-B286-BB0EAAEA86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0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1657-B522-4F68-9D87-8519FA5BAA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752A-7610-4BD1-8BB6-D539C52034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77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032A-90AB-462C-BBB1-9EE9F75BEE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89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1EDF-2F4B-46EF-AF29-5FCE4DB1D7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06AA-4EDB-4DAA-98B3-1C58941E54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30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C008-205B-471B-B2A2-8D4EC84C94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05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0868-A9B5-4A71-BFB0-F1646E704E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88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E3A-DFDE-45ED-8149-A5BD65805B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6C20-71D5-46E2-B784-3DF118F15B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82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F7F3-4954-4AE2-896F-A86BB78EE1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42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E874B-652F-4F8E-B286-BB0EAAEA86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2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1657-B522-4F68-9D87-8519FA5BAA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6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752A-7610-4BD1-8BB6-D539C52034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45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032A-90AB-462C-BBB1-9EE9F75BEE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7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1EDF-2F4B-46EF-AF29-5FCE4DB1D7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66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06AA-4EDB-4DAA-98B3-1C58941E54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3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C008-205B-471B-B2A2-8D4EC84C94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48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0868-A9B5-4A71-BFB0-F1646E704E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8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E3A-DFDE-45ED-8149-A5BD65805B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72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6C20-71D5-46E2-B784-3DF118F15B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323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F7F3-4954-4AE2-896F-A86BB78EE1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12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E874B-652F-4F8E-B286-BB0EAAEA86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14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1657-B522-4F68-9D87-8519FA5BAA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55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752A-7610-4BD1-8BB6-D539C52034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0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032A-90AB-462C-BBB1-9EE9F75BEE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25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1EDF-2F4B-46EF-AF29-5FCE4DB1D7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973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D9CA-625E-4E59-A1BD-FBA178C0A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9103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082C-0241-4F2C-9AEC-F9B871C8C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000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9CFF-FE46-4122-81A8-AC511453B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342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BC82A-80A0-419E-A315-01B828DE2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5988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00A1-0295-404A-9D42-725BD5006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2471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2215-8CC3-4D12-A9CE-B1955DC5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3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A7ED-8D91-4C98-8701-ACD52F552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772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2C96-06A2-434A-BD77-9597E22E0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1422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4E3C-A622-42A3-9160-53F5107FD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942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8900-2970-4D01-B9FF-EAB1C9740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152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6884-51C9-4787-A7FE-BC96D2078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9347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C9C5-5A89-4CDF-B58E-1717AD885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116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E84E7-DC16-4B62-9728-8BEAEBE469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385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961E-7431-47DF-BE4F-0A5CD2A2506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5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AD4A-F2F9-4B06-82A1-94D009F7D1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4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784A-B0C3-4539-B26E-5438273F15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955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22BF-4540-440C-A075-5DD9845C96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8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8690-C696-4716-BB6D-A50C6A67936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16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4B8A-2614-405D-BE64-424E62BF52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65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FDFD-77E7-4A5A-8C6D-5C19545526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47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12BB-3AF2-474A-97C0-FDF3ABCDC88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541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5B3B-A295-4047-838B-16784E42CC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2DD6A-579D-4511-A7B6-EB168059452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2DD6A-579D-4511-A7B6-EB168059452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FD264-DADE-4038-9965-6AB0EB44B91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FD264-DADE-4038-9965-6AB0EB44B91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FD264-DADE-4038-9965-6AB0EB44B91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FD264-DADE-4038-9965-6AB0EB44B91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061D5-6B77-40DE-8920-7FAF7EACB7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C4FE1-F1FA-4DF6-8EF2-474D98DA87B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3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2.e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35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36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8.wmf"/><Relationship Id="rId20" Type="http://schemas.openxmlformats.org/officeDocument/2006/relationships/image" Target="../media/image49.w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51.wmf"/><Relationship Id="rId32" Type="http://schemas.openxmlformats.org/officeDocument/2006/relationships/image" Target="../media/image54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53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1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7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62.wmf"/><Relationship Id="rId26" Type="http://schemas.openxmlformats.org/officeDocument/2006/relationships/oleObject" Target="../embeddings/oleObject84.bin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79.bin"/><Relationship Id="rId25" Type="http://schemas.openxmlformats.org/officeDocument/2006/relationships/image" Target="../media/image65.w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29" Type="http://schemas.openxmlformats.org/officeDocument/2006/relationships/image" Target="../media/image6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76.bin"/><Relationship Id="rId24" Type="http://schemas.openxmlformats.org/officeDocument/2006/relationships/oleObject" Target="../embeddings/oleObject83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oleObject" Target="../embeddings/oleObject85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80.bin"/><Relationship Id="rId31" Type="http://schemas.openxmlformats.org/officeDocument/2006/relationships/image" Target="../media/image68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Relationship Id="rId27" Type="http://schemas.openxmlformats.org/officeDocument/2006/relationships/image" Target="../media/image66.wmf"/><Relationship Id="rId30" Type="http://schemas.openxmlformats.org/officeDocument/2006/relationships/oleObject" Target="../embeddings/oleObject8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94.bin"/><Relationship Id="rId25" Type="http://schemas.openxmlformats.org/officeDocument/2006/relationships/oleObject" Target="../embeddings/oleObject98.bin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10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28" Type="http://schemas.openxmlformats.org/officeDocument/2006/relationships/image" Target="../media/image81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69.e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99.bin"/><Relationship Id="rId30" Type="http://schemas.openxmlformats.org/officeDocument/2006/relationships/image" Target="../media/image8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94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83.e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113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02.wmf"/><Relationship Id="rId26" Type="http://schemas.openxmlformats.org/officeDocument/2006/relationships/image" Target="../media/image106.wmf"/><Relationship Id="rId39" Type="http://schemas.openxmlformats.org/officeDocument/2006/relationships/image" Target="../media/image112.wmf"/><Relationship Id="rId21" Type="http://schemas.openxmlformats.org/officeDocument/2006/relationships/oleObject" Target="../embeddings/oleObject123.bin"/><Relationship Id="rId34" Type="http://schemas.openxmlformats.org/officeDocument/2006/relationships/image" Target="../media/image110.wmf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21.bin"/><Relationship Id="rId25" Type="http://schemas.openxmlformats.org/officeDocument/2006/relationships/oleObject" Target="../embeddings/oleObject125.bin"/><Relationship Id="rId33" Type="http://schemas.openxmlformats.org/officeDocument/2006/relationships/oleObject" Target="../embeddings/oleObject129.bin"/><Relationship Id="rId38" Type="http://schemas.openxmlformats.org/officeDocument/2006/relationships/oleObject" Target="../embeddings/oleObject132.bin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29" Type="http://schemas.openxmlformats.org/officeDocument/2006/relationships/oleObject" Target="../embeddings/oleObject127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105.wmf"/><Relationship Id="rId32" Type="http://schemas.openxmlformats.org/officeDocument/2006/relationships/image" Target="../media/image109.wmf"/><Relationship Id="rId37" Type="http://schemas.openxmlformats.org/officeDocument/2006/relationships/image" Target="../media/image111.wmf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4.bin"/><Relationship Id="rId28" Type="http://schemas.openxmlformats.org/officeDocument/2006/relationships/image" Target="../media/image107.wmf"/><Relationship Id="rId36" Type="http://schemas.openxmlformats.org/officeDocument/2006/relationships/oleObject" Target="../embeddings/oleObject131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122.bin"/><Relationship Id="rId31" Type="http://schemas.openxmlformats.org/officeDocument/2006/relationships/oleObject" Target="../embeddings/oleObject128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Relationship Id="rId27" Type="http://schemas.openxmlformats.org/officeDocument/2006/relationships/oleObject" Target="../embeddings/oleObject126.bin"/><Relationship Id="rId30" Type="http://schemas.openxmlformats.org/officeDocument/2006/relationships/image" Target="../media/image108.wmf"/><Relationship Id="rId35" Type="http://schemas.openxmlformats.org/officeDocument/2006/relationships/oleObject" Target="../embeddings/oleObject130.bin"/><Relationship Id="rId8" Type="http://schemas.openxmlformats.org/officeDocument/2006/relationships/image" Target="../media/image97.wmf"/><Relationship Id="rId3" Type="http://schemas.openxmlformats.org/officeDocument/2006/relationships/oleObject" Target="../embeddings/oleObject114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01.wmf"/><Relationship Id="rId26" Type="http://schemas.openxmlformats.org/officeDocument/2006/relationships/image" Target="../media/image120.emf"/><Relationship Id="rId39" Type="http://schemas.openxmlformats.org/officeDocument/2006/relationships/oleObject" Target="../embeddings/oleObject151.bin"/><Relationship Id="rId21" Type="http://schemas.openxmlformats.org/officeDocument/2006/relationships/oleObject" Target="../embeddings/oleObject142.bin"/><Relationship Id="rId34" Type="http://schemas.openxmlformats.org/officeDocument/2006/relationships/image" Target="../media/image107.wmf"/><Relationship Id="rId42" Type="http://schemas.openxmlformats.org/officeDocument/2006/relationships/image" Target="../media/image110.wmf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17.emf"/><Relationship Id="rId20" Type="http://schemas.openxmlformats.org/officeDocument/2006/relationships/image" Target="../media/image102.wmf"/><Relationship Id="rId29" Type="http://schemas.openxmlformats.org/officeDocument/2006/relationships/oleObject" Target="../embeddings/oleObject146.bin"/><Relationship Id="rId41" Type="http://schemas.openxmlformats.org/officeDocument/2006/relationships/oleObject" Target="../embeddings/oleObject15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37.bin"/><Relationship Id="rId24" Type="http://schemas.openxmlformats.org/officeDocument/2006/relationships/image" Target="../media/image119.emf"/><Relationship Id="rId32" Type="http://schemas.openxmlformats.org/officeDocument/2006/relationships/image" Target="../media/image123.wmf"/><Relationship Id="rId37" Type="http://schemas.openxmlformats.org/officeDocument/2006/relationships/oleObject" Target="../embeddings/oleObject150.bin"/><Relationship Id="rId40" Type="http://schemas.openxmlformats.org/officeDocument/2006/relationships/image" Target="../media/image111.wmf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23" Type="http://schemas.openxmlformats.org/officeDocument/2006/relationships/oleObject" Target="../embeddings/oleObject143.bin"/><Relationship Id="rId28" Type="http://schemas.openxmlformats.org/officeDocument/2006/relationships/image" Target="../media/image121.emf"/><Relationship Id="rId36" Type="http://schemas.openxmlformats.org/officeDocument/2006/relationships/image" Target="../media/image112.wmf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141.bin"/><Relationship Id="rId31" Type="http://schemas.openxmlformats.org/officeDocument/2006/relationships/oleObject" Target="../embeddings/oleObject147.bin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16.emf"/><Relationship Id="rId22" Type="http://schemas.openxmlformats.org/officeDocument/2006/relationships/image" Target="../media/image118.emf"/><Relationship Id="rId27" Type="http://schemas.openxmlformats.org/officeDocument/2006/relationships/oleObject" Target="../embeddings/oleObject145.bin"/><Relationship Id="rId30" Type="http://schemas.openxmlformats.org/officeDocument/2006/relationships/image" Target="../media/image122.emf"/><Relationship Id="rId35" Type="http://schemas.openxmlformats.org/officeDocument/2006/relationships/oleObject" Target="../embeddings/oleObject149.bin"/><Relationship Id="rId43" Type="http://schemas.openxmlformats.org/officeDocument/2006/relationships/oleObject" Target="../embeddings/oleObject153.bin"/><Relationship Id="rId8" Type="http://schemas.openxmlformats.org/officeDocument/2006/relationships/image" Target="../media/image114.emf"/><Relationship Id="rId3" Type="http://schemas.openxmlformats.org/officeDocument/2006/relationships/oleObject" Target="../embeddings/oleObject133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40.bin"/><Relationship Id="rId25" Type="http://schemas.openxmlformats.org/officeDocument/2006/relationships/oleObject" Target="../embeddings/oleObject144.bin"/><Relationship Id="rId33" Type="http://schemas.openxmlformats.org/officeDocument/2006/relationships/oleObject" Target="../embeddings/oleObject148.bin"/><Relationship Id="rId38" Type="http://schemas.openxmlformats.org/officeDocument/2006/relationships/image" Target="../media/image10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27.wmf"/><Relationship Id="rId4" Type="http://schemas.openxmlformats.org/officeDocument/2006/relationships/image" Target="../media/image124.emf"/><Relationship Id="rId9" Type="http://schemas.openxmlformats.org/officeDocument/2006/relationships/oleObject" Target="../embeddings/oleObject15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5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3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4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>
            <a:spLocks noGrp="1" noChangeArrowheads="1"/>
          </p:cNvSpPr>
          <p:nvPr>
            <p:ph type="subTitle" idx="4294967295"/>
          </p:nvPr>
        </p:nvSpPr>
        <p:spPr>
          <a:xfrm>
            <a:off x="-11113" y="3402013"/>
            <a:ext cx="6019801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Зверев В.А. школа № 258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2800" dirty="0" smtClean="0">
                <a:latin typeface="Times New Roman" pitchFamily="18" charset="0"/>
              </a:rPr>
              <a:t>Санкт-Петербург </a:t>
            </a:r>
            <a:fld id="{773D5FA0-967E-4017-9C9D-715A2702D8ED}" type="datetime4">
              <a:rPr lang="ru-RU" altLang="ru-RU" sz="2800" smtClean="0">
                <a:latin typeface="Times New Roman" pitchFamily="18" charset="0"/>
              </a:rPr>
              <a:t>26 апреля 2020 г.</a:t>
            </a:fld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396875" y="533400"/>
            <a:ext cx="8137525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Электростатика</a:t>
            </a:r>
          </a:p>
        </p:txBody>
      </p:sp>
      <p:sp>
        <p:nvSpPr>
          <p:cNvPr id="3076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Напряженность электрического поля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186113"/>
            <a:ext cx="21336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0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 descr="Широкий диагональный 2"/>
          <p:cNvSpPr>
            <a:spLocks noChangeArrowheads="1"/>
          </p:cNvSpPr>
          <p:nvPr/>
        </p:nvSpPr>
        <p:spPr bwMode="auto">
          <a:xfrm flipV="1">
            <a:off x="4038600" y="1704975"/>
            <a:ext cx="712788" cy="1219200"/>
          </a:xfrm>
          <a:prstGeom prst="rtTriangle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03427" name="AutoShape 3" descr="Широкий диагональный 2"/>
          <p:cNvSpPr>
            <a:spLocks noChangeArrowheads="1"/>
          </p:cNvSpPr>
          <p:nvPr/>
        </p:nvSpPr>
        <p:spPr bwMode="auto">
          <a:xfrm flipH="1">
            <a:off x="2152650" y="2962275"/>
            <a:ext cx="1868488" cy="3235325"/>
          </a:xfrm>
          <a:prstGeom prst="rtTriangle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2133600" y="2895600"/>
            <a:ext cx="3810000" cy="329565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2293" name="Oval 35"/>
          <p:cNvSpPr>
            <a:spLocks noChangeAspect="1" noChangeArrowheads="1"/>
          </p:cNvSpPr>
          <p:nvPr/>
        </p:nvSpPr>
        <p:spPr bwMode="auto">
          <a:xfrm>
            <a:off x="2057400" y="60579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smtClean="0">
                <a:solidFill>
                  <a:srgbClr val="FFFF00"/>
                </a:solidFill>
              </a:rPr>
              <a:t>+</a:t>
            </a:r>
            <a:endParaRPr lang="ru-RU" altLang="ru-RU" sz="1800" b="1" smtClean="0">
              <a:solidFill>
                <a:srgbClr val="FFFF00"/>
              </a:solidFill>
            </a:endParaRPr>
          </a:p>
        </p:txBody>
      </p:sp>
      <p:sp>
        <p:nvSpPr>
          <p:cNvPr id="103430" name="Line 9"/>
          <p:cNvSpPr>
            <a:spLocks noChangeShapeType="1"/>
          </p:cNvSpPr>
          <p:nvPr/>
        </p:nvSpPr>
        <p:spPr bwMode="auto">
          <a:xfrm flipV="1">
            <a:off x="3429000" y="1143000"/>
            <a:ext cx="1628775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431" name="Line 10"/>
          <p:cNvSpPr>
            <a:spLocks noChangeShapeType="1"/>
          </p:cNvSpPr>
          <p:nvPr/>
        </p:nvSpPr>
        <p:spPr bwMode="auto">
          <a:xfrm flipH="1" flipV="1">
            <a:off x="3124200" y="1338263"/>
            <a:ext cx="966788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296" name="Oval 35"/>
          <p:cNvSpPr>
            <a:spLocks noChangeAspect="1" noChangeArrowheads="1"/>
          </p:cNvSpPr>
          <p:nvPr/>
        </p:nvSpPr>
        <p:spPr bwMode="auto">
          <a:xfrm>
            <a:off x="5867400" y="6070600"/>
            <a:ext cx="173038" cy="173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smtClean="0">
                <a:solidFill>
                  <a:srgbClr val="FFFF00"/>
                </a:solidFill>
              </a:rPr>
              <a:t>+</a:t>
            </a:r>
            <a:endParaRPr lang="ru-RU" altLang="ru-RU" sz="1800" b="1" smtClean="0">
              <a:solidFill>
                <a:srgbClr val="FFFF00"/>
              </a:solidFill>
            </a:endParaRPr>
          </a:p>
        </p:txBody>
      </p:sp>
      <p:sp>
        <p:nvSpPr>
          <p:cNvPr id="103442" name="Line 23"/>
          <p:cNvSpPr>
            <a:spLocks noChangeShapeType="1"/>
          </p:cNvSpPr>
          <p:nvPr/>
        </p:nvSpPr>
        <p:spPr bwMode="auto">
          <a:xfrm>
            <a:off x="2438400" y="1714500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V="1">
            <a:off x="4024313" y="2600325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2299" name="Object 6"/>
          <p:cNvGraphicFramePr>
            <a:graphicFrameLocks noChangeAspect="1"/>
          </p:cNvGraphicFramePr>
          <p:nvPr/>
        </p:nvGraphicFramePr>
        <p:xfrm>
          <a:off x="512763" y="609600"/>
          <a:ext cx="18161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Формула" r:id="rId3" imgW="545626" imgH="253780" progId="Equation.3">
                  <p:embed/>
                </p:oleObj>
              </mc:Choice>
              <mc:Fallback>
                <p:oleObj name="Формула" r:id="rId3" imgW="54562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609600"/>
                        <a:ext cx="18161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149225" y="152400"/>
            <a:ext cx="396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</a:rPr>
              <a:t>Равносторонний треугольник</a:t>
            </a:r>
          </a:p>
        </p:txBody>
      </p:sp>
      <p:graphicFrame>
        <p:nvGraphicFramePr>
          <p:cNvPr id="12301" name="Object 22"/>
          <p:cNvGraphicFramePr>
            <a:graphicFrameLocks noChangeAspect="1"/>
          </p:cNvGraphicFramePr>
          <p:nvPr/>
        </p:nvGraphicFramePr>
        <p:xfrm>
          <a:off x="1524000" y="586740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740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23"/>
          <p:cNvGraphicFramePr>
            <a:graphicFrameLocks noChangeAspect="1"/>
          </p:cNvGraphicFramePr>
          <p:nvPr/>
        </p:nvGraphicFramePr>
        <p:xfrm>
          <a:off x="6096000" y="5715000"/>
          <a:ext cx="530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715000"/>
                        <a:ext cx="5302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051300" y="1739900"/>
            <a:ext cx="1100138" cy="1143000"/>
            <a:chOff x="4051300" y="1739900"/>
            <a:chExt cx="1100138" cy="1143000"/>
          </a:xfrm>
        </p:grpSpPr>
        <p:sp>
          <p:nvSpPr>
            <p:cNvPr id="12311" name="Line 12"/>
            <p:cNvSpPr>
              <a:spLocks noChangeShapeType="1"/>
            </p:cNvSpPr>
            <p:nvPr/>
          </p:nvSpPr>
          <p:spPr bwMode="auto">
            <a:xfrm flipV="1">
              <a:off x="4051300" y="1739900"/>
              <a:ext cx="660400" cy="1143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312" name="Object 24"/>
            <p:cNvGraphicFramePr>
              <a:graphicFrameLocks noChangeAspect="1"/>
            </p:cNvGraphicFramePr>
            <p:nvPr/>
          </p:nvGraphicFramePr>
          <p:xfrm>
            <a:off x="4648200" y="1837531"/>
            <a:ext cx="503238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0" name="Формула" r:id="rId9" imgW="177646" imgH="241091" progId="Equation.3">
                    <p:embed/>
                  </p:oleObj>
                </mc:Choice>
                <mc:Fallback>
                  <p:oleObj name="Формула" r:id="rId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837531"/>
                          <a:ext cx="503238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025900" y="152400"/>
            <a:ext cx="542925" cy="2743200"/>
            <a:chOff x="4025900" y="152400"/>
            <a:chExt cx="542925" cy="2743200"/>
          </a:xfrm>
        </p:grpSpPr>
        <p:sp>
          <p:nvSpPr>
            <p:cNvPr id="12309" name="Line 18"/>
            <p:cNvSpPr>
              <a:spLocks noChangeShapeType="1"/>
            </p:cNvSpPr>
            <p:nvPr/>
          </p:nvSpPr>
          <p:spPr bwMode="auto">
            <a:xfrm flipV="1">
              <a:off x="4025900" y="566738"/>
              <a:ext cx="0" cy="2328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310" name="Object 25"/>
            <p:cNvGraphicFramePr>
              <a:graphicFrameLocks noChangeAspect="1"/>
            </p:cNvGraphicFramePr>
            <p:nvPr/>
          </p:nvGraphicFramePr>
          <p:xfrm>
            <a:off x="4162425" y="152400"/>
            <a:ext cx="40640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1" name="Формула" r:id="rId11" imgW="152268" imgH="203024" progId="Equation.3">
                    <p:embed/>
                  </p:oleObj>
                </mc:Choice>
                <mc:Fallback>
                  <p:oleObj name="Формула" r:id="rId11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2425" y="152400"/>
                          <a:ext cx="406400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870200" y="1714500"/>
            <a:ext cx="1143000" cy="1143000"/>
            <a:chOff x="2870200" y="1714500"/>
            <a:chExt cx="1143000" cy="1143000"/>
          </a:xfrm>
        </p:grpSpPr>
        <p:sp>
          <p:nvSpPr>
            <p:cNvPr id="12307" name="Line 15"/>
            <p:cNvSpPr>
              <a:spLocks noChangeShapeType="1"/>
            </p:cNvSpPr>
            <p:nvPr/>
          </p:nvSpPr>
          <p:spPr bwMode="auto">
            <a:xfrm flipH="1" flipV="1">
              <a:off x="3352800" y="1714500"/>
              <a:ext cx="660400" cy="1143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308" name="Object 26"/>
            <p:cNvGraphicFramePr>
              <a:graphicFrameLocks noChangeAspect="1"/>
            </p:cNvGraphicFramePr>
            <p:nvPr/>
          </p:nvGraphicFramePr>
          <p:xfrm>
            <a:off x="2870200" y="1739900"/>
            <a:ext cx="50800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2" name="Формула" r:id="rId13" imgW="190417" imgH="241195" progId="Equation.3">
                    <p:embed/>
                  </p:oleObj>
                </mc:Choice>
                <mc:Fallback>
                  <p:oleObj name="Формула" r:id="rId13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200" y="1739900"/>
                          <a:ext cx="508000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740525" y="1409700"/>
          <a:ext cx="18113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15" imgW="609336" imgH="241195" progId="Equation.DSMT4">
                  <p:embed/>
                </p:oleObj>
              </mc:Choice>
              <mc:Fallback>
                <p:oleObj name="Equation" r:id="rId15" imgW="60933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1409700"/>
                        <a:ext cx="181133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456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0751E-6 L -0.07448 -0.172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965E-6 L 0.07483 -0.172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8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30" grpId="0" animBg="1"/>
      <p:bldP spid="103430" grpId="1" animBg="1"/>
      <p:bldP spid="103431" grpId="0" animBg="1"/>
      <p:bldP spid="103431" grpId="1" animBg="1"/>
      <p:bldP spid="103442" grpId="0" animBg="1"/>
      <p:bldP spid="103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5"/>
          <p:cNvGrpSpPr>
            <a:grpSpLocks/>
          </p:cNvGrpSpPr>
          <p:nvPr/>
        </p:nvGrpSpPr>
        <p:grpSpPr bwMode="auto">
          <a:xfrm>
            <a:off x="638175" y="2089150"/>
            <a:ext cx="3784600" cy="3717925"/>
            <a:chOff x="402" y="384"/>
            <a:chExt cx="2384" cy="2342"/>
          </a:xfrm>
        </p:grpSpPr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468" y="432"/>
              <a:ext cx="2256" cy="2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3333" name="Group 23"/>
            <p:cNvGrpSpPr>
              <a:grpSpLocks/>
            </p:cNvGrpSpPr>
            <p:nvPr/>
          </p:nvGrpSpPr>
          <p:grpSpPr bwMode="auto">
            <a:xfrm>
              <a:off x="402" y="2604"/>
              <a:ext cx="122" cy="122"/>
              <a:chOff x="864" y="3312"/>
              <a:chExt cx="122" cy="122"/>
            </a:xfrm>
          </p:grpSpPr>
          <p:sp>
            <p:nvSpPr>
              <p:cNvPr id="13337" name="Oval 35"/>
              <p:cNvSpPr>
                <a:spLocks noChangeAspect="1" noChangeArrowheads="1"/>
              </p:cNvSpPr>
              <p:nvPr/>
            </p:nvSpPr>
            <p:spPr bwMode="auto">
              <a:xfrm>
                <a:off x="864" y="3312"/>
                <a:ext cx="122" cy="12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38" name="Line 22"/>
              <p:cNvSpPr>
                <a:spLocks noChangeShapeType="1"/>
              </p:cNvSpPr>
              <p:nvPr/>
            </p:nvSpPr>
            <p:spPr bwMode="auto">
              <a:xfrm>
                <a:off x="876" y="33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34" name="Group 24"/>
            <p:cNvGrpSpPr>
              <a:grpSpLocks/>
            </p:cNvGrpSpPr>
            <p:nvPr/>
          </p:nvGrpSpPr>
          <p:grpSpPr bwMode="auto">
            <a:xfrm>
              <a:off x="2664" y="384"/>
              <a:ext cx="122" cy="122"/>
              <a:chOff x="864" y="3312"/>
              <a:chExt cx="122" cy="122"/>
            </a:xfrm>
          </p:grpSpPr>
          <p:sp>
            <p:nvSpPr>
              <p:cNvPr id="13335" name="Oval 35"/>
              <p:cNvSpPr>
                <a:spLocks noChangeAspect="1" noChangeArrowheads="1"/>
              </p:cNvSpPr>
              <p:nvPr/>
            </p:nvSpPr>
            <p:spPr bwMode="auto">
              <a:xfrm>
                <a:off x="864" y="3312"/>
                <a:ext cx="122" cy="12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36" name="Line 26"/>
              <p:cNvSpPr>
                <a:spLocks noChangeShapeType="1"/>
              </p:cNvSpPr>
              <p:nvPr/>
            </p:nvSpPr>
            <p:spPr bwMode="auto">
              <a:xfrm>
                <a:off x="876" y="33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443" name="Line 19"/>
          <p:cNvSpPr>
            <a:spLocks noChangeShapeType="1"/>
          </p:cNvSpPr>
          <p:nvPr/>
        </p:nvSpPr>
        <p:spPr bwMode="auto">
          <a:xfrm flipV="1">
            <a:off x="3124200" y="437515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3316" name="Object 13"/>
          <p:cNvGraphicFramePr>
            <a:graphicFrameLocks noChangeAspect="1"/>
          </p:cNvGraphicFramePr>
          <p:nvPr/>
        </p:nvGraphicFramePr>
        <p:xfrm>
          <a:off x="3048000" y="5746750"/>
          <a:ext cx="593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Формула" r:id="rId3" imgW="0" imgH="57279" progId="Equation.3">
                  <p:embed/>
                </p:oleObj>
              </mc:Choice>
              <mc:Fallback>
                <p:oleObj name="Формула" r:id="rId3" imgW="0" imgH="57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46750"/>
                        <a:ext cx="5937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ine 19"/>
          <p:cNvSpPr>
            <a:spLocks noChangeShapeType="1"/>
          </p:cNvSpPr>
          <p:nvPr/>
        </p:nvSpPr>
        <p:spPr bwMode="auto">
          <a:xfrm rot="5400000" flipV="1">
            <a:off x="3771900" y="372745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3318" name="Object 22"/>
          <p:cNvGraphicFramePr>
            <a:graphicFrameLocks noChangeAspect="1"/>
          </p:cNvGraphicFramePr>
          <p:nvPr/>
        </p:nvGraphicFramePr>
        <p:xfrm>
          <a:off x="152400" y="544195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4195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23"/>
          <p:cNvGraphicFramePr>
            <a:graphicFrameLocks noChangeAspect="1"/>
          </p:cNvGraphicFramePr>
          <p:nvPr/>
        </p:nvGraphicFramePr>
        <p:xfrm>
          <a:off x="4495800" y="1860550"/>
          <a:ext cx="530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860550"/>
                        <a:ext cx="5302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590800" y="3917950"/>
            <a:ext cx="1714500" cy="1828800"/>
            <a:chOff x="2590800" y="2438400"/>
            <a:chExt cx="1714500" cy="1828800"/>
          </a:xfrm>
        </p:grpSpPr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3086100" y="3048000"/>
              <a:ext cx="121920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3331" name="Object 25"/>
            <p:cNvGraphicFramePr>
              <a:graphicFrameLocks noChangeAspect="1"/>
            </p:cNvGraphicFramePr>
            <p:nvPr/>
          </p:nvGraphicFramePr>
          <p:xfrm>
            <a:off x="2590800" y="2438400"/>
            <a:ext cx="40640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7" name="Формула" r:id="rId9" imgW="152268" imgH="203024" progId="Equation.3">
                    <p:embed/>
                  </p:oleObj>
                </mc:Choice>
                <mc:Fallback>
                  <p:oleObj name="Формула" r:id="rId9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438400"/>
                          <a:ext cx="406400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324350" y="4298950"/>
            <a:ext cx="750888" cy="1447800"/>
            <a:chOff x="4324350" y="2819400"/>
            <a:chExt cx="750888" cy="1447800"/>
          </a:xfrm>
        </p:grpSpPr>
        <p:grpSp>
          <p:nvGrpSpPr>
            <p:cNvPr id="13326" name="Group 33"/>
            <p:cNvGrpSpPr>
              <a:grpSpLocks/>
            </p:cNvGrpSpPr>
            <p:nvPr/>
          </p:nvGrpSpPr>
          <p:grpSpPr bwMode="auto">
            <a:xfrm>
              <a:off x="4324350" y="2819400"/>
              <a:ext cx="750888" cy="1447800"/>
              <a:chOff x="2724" y="1776"/>
              <a:chExt cx="473" cy="912"/>
            </a:xfrm>
          </p:grpSpPr>
          <p:graphicFrame>
            <p:nvGraphicFramePr>
              <p:cNvPr id="13328" name="Object 16"/>
              <p:cNvGraphicFramePr>
                <a:graphicFrameLocks noChangeAspect="1"/>
              </p:cNvGraphicFramePr>
              <p:nvPr/>
            </p:nvGraphicFramePr>
            <p:xfrm>
              <a:off x="2796" y="1776"/>
              <a:ext cx="401" cy="5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78" name="Формула" r:id="rId11" imgW="0" imgH="28639" progId="Equation.3">
                      <p:embed/>
                    </p:oleObj>
                  </mc:Choice>
                  <mc:Fallback>
                    <p:oleObj name="Формула" r:id="rId11" imgW="0" imgH="286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6" y="1776"/>
                            <a:ext cx="401" cy="5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29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342" y="2302"/>
                <a:ext cx="768" cy="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13327" name="Object 26"/>
            <p:cNvGraphicFramePr>
              <a:graphicFrameLocks noChangeAspect="1"/>
            </p:cNvGraphicFramePr>
            <p:nvPr/>
          </p:nvGraphicFramePr>
          <p:xfrm>
            <a:off x="4495800" y="3048000"/>
            <a:ext cx="50800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9" name="Формула" r:id="rId13" imgW="190417" imgH="241195" progId="Equation.3">
                    <p:embed/>
                  </p:oleObj>
                </mc:Choice>
                <mc:Fallback>
                  <p:oleObj name="Формула" r:id="rId13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3048000"/>
                          <a:ext cx="508000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076575" y="5746750"/>
            <a:ext cx="1219200" cy="738188"/>
            <a:chOff x="3076575" y="4267200"/>
            <a:chExt cx="1219200" cy="738188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3076575" y="4267200"/>
              <a:ext cx="1219200" cy="476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3325" name="Object 24"/>
            <p:cNvGraphicFramePr>
              <a:graphicFrameLocks noChangeAspect="1"/>
            </p:cNvGraphicFramePr>
            <p:nvPr/>
          </p:nvGraphicFramePr>
          <p:xfrm>
            <a:off x="3157859" y="4327525"/>
            <a:ext cx="503238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80" name="Формула" r:id="rId15" imgW="177646" imgH="241091" progId="Equation.3">
                    <p:embed/>
                  </p:oleObj>
                </mc:Choice>
                <mc:Fallback>
                  <p:oleObj name="Формула" r:id="rId15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7859" y="4327525"/>
                          <a:ext cx="503238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3" name="Прямоугольник 6"/>
          <p:cNvSpPr>
            <a:spLocks noChangeArrowheads="1"/>
          </p:cNvSpPr>
          <p:nvPr/>
        </p:nvSpPr>
        <p:spPr bwMode="auto">
          <a:xfrm>
            <a:off x="127000" y="152400"/>
            <a:ext cx="876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двух противоположных вершинах квадрата со стороной 30 см находятся отрицательные одинаковые заряды по –5</a:t>
            </a:r>
            <a:r>
              <a:rPr lang="ru-RU" altLang="ru-RU" sz="20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0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 каждый. Найти напряженность поля в двух других вершинах квадрата.</a:t>
            </a:r>
            <a:endParaRPr lang="ru-RU" altLang="ru-RU" sz="1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38496"/>
              </p:ext>
            </p:extLst>
          </p:nvPr>
        </p:nvGraphicFramePr>
        <p:xfrm>
          <a:off x="6012160" y="3200400"/>
          <a:ext cx="18494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1" name="Equation" r:id="rId17" imgW="622080" imgH="253800" progId="Equation.DSMT4">
                  <p:embed/>
                </p:oleObj>
              </mc:Choice>
              <mc:Fallback>
                <p:oleObj name="Equation" r:id="rId17" imgW="622080" imgH="2538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200400"/>
                        <a:ext cx="18494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718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0"/>
          <p:cNvSpPr>
            <a:spLocks noChangeShapeType="1"/>
          </p:cNvSpPr>
          <p:nvPr/>
        </p:nvSpPr>
        <p:spPr bwMode="auto">
          <a:xfrm>
            <a:off x="677863" y="1382713"/>
            <a:ext cx="3505200" cy="3505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39" name="Rectangle 20"/>
          <p:cNvSpPr>
            <a:spLocks noChangeArrowheads="1"/>
          </p:cNvSpPr>
          <p:nvPr/>
        </p:nvSpPr>
        <p:spPr bwMode="auto">
          <a:xfrm>
            <a:off x="658813" y="1382713"/>
            <a:ext cx="35814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0245" name="Line 19"/>
          <p:cNvSpPr>
            <a:spLocks noChangeShapeType="1"/>
          </p:cNvSpPr>
          <p:nvPr/>
        </p:nvSpPr>
        <p:spPr bwMode="auto">
          <a:xfrm flipV="1">
            <a:off x="5478463" y="4811713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7" name="Line 19"/>
          <p:cNvSpPr>
            <a:spLocks noChangeShapeType="1"/>
          </p:cNvSpPr>
          <p:nvPr/>
        </p:nvSpPr>
        <p:spPr bwMode="auto">
          <a:xfrm rot="5400000" flipV="1">
            <a:off x="4983163" y="5383213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Oval 35"/>
          <p:cNvSpPr>
            <a:spLocks noChangeAspect="1" noChangeArrowheads="1"/>
          </p:cNvSpPr>
          <p:nvPr/>
        </p:nvSpPr>
        <p:spPr bwMode="auto">
          <a:xfrm>
            <a:off x="582613" y="4878388"/>
            <a:ext cx="173037" cy="173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smtClean="0">
                <a:solidFill>
                  <a:srgbClr val="FFFF00"/>
                </a:solidFill>
              </a:rPr>
              <a:t>+</a:t>
            </a:r>
            <a:endParaRPr lang="ru-RU" altLang="ru-RU" sz="1800" b="1" smtClean="0">
              <a:solidFill>
                <a:srgbClr val="FFFF00"/>
              </a:solidFill>
            </a:endParaRPr>
          </a:p>
        </p:txBody>
      </p:sp>
      <p:sp>
        <p:nvSpPr>
          <p:cNvPr id="14343" name="Oval 35"/>
          <p:cNvSpPr>
            <a:spLocks noChangeAspect="1" noChangeArrowheads="1"/>
          </p:cNvSpPr>
          <p:nvPr/>
        </p:nvSpPr>
        <p:spPr bwMode="auto">
          <a:xfrm>
            <a:off x="601663" y="1306513"/>
            <a:ext cx="173037" cy="1730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smtClean="0">
                <a:solidFill>
                  <a:srgbClr val="FFFF00"/>
                </a:solidFill>
              </a:rPr>
              <a:t>+</a:t>
            </a:r>
            <a:endParaRPr lang="ru-RU" altLang="ru-RU" sz="1800" b="1" smtClean="0">
              <a:solidFill>
                <a:srgbClr val="FFFF00"/>
              </a:solidFill>
            </a:endParaRPr>
          </a:p>
        </p:txBody>
      </p:sp>
      <p:sp>
        <p:nvSpPr>
          <p:cNvPr id="14344" name="Oval 35"/>
          <p:cNvSpPr>
            <a:spLocks noChangeAspect="1" noChangeArrowheads="1"/>
          </p:cNvSpPr>
          <p:nvPr/>
        </p:nvSpPr>
        <p:spPr bwMode="auto">
          <a:xfrm>
            <a:off x="4183063" y="1287463"/>
            <a:ext cx="173037" cy="173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smtClean="0">
                <a:solidFill>
                  <a:srgbClr val="FFFF00"/>
                </a:solidFill>
              </a:rPr>
              <a:t>+</a:t>
            </a:r>
            <a:endParaRPr lang="ru-RU" altLang="ru-RU" sz="1800" b="1" smtClean="0">
              <a:solidFill>
                <a:srgbClr val="FFFF00"/>
              </a:solidFill>
            </a:endParaRPr>
          </a:p>
        </p:txBody>
      </p:sp>
      <p:graphicFrame>
        <p:nvGraphicFramePr>
          <p:cNvPr id="10256" name="Object 13"/>
          <p:cNvGraphicFramePr>
            <a:graphicFrameLocks noChangeAspect="1"/>
          </p:cNvGraphicFramePr>
          <p:nvPr/>
        </p:nvGraphicFramePr>
        <p:xfrm>
          <a:off x="2125663" y="2068513"/>
          <a:ext cx="1292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2" name="Формула" r:id="rId3" imgW="400016" imgH="95375" progId="Equation.3">
                  <p:embed/>
                </p:oleObj>
              </mc:Choice>
              <mc:Fallback>
                <p:oleObj name="Формула" r:id="rId3" imgW="400016" imgH="953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2068513"/>
                        <a:ext cx="12922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9"/>
          <p:cNvGraphicFramePr>
            <a:graphicFrameLocks noChangeAspect="1"/>
          </p:cNvGraphicFramePr>
          <p:nvPr/>
        </p:nvGraphicFramePr>
        <p:xfrm>
          <a:off x="152400" y="495300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3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20"/>
          <p:cNvGraphicFramePr>
            <a:graphicFrameLocks noChangeAspect="1"/>
          </p:cNvGraphicFramePr>
          <p:nvPr/>
        </p:nvGraphicFramePr>
        <p:xfrm>
          <a:off x="152400" y="1187450"/>
          <a:ext cx="530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4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87450"/>
                        <a:ext cx="5302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21"/>
          <p:cNvGraphicFramePr>
            <a:graphicFrameLocks noChangeAspect="1"/>
          </p:cNvGraphicFramePr>
          <p:nvPr/>
        </p:nvGraphicFramePr>
        <p:xfrm>
          <a:off x="4430713" y="1119188"/>
          <a:ext cx="4921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5" name="Формула" r:id="rId9" imgW="165028" imgH="228501" progId="Equation.3">
                  <p:embed/>
                </p:oleObj>
              </mc:Choice>
              <mc:Fallback>
                <p:oleObj name="Формула" r:id="rId9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1119188"/>
                        <a:ext cx="4921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2"/>
          <p:cNvGraphicFramePr>
            <a:graphicFrameLocks noChangeAspect="1"/>
          </p:cNvGraphicFramePr>
          <p:nvPr/>
        </p:nvGraphicFramePr>
        <p:xfrm>
          <a:off x="6248400" y="2028825"/>
          <a:ext cx="1447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6" name="Формула" r:id="rId11" imgW="596900" imgH="342900" progId="Equation.3">
                  <p:embed/>
                </p:oleObj>
              </mc:Choice>
              <mc:Fallback>
                <p:oleObj name="Формула" r:id="rId11" imgW="596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028825"/>
                        <a:ext cx="14478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649663" y="4983163"/>
            <a:ext cx="614362" cy="1268412"/>
            <a:chOff x="3733800" y="4286250"/>
            <a:chExt cx="614363" cy="1268413"/>
          </a:xfrm>
        </p:grpSpPr>
        <p:sp>
          <p:nvSpPr>
            <p:cNvPr id="14375" name="Line 12"/>
            <p:cNvSpPr>
              <a:spLocks noChangeShapeType="1"/>
            </p:cNvSpPr>
            <p:nvPr/>
          </p:nvSpPr>
          <p:spPr bwMode="auto">
            <a:xfrm rot="5400000" flipV="1">
              <a:off x="3736182" y="4893468"/>
              <a:ext cx="1219200" cy="47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4376" name="Object 24"/>
            <p:cNvGraphicFramePr>
              <a:graphicFrameLocks noChangeAspect="1"/>
            </p:cNvGraphicFramePr>
            <p:nvPr/>
          </p:nvGraphicFramePr>
          <p:xfrm>
            <a:off x="3733800" y="4800600"/>
            <a:ext cx="568325" cy="754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7" name="Формула" r:id="rId13" imgW="190417" imgH="253890" progId="Equation.3">
                    <p:embed/>
                  </p:oleObj>
                </mc:Choice>
                <mc:Fallback>
                  <p:oleObj name="Формула" r:id="rId13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800600"/>
                          <a:ext cx="568325" cy="754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63" name="Object 25"/>
          <p:cNvGraphicFramePr>
            <a:graphicFrameLocks noChangeAspect="1"/>
          </p:cNvGraphicFramePr>
          <p:nvPr/>
        </p:nvGraphicFramePr>
        <p:xfrm>
          <a:off x="1516063" y="3059113"/>
          <a:ext cx="9080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8" name="Формула" r:id="rId15" imgW="304536" imgH="203024" progId="Equation.3">
                  <p:embed/>
                </p:oleObj>
              </mc:Choice>
              <mc:Fallback>
                <p:oleObj name="Формула" r:id="rId15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059113"/>
                        <a:ext cx="9080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335463" y="4964113"/>
            <a:ext cx="965200" cy="714375"/>
            <a:chOff x="4419600" y="4267200"/>
            <a:chExt cx="965200" cy="714375"/>
          </a:xfrm>
        </p:grpSpPr>
        <p:sp>
          <p:nvSpPr>
            <p:cNvPr id="14373" name="Line 18"/>
            <p:cNvSpPr>
              <a:spLocks noChangeShapeType="1"/>
            </p:cNvSpPr>
            <p:nvPr/>
          </p:nvSpPr>
          <p:spPr bwMode="auto">
            <a:xfrm>
              <a:off x="4419600" y="4267200"/>
              <a:ext cx="45720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4374" name="Object 27"/>
            <p:cNvGraphicFramePr>
              <a:graphicFrameLocks noChangeAspect="1"/>
            </p:cNvGraphicFramePr>
            <p:nvPr/>
          </p:nvGraphicFramePr>
          <p:xfrm>
            <a:off x="4876800" y="4343400"/>
            <a:ext cx="50800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9" name="Формула" r:id="rId17" imgW="190417" imgH="241195" progId="Equation.3">
                    <p:embed/>
                  </p:oleObj>
                </mc:Choice>
                <mc:Fallback>
                  <p:oleObj name="Формула" r:id="rId17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4343400"/>
                          <a:ext cx="508000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259263" y="4964113"/>
            <a:ext cx="1870075" cy="1219200"/>
            <a:chOff x="4343400" y="4267200"/>
            <a:chExt cx="1870075" cy="1219200"/>
          </a:xfrm>
        </p:grpSpPr>
        <p:sp>
          <p:nvSpPr>
            <p:cNvPr id="14369" name="Line 18"/>
            <p:cNvSpPr>
              <a:spLocks noChangeShapeType="1"/>
            </p:cNvSpPr>
            <p:nvPr/>
          </p:nvSpPr>
          <p:spPr bwMode="auto">
            <a:xfrm>
              <a:off x="4343400" y="4267200"/>
              <a:ext cx="1219200" cy="12192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4370" name="Группа 2"/>
            <p:cNvGrpSpPr>
              <a:grpSpLocks/>
            </p:cNvGrpSpPr>
            <p:nvPr/>
          </p:nvGrpSpPr>
          <p:grpSpPr bwMode="auto">
            <a:xfrm>
              <a:off x="4495800" y="4419600"/>
              <a:ext cx="1717675" cy="1048791"/>
              <a:chOff x="4495800" y="4419600"/>
              <a:chExt cx="1717675" cy="1048791"/>
            </a:xfrm>
          </p:grpSpPr>
          <p:sp>
            <p:nvSpPr>
              <p:cNvPr id="14371" name="Line 18"/>
              <p:cNvSpPr>
                <a:spLocks noChangeShapeType="1"/>
              </p:cNvSpPr>
              <p:nvPr/>
            </p:nvSpPr>
            <p:spPr bwMode="auto">
              <a:xfrm>
                <a:off x="4495800" y="4419600"/>
                <a:ext cx="990600" cy="9906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372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2781918"/>
                  </p:ext>
                </p:extLst>
              </p:nvPr>
            </p:nvGraphicFramePr>
            <p:xfrm>
              <a:off x="5567363" y="4754016"/>
              <a:ext cx="646112" cy="714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40" name="Формула" r:id="rId19" imgW="228501" imgH="253890" progId="Equation.3">
                      <p:embed/>
                    </p:oleObj>
                  </mc:Choice>
                  <mc:Fallback>
                    <p:oleObj name="Формула" r:id="rId19" imgW="228501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67363" y="4754016"/>
                            <a:ext cx="646112" cy="714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259263" y="5040313"/>
            <a:ext cx="2290762" cy="1785937"/>
            <a:chOff x="4343400" y="4343400"/>
            <a:chExt cx="2290763" cy="1785938"/>
          </a:xfrm>
        </p:grpSpPr>
        <p:sp>
          <p:nvSpPr>
            <p:cNvPr id="14367" name="Line 18"/>
            <p:cNvSpPr>
              <a:spLocks noChangeShapeType="1"/>
            </p:cNvSpPr>
            <p:nvPr/>
          </p:nvSpPr>
          <p:spPr bwMode="auto">
            <a:xfrm>
              <a:off x="4343400" y="4343400"/>
              <a:ext cx="1752600" cy="175260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4368" name="Object 29"/>
            <p:cNvGraphicFramePr>
              <a:graphicFrameLocks noChangeAspect="1"/>
            </p:cNvGraphicFramePr>
            <p:nvPr/>
          </p:nvGraphicFramePr>
          <p:xfrm>
            <a:off x="6203950" y="5557838"/>
            <a:ext cx="430213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1" name="Формула" r:id="rId21" imgW="152268" imgH="203024" progId="Equation.3">
                    <p:embed/>
                  </p:oleObj>
                </mc:Choice>
                <mc:Fallback>
                  <p:oleObj name="Формула" r:id="rId21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3950" y="5557838"/>
                          <a:ext cx="430213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25111"/>
              </p:ext>
            </p:extLst>
          </p:nvPr>
        </p:nvGraphicFramePr>
        <p:xfrm>
          <a:off x="6264275" y="1203325"/>
          <a:ext cx="1795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2" name="Equation" r:id="rId23" imgW="698400" imgH="253800" progId="Equation.DSMT4">
                  <p:embed/>
                </p:oleObj>
              </mc:Choice>
              <mc:Fallback>
                <p:oleObj name="Equation" r:id="rId23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1203325"/>
                        <a:ext cx="179546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2"/>
          <p:cNvGraphicFramePr>
            <a:graphicFrameLocks noChangeAspect="1"/>
          </p:cNvGraphicFramePr>
          <p:nvPr/>
        </p:nvGraphicFramePr>
        <p:xfrm>
          <a:off x="6324600" y="2970213"/>
          <a:ext cx="2727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3" name="Формула" r:id="rId25" imgW="1117115" imgH="266584" progId="Equation.3">
                  <p:embed/>
                </p:oleObj>
              </mc:Choice>
              <mc:Fallback>
                <p:oleObj name="Формула" r:id="rId25" imgW="1117115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70213"/>
                        <a:ext cx="2727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2"/>
          <p:cNvGraphicFramePr>
            <a:graphicFrameLocks noChangeAspect="1"/>
          </p:cNvGraphicFramePr>
          <p:nvPr/>
        </p:nvGraphicFramePr>
        <p:xfrm>
          <a:off x="6200775" y="3810000"/>
          <a:ext cx="27908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" name="Формула" r:id="rId27" imgW="1155700" imgH="393700" progId="Equation.3">
                  <p:embed/>
                </p:oleObj>
              </mc:Choice>
              <mc:Fallback>
                <p:oleObj name="Формула" r:id="rId27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3810000"/>
                        <a:ext cx="27908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629275" y="133985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5664200" y="225425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5670550" y="3109913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5670550" y="4059238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62" name="Прямоугольник 7"/>
          <p:cNvSpPr>
            <a:spLocks noChangeArrowheads="1"/>
          </p:cNvSpPr>
          <p:nvPr/>
        </p:nvSpPr>
        <p:spPr bwMode="auto">
          <a:xfrm>
            <a:off x="304800" y="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трех вершинах квадрата со стороной 30 см находятся одинаковые заряды по 4 • 10</a:t>
            </a:r>
            <a:r>
              <a:rPr lang="ru-RU" altLang="ru-RU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 каждый. Определить напряженность поля в четвертой вершине.</a:t>
            </a:r>
            <a:endParaRPr lang="ru-RU" altLang="ru-RU" sz="1600" b="1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9263" y="4200525"/>
            <a:ext cx="1219200" cy="768350"/>
            <a:chOff x="4343400" y="3503612"/>
            <a:chExt cx="1219200" cy="768351"/>
          </a:xfrm>
        </p:grpSpPr>
        <p:sp>
          <p:nvSpPr>
            <p:cNvPr id="14365" name="Line 12"/>
            <p:cNvSpPr>
              <a:spLocks noChangeShapeType="1"/>
            </p:cNvSpPr>
            <p:nvPr/>
          </p:nvSpPr>
          <p:spPr bwMode="auto">
            <a:xfrm>
              <a:off x="4343400" y="4267200"/>
              <a:ext cx="1219200" cy="476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4366" name="Object 23"/>
            <p:cNvGraphicFramePr>
              <a:graphicFrameLocks noChangeAspect="1"/>
            </p:cNvGraphicFramePr>
            <p:nvPr/>
          </p:nvGraphicFramePr>
          <p:xfrm>
            <a:off x="4983162" y="3503612"/>
            <a:ext cx="503238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5" name="Формула" r:id="rId29" imgW="177646" imgH="241091" progId="Equation.3">
                    <p:embed/>
                  </p:oleObj>
                </mc:Choice>
                <mc:Fallback>
                  <p:oleObj name="Формула" r:id="rId2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3162" y="3503612"/>
                          <a:ext cx="503238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64" name="Object 22"/>
          <p:cNvGraphicFramePr>
            <a:graphicFrameLocks noChangeAspect="1"/>
          </p:cNvGraphicFramePr>
          <p:nvPr/>
        </p:nvGraphicFramePr>
        <p:xfrm>
          <a:off x="1363663" y="5154613"/>
          <a:ext cx="15017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6" name="Формула" r:id="rId31" imgW="583693" imgH="177646" progId="Equation.3">
                  <p:embed/>
                </p:oleObj>
              </mc:Choice>
              <mc:Fallback>
                <p:oleObj name="Формула" r:id="rId31" imgW="58369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154613"/>
                        <a:ext cx="15017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80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0"/>
          <p:cNvSpPr>
            <a:spLocks noChangeShapeType="1"/>
          </p:cNvSpPr>
          <p:nvPr/>
        </p:nvSpPr>
        <p:spPr bwMode="auto">
          <a:xfrm>
            <a:off x="1752600" y="2382838"/>
            <a:ext cx="2628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3" name="Line 21"/>
          <p:cNvSpPr>
            <a:spLocks noChangeShapeType="1"/>
          </p:cNvSpPr>
          <p:nvPr/>
        </p:nvSpPr>
        <p:spPr bwMode="auto">
          <a:xfrm rot="-5400000">
            <a:off x="1752600" y="2305050"/>
            <a:ext cx="2628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4" name="Line 22"/>
          <p:cNvSpPr>
            <a:spLocks noChangeShapeType="1"/>
          </p:cNvSpPr>
          <p:nvPr/>
        </p:nvSpPr>
        <p:spPr bwMode="auto">
          <a:xfrm rot="18900000" flipV="1">
            <a:off x="1752600" y="2382838"/>
            <a:ext cx="2628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rot="2700000">
            <a:off x="1744663" y="2400300"/>
            <a:ext cx="2628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6" name="Oval 19"/>
          <p:cNvSpPr>
            <a:spLocks noChangeAspect="1" noChangeArrowheads="1"/>
          </p:cNvSpPr>
          <p:nvPr/>
        </p:nvSpPr>
        <p:spPr bwMode="auto">
          <a:xfrm>
            <a:off x="2928938" y="2270125"/>
            <a:ext cx="247650" cy="2476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5367" name="Oval 29"/>
          <p:cNvSpPr>
            <a:spLocks noChangeArrowheads="1"/>
          </p:cNvSpPr>
          <p:nvPr/>
        </p:nvSpPr>
        <p:spPr bwMode="auto">
          <a:xfrm>
            <a:off x="3827463" y="1552575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5368" name="Oval 30"/>
          <p:cNvSpPr>
            <a:spLocks noChangeArrowheads="1"/>
          </p:cNvSpPr>
          <p:nvPr/>
        </p:nvSpPr>
        <p:spPr bwMode="auto">
          <a:xfrm>
            <a:off x="3325813" y="2036763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5369" name="Oval 32"/>
          <p:cNvSpPr>
            <a:spLocks noChangeArrowheads="1"/>
          </p:cNvSpPr>
          <p:nvPr/>
        </p:nvSpPr>
        <p:spPr bwMode="auto">
          <a:xfrm>
            <a:off x="3560763" y="1812925"/>
            <a:ext cx="68262" cy="682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15370" name="Object 35"/>
          <p:cNvGraphicFramePr>
            <a:graphicFrameLocks noChangeAspect="1"/>
          </p:cNvGraphicFramePr>
          <p:nvPr/>
        </p:nvGraphicFramePr>
        <p:xfrm>
          <a:off x="4017963" y="2400300"/>
          <a:ext cx="323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" name="Формула" r:id="rId3" imgW="0" imgH="28639" progId="Equation.3">
                  <p:embed/>
                </p:oleObj>
              </mc:Choice>
              <mc:Fallback>
                <p:oleObj name="Формула" r:id="rId3" imgW="0" imgH="28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400300"/>
                        <a:ext cx="323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62" name="AutoShape 38"/>
          <p:cNvSpPr>
            <a:spLocks/>
          </p:cNvSpPr>
          <p:nvPr/>
        </p:nvSpPr>
        <p:spPr bwMode="auto">
          <a:xfrm>
            <a:off x="5867400" y="1371600"/>
            <a:ext cx="228600" cy="1981200"/>
          </a:xfrm>
          <a:prstGeom prst="rightBrace">
            <a:avLst>
              <a:gd name="adj1" fmla="val 72222"/>
              <a:gd name="adj2" fmla="val 208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29087" name="Group 63"/>
          <p:cNvGrpSpPr>
            <a:grpSpLocks/>
          </p:cNvGrpSpPr>
          <p:nvPr/>
        </p:nvGrpSpPr>
        <p:grpSpPr bwMode="auto">
          <a:xfrm>
            <a:off x="76200" y="1193800"/>
            <a:ext cx="1600200" cy="2921000"/>
            <a:chOff x="38" y="877"/>
            <a:chExt cx="1176" cy="2621"/>
          </a:xfrm>
        </p:grpSpPr>
        <p:graphicFrame>
          <p:nvGraphicFramePr>
            <p:cNvPr id="15395" name="Object 45"/>
            <p:cNvGraphicFramePr>
              <a:graphicFrameLocks noChangeAspect="1"/>
            </p:cNvGraphicFramePr>
            <p:nvPr/>
          </p:nvGraphicFramePr>
          <p:xfrm>
            <a:off x="38" y="877"/>
            <a:ext cx="1176" cy="2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7" name="Формула" r:id="rId5" imgW="704816" imgH="1371718" progId="Equation.3">
                    <p:embed/>
                  </p:oleObj>
                </mc:Choice>
                <mc:Fallback>
                  <p:oleObj name="Формула" r:id="rId5" imgW="704816" imgH="13717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" y="877"/>
                          <a:ext cx="1176" cy="2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6" name="Line 46"/>
            <p:cNvSpPr>
              <a:spLocks noChangeShapeType="1"/>
            </p:cNvSpPr>
            <p:nvPr/>
          </p:nvSpPr>
          <p:spPr bwMode="auto">
            <a:xfrm>
              <a:off x="96" y="2814"/>
              <a:ext cx="11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97" name="Line 47"/>
            <p:cNvSpPr>
              <a:spLocks noChangeShapeType="1"/>
            </p:cNvSpPr>
            <p:nvPr/>
          </p:nvSpPr>
          <p:spPr bwMode="auto">
            <a:xfrm rot="-5400000">
              <a:off x="-79" y="2205"/>
              <a:ext cx="25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9077" name="AutoShape 53"/>
          <p:cNvSpPr>
            <a:spLocks/>
          </p:cNvSpPr>
          <p:nvPr/>
        </p:nvSpPr>
        <p:spPr bwMode="auto">
          <a:xfrm>
            <a:off x="1855788" y="4572000"/>
            <a:ext cx="228600" cy="1981200"/>
          </a:xfrm>
          <a:prstGeom prst="rightBrace">
            <a:avLst>
              <a:gd name="adj1" fmla="val 72222"/>
              <a:gd name="adj2" fmla="val 4401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5374" name="Text Box 58"/>
          <p:cNvSpPr txBox="1">
            <a:spLocks noChangeArrowheads="1"/>
          </p:cNvSpPr>
          <p:nvPr/>
        </p:nvSpPr>
        <p:spPr bwMode="auto">
          <a:xfrm>
            <a:off x="228600" y="228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В точке А напряженность  поля равна 63 Н/Кл, а в точке В – 7 Н/Кл. Найдите напряженность поля в точке С, лежащей посередине между точками А и В.</a:t>
            </a:r>
          </a:p>
        </p:txBody>
      </p:sp>
      <p:sp>
        <p:nvSpPr>
          <p:cNvPr id="129083" name="Oval 59"/>
          <p:cNvSpPr>
            <a:spLocks noChangeArrowheads="1"/>
          </p:cNvSpPr>
          <p:nvPr/>
        </p:nvSpPr>
        <p:spPr bwMode="auto">
          <a:xfrm>
            <a:off x="4343400" y="12192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9084" name="Oval 60"/>
          <p:cNvSpPr>
            <a:spLocks noChangeArrowheads="1"/>
          </p:cNvSpPr>
          <p:nvPr/>
        </p:nvSpPr>
        <p:spPr bwMode="auto">
          <a:xfrm>
            <a:off x="4392613" y="38100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9085" name="Oval 61"/>
          <p:cNvSpPr>
            <a:spLocks noChangeArrowheads="1"/>
          </p:cNvSpPr>
          <p:nvPr/>
        </p:nvSpPr>
        <p:spPr bwMode="auto">
          <a:xfrm>
            <a:off x="304800" y="41910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9086" name="AutoShape 62"/>
          <p:cNvSpPr>
            <a:spLocks noChangeArrowheads="1"/>
          </p:cNvSpPr>
          <p:nvPr/>
        </p:nvSpPr>
        <p:spPr bwMode="auto">
          <a:xfrm>
            <a:off x="4876800" y="5029200"/>
            <a:ext cx="4154488" cy="1066800"/>
          </a:xfrm>
          <a:prstGeom prst="roundRect">
            <a:avLst>
              <a:gd name="adj" fmla="val 272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5379" name="Text Box 41"/>
          <p:cNvSpPr txBox="1">
            <a:spLocks noChangeArrowheads="1"/>
          </p:cNvSpPr>
          <p:nvPr/>
        </p:nvSpPr>
        <p:spPr bwMode="auto">
          <a:xfrm>
            <a:off x="3124200" y="1752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i="1" smtClean="0">
                <a:solidFill>
                  <a:srgbClr val="0000FF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3657600" y="1219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i="1" smtClean="0">
                <a:solidFill>
                  <a:srgbClr val="0000FF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3362325" y="151447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i="1" smtClean="0">
                <a:solidFill>
                  <a:srgbClr val="0000FF"/>
                </a:solidFill>
                <a:latin typeface="Times New Roman" pitchFamily="18" charset="0"/>
              </a:rPr>
              <a:t>С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533900" y="1417638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8" name="Формула" r:id="rId7" imgW="545760" imgH="431640" progId="Equation.3">
                  <p:embed/>
                </p:oleObj>
              </mc:Choice>
              <mc:Fallback>
                <p:oleObj name="Формула" r:id="rId7" imgW="545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417638"/>
                        <a:ext cx="1333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495800" y="2336800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9" name="Формула" r:id="rId9" imgW="545760" imgH="431640" progId="Equation.3">
                  <p:embed/>
                </p:oleObj>
              </mc:Choice>
              <mc:Fallback>
                <p:oleObj name="Формула" r:id="rId9" imgW="545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36800"/>
                        <a:ext cx="1333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72200" y="1250950"/>
          <a:ext cx="12954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0" name="Формула" r:id="rId11" imgW="558720" imgH="457200" progId="Equation.3">
                  <p:embed/>
                </p:oleObj>
              </mc:Choice>
              <mc:Fallback>
                <p:oleObj name="Формула" r:id="rId11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50950"/>
                        <a:ext cx="12954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7488238" y="1371600"/>
          <a:ext cx="1295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1" name="Формула" r:id="rId13" imgW="558720" imgH="355320" progId="Equation.3">
                  <p:embed/>
                </p:oleObj>
              </mc:Choice>
              <mc:Fallback>
                <p:oleObj name="Формула" r:id="rId13" imgW="558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1371600"/>
                        <a:ext cx="1295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6096000" y="2233613"/>
          <a:ext cx="9715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2" name="Формула" r:id="rId15" imgW="419040" imgH="457200" progId="Equation.3">
                  <p:embed/>
                </p:oleObj>
              </mc:Choice>
              <mc:Fallback>
                <p:oleObj name="Формула" r:id="rId15" imgW="419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33613"/>
                        <a:ext cx="97155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7154863" y="2444750"/>
          <a:ext cx="1619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3" name="Формула" r:id="rId17" imgW="698400" imgH="228600" progId="Equation.3">
                  <p:embed/>
                </p:oleObj>
              </mc:Choice>
              <mc:Fallback>
                <p:oleObj name="Формула" r:id="rId17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444750"/>
                        <a:ext cx="16192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4940300" y="3484563"/>
          <a:ext cx="39465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4" name="Формула" r:id="rId19" imgW="1701720" imgH="380880" progId="Equation.3">
                  <p:embed/>
                </p:oleObj>
              </mc:Choice>
              <mc:Fallback>
                <p:oleObj name="Формула" r:id="rId19" imgW="17017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84563"/>
                        <a:ext cx="39465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2209800" y="4959350"/>
          <a:ext cx="19145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5" name="Формула" r:id="rId21" imgW="825480" imgH="457200" progId="Equation.3">
                  <p:embed/>
                </p:oleObj>
              </mc:Choice>
              <mc:Fallback>
                <p:oleObj name="Формула" r:id="rId21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59350"/>
                        <a:ext cx="19145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304800" y="5570538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6" name="Формула" r:id="rId23" imgW="545760" imgH="431640" progId="Equation.3">
                  <p:embed/>
                </p:oleObj>
              </mc:Choice>
              <mc:Fallback>
                <p:oleObj name="Формула" r:id="rId23" imgW="545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70538"/>
                        <a:ext cx="1333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304800" y="4432300"/>
          <a:ext cx="13636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7" name="Формула" r:id="rId24" imgW="558720" imgH="431640" progId="Equation.3">
                  <p:embed/>
                </p:oleObj>
              </mc:Choice>
              <mc:Fallback>
                <p:oleObj name="Формула" r:id="rId24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32300"/>
                        <a:ext cx="13636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5046663" y="5121275"/>
          <a:ext cx="1354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8" name="Формула" r:id="rId26" imgW="583920" imgH="380880" progId="Equation.3">
                  <p:embed/>
                </p:oleObj>
              </mc:Choice>
              <mc:Fallback>
                <p:oleObj name="Формула" r:id="rId26" imgW="583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121275"/>
                        <a:ext cx="13541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6367463" y="5149850"/>
          <a:ext cx="7953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" name="Формула" r:id="rId28" imgW="342720" imgH="355320" progId="Equation.3">
                  <p:embed/>
                </p:oleObj>
              </mc:Choice>
              <mc:Fallback>
                <p:oleObj name="Формула" r:id="rId28" imgW="342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5149850"/>
                        <a:ext cx="7953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7113588" y="5149850"/>
          <a:ext cx="16494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0" name="Формула" r:id="rId30" imgW="711000" imgH="355320" progId="Equation.3">
                  <p:embed/>
                </p:oleObj>
              </mc:Choice>
              <mc:Fallback>
                <p:oleObj name="Формула" r:id="rId30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5149850"/>
                        <a:ext cx="16494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32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2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2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2" grpId="0" animBg="1"/>
      <p:bldP spid="129077" grpId="0" animBg="1"/>
      <p:bldP spid="129083" grpId="0" animBg="1"/>
      <p:bldP spid="129084" grpId="0" animBg="1"/>
      <p:bldP spid="129085" grpId="0" animBg="1"/>
      <p:bldP spid="129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22" name="Group 74"/>
          <p:cNvGrpSpPr>
            <a:grpSpLocks/>
          </p:cNvGrpSpPr>
          <p:nvPr/>
        </p:nvGrpSpPr>
        <p:grpSpPr bwMode="auto">
          <a:xfrm>
            <a:off x="3657600" y="1643063"/>
            <a:ext cx="1944688" cy="1462087"/>
            <a:chOff x="2304" y="1035"/>
            <a:chExt cx="1225" cy="921"/>
          </a:xfrm>
        </p:grpSpPr>
        <p:sp>
          <p:nvSpPr>
            <p:cNvPr id="16425" name="AutoShape 67" descr="Широкий диагональный 2"/>
            <p:cNvSpPr>
              <a:spLocks noChangeArrowheads="1"/>
            </p:cNvSpPr>
            <p:nvPr/>
          </p:nvSpPr>
          <p:spPr bwMode="auto">
            <a:xfrm>
              <a:off x="2304" y="1035"/>
              <a:ext cx="920" cy="698"/>
            </a:xfrm>
            <a:prstGeom prst="rtTriangl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426" name="AutoShape 68" descr="Широкий диагональный 2"/>
            <p:cNvSpPr>
              <a:spLocks noChangeArrowheads="1"/>
            </p:cNvSpPr>
            <p:nvPr/>
          </p:nvSpPr>
          <p:spPr bwMode="auto">
            <a:xfrm rot="10800000">
              <a:off x="3221" y="1729"/>
              <a:ext cx="308" cy="227"/>
            </a:xfrm>
            <a:prstGeom prst="rtTriangl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7848600" y="-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30099" name="Group 51"/>
          <p:cNvGrpSpPr>
            <a:grpSpLocks/>
          </p:cNvGrpSpPr>
          <p:nvPr/>
        </p:nvGrpSpPr>
        <p:grpSpPr bwMode="auto">
          <a:xfrm>
            <a:off x="219075" y="1693863"/>
            <a:ext cx="2295525" cy="2455862"/>
            <a:chOff x="225" y="1063"/>
            <a:chExt cx="1660" cy="1693"/>
          </a:xfrm>
        </p:grpSpPr>
        <p:graphicFrame>
          <p:nvGraphicFramePr>
            <p:cNvPr id="16422" name="Object 25"/>
            <p:cNvGraphicFramePr>
              <a:graphicFrameLocks noChangeAspect="1"/>
            </p:cNvGraphicFramePr>
            <p:nvPr/>
          </p:nvGraphicFramePr>
          <p:xfrm>
            <a:off x="225" y="1063"/>
            <a:ext cx="1660" cy="1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0" name="Формула" r:id="rId3" imgW="1276384" imgH="1028586" progId="Equation.3">
                    <p:embed/>
                  </p:oleObj>
                </mc:Choice>
                <mc:Fallback>
                  <p:oleObj name="Формула" r:id="rId3" imgW="1276384" imgH="102858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" y="1063"/>
                          <a:ext cx="1660" cy="1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3" name="Line 26"/>
            <p:cNvSpPr>
              <a:spLocks noChangeShapeType="1"/>
            </p:cNvSpPr>
            <p:nvPr/>
          </p:nvSpPr>
          <p:spPr bwMode="auto">
            <a:xfrm>
              <a:off x="253" y="2068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424" name="Line 27"/>
            <p:cNvSpPr>
              <a:spLocks noChangeShapeType="1"/>
            </p:cNvSpPr>
            <p:nvPr/>
          </p:nvSpPr>
          <p:spPr bwMode="auto">
            <a:xfrm rot="-5400000">
              <a:off x="1069" y="194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389" name="Text Box 37"/>
          <p:cNvSpPr txBox="1">
            <a:spLocks noChangeArrowheads="1"/>
          </p:cNvSpPr>
          <p:nvPr/>
        </p:nvSpPr>
        <p:spPr bwMode="auto">
          <a:xfrm>
            <a:off x="228600" y="2286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Заряды по 0,1 мкКл расположены на расстоянии 6 см друг от друга. Найти напряженность в точке, удаленной на 5 см от каждого из зарядов. Решите задачу для двух случаев: а) оба заряда положительные; б) заряды разноименные. </a:t>
            </a:r>
          </a:p>
        </p:txBody>
      </p:sp>
      <p:sp>
        <p:nvSpPr>
          <p:cNvPr id="130086" name="Oval 38"/>
          <p:cNvSpPr>
            <a:spLocks noChangeArrowheads="1"/>
          </p:cNvSpPr>
          <p:nvPr/>
        </p:nvSpPr>
        <p:spPr bwMode="auto">
          <a:xfrm>
            <a:off x="2971800" y="16764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0087" name="Oval 39"/>
          <p:cNvSpPr>
            <a:spLocks noChangeArrowheads="1"/>
          </p:cNvSpPr>
          <p:nvPr/>
        </p:nvSpPr>
        <p:spPr bwMode="auto">
          <a:xfrm>
            <a:off x="6477000" y="16764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0088" name="Oval 40"/>
          <p:cNvSpPr>
            <a:spLocks noChangeArrowheads="1"/>
          </p:cNvSpPr>
          <p:nvPr/>
        </p:nvSpPr>
        <p:spPr bwMode="auto">
          <a:xfrm>
            <a:off x="304800" y="4495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0089" name="AutoShape 41"/>
          <p:cNvSpPr>
            <a:spLocks noChangeArrowheads="1"/>
          </p:cNvSpPr>
          <p:nvPr/>
        </p:nvSpPr>
        <p:spPr bwMode="auto">
          <a:xfrm>
            <a:off x="2743200" y="5445224"/>
            <a:ext cx="4191000" cy="1224136"/>
          </a:xfrm>
          <a:prstGeom prst="roundRect">
            <a:avLst>
              <a:gd name="adj" fmla="val 272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30093" name="Group 45"/>
          <p:cNvGrpSpPr>
            <a:grpSpLocks/>
          </p:cNvGrpSpPr>
          <p:nvPr/>
        </p:nvGrpSpPr>
        <p:grpSpPr bwMode="auto">
          <a:xfrm rot="5400000">
            <a:off x="3124200" y="1943100"/>
            <a:ext cx="2362200" cy="1600200"/>
            <a:chOff x="2496" y="1680"/>
            <a:chExt cx="1488" cy="1008"/>
          </a:xfrm>
        </p:grpSpPr>
        <p:sp>
          <p:nvSpPr>
            <p:cNvPr id="16419" name="AutoShape 42"/>
            <p:cNvSpPr>
              <a:spLocks noChangeArrowheads="1"/>
            </p:cNvSpPr>
            <p:nvPr/>
          </p:nvSpPr>
          <p:spPr bwMode="auto">
            <a:xfrm>
              <a:off x="2532" y="1680"/>
              <a:ext cx="1392" cy="91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420" name="Oval 43"/>
            <p:cNvSpPr>
              <a:spLocks noChangeArrowheads="1"/>
            </p:cNvSpPr>
            <p:nvPr/>
          </p:nvSpPr>
          <p:spPr bwMode="auto">
            <a:xfrm>
              <a:off x="2496" y="24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6421" name="Oval 44"/>
            <p:cNvSpPr>
              <a:spLocks noChangeArrowheads="1"/>
            </p:cNvSpPr>
            <p:nvPr/>
          </p:nvSpPr>
          <p:spPr bwMode="auto">
            <a:xfrm>
              <a:off x="3840" y="25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+</a:t>
              </a:r>
            </a:p>
          </p:txBody>
        </p:sp>
      </p:grpSp>
      <p:sp>
        <p:nvSpPr>
          <p:cNvPr id="130096" name="Line 48"/>
          <p:cNvSpPr>
            <a:spLocks noChangeShapeType="1"/>
          </p:cNvSpPr>
          <p:nvPr/>
        </p:nvSpPr>
        <p:spPr bwMode="auto">
          <a:xfrm>
            <a:off x="3581400" y="2743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0098" name="Line 50"/>
          <p:cNvSpPr>
            <a:spLocks noChangeShapeType="1"/>
          </p:cNvSpPr>
          <p:nvPr/>
        </p:nvSpPr>
        <p:spPr bwMode="auto">
          <a:xfrm rot="-180000">
            <a:off x="5029200" y="261937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0097" name="Line 49"/>
          <p:cNvSpPr>
            <a:spLocks noChangeShapeType="1"/>
          </p:cNvSpPr>
          <p:nvPr/>
        </p:nvSpPr>
        <p:spPr bwMode="auto">
          <a:xfrm rot="180000" flipV="1">
            <a:off x="4953000" y="226695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0114" name="Line 66"/>
          <p:cNvSpPr>
            <a:spLocks noChangeShapeType="1"/>
          </p:cNvSpPr>
          <p:nvPr/>
        </p:nvSpPr>
        <p:spPr bwMode="auto">
          <a:xfrm>
            <a:off x="5610225" y="2133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30126" name="Group 78"/>
          <p:cNvGrpSpPr>
            <a:grpSpLocks/>
          </p:cNvGrpSpPr>
          <p:nvPr/>
        </p:nvGrpSpPr>
        <p:grpSpPr bwMode="auto">
          <a:xfrm>
            <a:off x="3352800" y="1752600"/>
            <a:ext cx="1166813" cy="698500"/>
            <a:chOff x="2112" y="1104"/>
            <a:chExt cx="735" cy="440"/>
          </a:xfrm>
        </p:grpSpPr>
        <p:graphicFrame>
          <p:nvGraphicFramePr>
            <p:cNvPr id="16417" name="Object 75"/>
            <p:cNvGraphicFramePr>
              <a:graphicFrameLocks noChangeAspect="1"/>
            </p:cNvGraphicFramePr>
            <p:nvPr/>
          </p:nvGraphicFramePr>
          <p:xfrm>
            <a:off x="2112" y="1296"/>
            <a:ext cx="15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1" name="Формула" r:id="rId5" imgW="114102" imgH="177492" progId="Equation.3">
                    <p:embed/>
                  </p:oleObj>
                </mc:Choice>
                <mc:Fallback>
                  <p:oleObj name="Формула" r:id="rId5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296"/>
                          <a:ext cx="15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8" name="Object 76"/>
            <p:cNvGraphicFramePr>
              <a:graphicFrameLocks noChangeAspect="1"/>
            </p:cNvGraphicFramePr>
            <p:nvPr/>
          </p:nvGraphicFramePr>
          <p:xfrm>
            <a:off x="2688" y="1104"/>
            <a:ext cx="15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2" name="Формула" r:id="rId7" imgW="114102" imgH="177492" progId="Equation.3">
                    <p:embed/>
                  </p:oleObj>
                </mc:Choice>
                <mc:Fallback>
                  <p:oleObj name="Формула" r:id="rId7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104"/>
                          <a:ext cx="15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0125" name="Object 77"/>
          <p:cNvGraphicFramePr>
            <a:graphicFrameLocks noChangeAspect="1"/>
          </p:cNvGraphicFramePr>
          <p:nvPr/>
        </p:nvGraphicFramePr>
        <p:xfrm>
          <a:off x="3948113" y="2757488"/>
          <a:ext cx="2809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3" name="Формула" r:id="rId9" imgW="126780" imgH="164814" progId="Equation.3">
                  <p:embed/>
                </p:oleObj>
              </mc:Choice>
              <mc:Fallback>
                <p:oleObj name="Формула" r:id="rId9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2757488"/>
                        <a:ext cx="2809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2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57503"/>
              </p:ext>
            </p:extLst>
          </p:nvPr>
        </p:nvGraphicFramePr>
        <p:xfrm>
          <a:off x="7224713" y="1676400"/>
          <a:ext cx="1377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4" name="Формула" r:id="rId11" imgW="622080" imgH="406080" progId="Equation.3">
                  <p:embed/>
                </p:oleObj>
              </mc:Choice>
              <mc:Fallback>
                <p:oleObj name="Формула" r:id="rId11" imgW="6220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1676400"/>
                        <a:ext cx="13779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28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22229"/>
              </p:ext>
            </p:extLst>
          </p:nvPr>
        </p:nvGraphicFramePr>
        <p:xfrm>
          <a:off x="7072313" y="2882900"/>
          <a:ext cx="12096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5" name="Формула" r:id="rId13" imgW="545760" imgH="355320" progId="Equation.3">
                  <p:embed/>
                </p:oleObj>
              </mc:Choice>
              <mc:Fallback>
                <p:oleObj name="Формула" r:id="rId13" imgW="5457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882900"/>
                        <a:ext cx="12096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29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64202"/>
              </p:ext>
            </p:extLst>
          </p:nvPr>
        </p:nvGraphicFramePr>
        <p:xfrm>
          <a:off x="2081212" y="4124176"/>
          <a:ext cx="3076575" cy="94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Формула" r:id="rId15" imgW="1231560" imgH="406080" progId="Equation.3">
                  <p:embed/>
                </p:oleObj>
              </mc:Choice>
              <mc:Fallback>
                <p:oleObj name="Формула" r:id="rId15" imgW="1231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2" y="4124176"/>
                        <a:ext cx="3076575" cy="94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3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32009"/>
              </p:ext>
            </p:extLst>
          </p:nvPr>
        </p:nvGraphicFramePr>
        <p:xfrm>
          <a:off x="5219700" y="4149725"/>
          <a:ext cx="21304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Формула" r:id="rId17" imgW="812520" imgH="355320" progId="Equation.3">
                  <p:embed/>
                </p:oleObj>
              </mc:Choice>
              <mc:Fallback>
                <p:oleObj name="Формула" r:id="rId17" imgW="8125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149725"/>
                        <a:ext cx="21304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31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32166"/>
              </p:ext>
            </p:extLst>
          </p:nvPr>
        </p:nvGraphicFramePr>
        <p:xfrm>
          <a:off x="7380312" y="4149725"/>
          <a:ext cx="1656184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Формула" r:id="rId19" imgW="609480" imgH="355320" progId="Equation.3">
                  <p:embed/>
                </p:oleObj>
              </mc:Choice>
              <mc:Fallback>
                <p:oleObj name="Формула" r:id="rId19" imgW="609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149725"/>
                        <a:ext cx="1656184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132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071051"/>
              </p:ext>
            </p:extLst>
          </p:nvPr>
        </p:nvGraphicFramePr>
        <p:xfrm>
          <a:off x="2743200" y="5562600"/>
          <a:ext cx="3924300" cy="108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" name="Формула" r:id="rId21" imgW="1333440" imgH="355320" progId="Equation.3">
                  <p:embed/>
                </p:oleObj>
              </mc:Choice>
              <mc:Fallback>
                <p:oleObj name="Формула" r:id="rId21" imgW="13334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0"/>
                        <a:ext cx="3924300" cy="1081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5105400" y="2724150"/>
            <a:ext cx="915988" cy="890588"/>
            <a:chOff x="3216" y="1716"/>
            <a:chExt cx="577" cy="561"/>
          </a:xfrm>
        </p:grpSpPr>
        <p:sp>
          <p:nvSpPr>
            <p:cNvPr id="16415" name="Line 46"/>
            <p:cNvSpPr>
              <a:spLocks noChangeShapeType="1"/>
            </p:cNvSpPr>
            <p:nvPr/>
          </p:nvSpPr>
          <p:spPr bwMode="auto">
            <a:xfrm>
              <a:off x="3216" y="1716"/>
              <a:ext cx="336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6416" name="Object 80"/>
            <p:cNvGraphicFramePr>
              <a:graphicFrameLocks noChangeAspect="1"/>
            </p:cNvGraphicFramePr>
            <p:nvPr/>
          </p:nvGraphicFramePr>
          <p:xfrm>
            <a:off x="3552" y="1951"/>
            <a:ext cx="241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0" name="Формула" r:id="rId23" imgW="177646" imgH="241091" progId="Equation.3">
                    <p:embed/>
                  </p:oleObj>
                </mc:Choice>
                <mc:Fallback>
                  <p:oleObj name="Формула" r:id="rId23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951"/>
                          <a:ext cx="241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34" name="Group 46"/>
          <p:cNvGrpSpPr>
            <a:grpSpLocks/>
          </p:cNvGrpSpPr>
          <p:nvPr/>
        </p:nvGrpSpPr>
        <p:grpSpPr bwMode="auto">
          <a:xfrm>
            <a:off x="5105400" y="1878013"/>
            <a:ext cx="930275" cy="865187"/>
            <a:chOff x="3216" y="1183"/>
            <a:chExt cx="586" cy="545"/>
          </a:xfrm>
        </p:grpSpPr>
        <p:sp>
          <p:nvSpPr>
            <p:cNvPr id="16413" name="Line 47"/>
            <p:cNvSpPr>
              <a:spLocks noChangeShapeType="1"/>
            </p:cNvSpPr>
            <p:nvPr/>
          </p:nvSpPr>
          <p:spPr bwMode="auto">
            <a:xfrm flipV="1">
              <a:off x="3216" y="1488"/>
              <a:ext cx="336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6414" name="Object 80"/>
            <p:cNvGraphicFramePr>
              <a:graphicFrameLocks noChangeAspect="1"/>
            </p:cNvGraphicFramePr>
            <p:nvPr/>
          </p:nvGraphicFramePr>
          <p:xfrm>
            <a:off x="3544" y="1183"/>
            <a:ext cx="258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1" name="Формула" r:id="rId25" imgW="190417" imgH="241195" progId="Equation.3">
                    <p:embed/>
                  </p:oleObj>
                </mc:Choice>
                <mc:Fallback>
                  <p:oleObj name="Формула" r:id="rId25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1183"/>
                          <a:ext cx="258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5105400" y="2247900"/>
            <a:ext cx="1371600" cy="495300"/>
            <a:chOff x="5105400" y="2247427"/>
            <a:chExt cx="1371600" cy="495781"/>
          </a:xfrm>
        </p:grpSpPr>
        <p:sp>
          <p:nvSpPr>
            <p:cNvPr id="16411" name="Line 61"/>
            <p:cNvSpPr>
              <a:spLocks noChangeShapeType="1"/>
            </p:cNvSpPr>
            <p:nvPr/>
          </p:nvSpPr>
          <p:spPr bwMode="auto">
            <a:xfrm>
              <a:off x="5105400" y="2743208"/>
              <a:ext cx="9904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6412" name="Объект 2"/>
            <p:cNvGraphicFramePr>
              <a:graphicFrameLocks noChangeAspect="1"/>
            </p:cNvGraphicFramePr>
            <p:nvPr/>
          </p:nvGraphicFramePr>
          <p:xfrm>
            <a:off x="6134100" y="2247427"/>
            <a:ext cx="342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2" name="Формула" r:id="rId27" imgW="152268" imgH="203024" progId="Equation.3">
                    <p:embed/>
                  </p:oleObj>
                </mc:Choice>
                <mc:Fallback>
                  <p:oleObj name="Формула" r:id="rId27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4100" y="2247427"/>
                          <a:ext cx="3429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720725" y="4149725"/>
          <a:ext cx="13430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" name="Формула" r:id="rId29" imgW="596900" imgH="431800" progId="Equation.3">
                  <p:embed/>
                </p:oleObj>
              </mc:Choice>
              <mc:Fallback>
                <p:oleObj name="Формула" r:id="rId29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149725"/>
                        <a:ext cx="13430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077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L 0.04999 -0.04444 " pathEditMode="relative" ptsTypes="AA">
                                      <p:cBhvr>
                                        <p:cTn id="54" dur="20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5834 0.047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3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6" grpId="0" animBg="1"/>
      <p:bldP spid="130087" grpId="0" animBg="1"/>
      <p:bldP spid="130088" grpId="0" animBg="1"/>
      <p:bldP spid="130089" grpId="0" animBg="1"/>
      <p:bldP spid="130096" grpId="0" animBg="1"/>
      <p:bldP spid="130098" grpId="0" animBg="1"/>
      <p:bldP spid="130098" grpId="1" animBg="1"/>
      <p:bldP spid="130097" grpId="0" animBg="1"/>
      <p:bldP spid="130097" grpId="1" animBg="1"/>
      <p:bldP spid="130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5"/>
          <p:cNvGraphicFramePr>
            <a:graphicFrameLocks noChangeAspect="1"/>
          </p:cNvGraphicFramePr>
          <p:nvPr/>
        </p:nvGraphicFramePr>
        <p:xfrm>
          <a:off x="214313" y="1450975"/>
          <a:ext cx="2605087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" name="Формула" r:id="rId3" imgW="1295535" imgH="1276344" progId="Equation.3">
                  <p:embed/>
                </p:oleObj>
              </mc:Choice>
              <mc:Fallback>
                <p:oleObj name="Формула" r:id="rId3" imgW="1295535" imgH="127634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50975"/>
                        <a:ext cx="2605087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125" name="Group 53"/>
          <p:cNvGrpSpPr>
            <a:grpSpLocks/>
          </p:cNvGrpSpPr>
          <p:nvPr/>
        </p:nvGrpSpPr>
        <p:grpSpPr bwMode="auto">
          <a:xfrm>
            <a:off x="3657600" y="1614488"/>
            <a:ext cx="1939925" cy="2209800"/>
            <a:chOff x="2304" y="1017"/>
            <a:chExt cx="1222" cy="1392"/>
          </a:xfrm>
        </p:grpSpPr>
        <p:sp>
          <p:nvSpPr>
            <p:cNvPr id="17446" name="AutoShape 45" descr="Широкий диагональный 2"/>
            <p:cNvSpPr>
              <a:spLocks noChangeArrowheads="1"/>
            </p:cNvSpPr>
            <p:nvPr/>
          </p:nvSpPr>
          <p:spPr bwMode="auto">
            <a:xfrm rot="5400000">
              <a:off x="2064" y="1257"/>
              <a:ext cx="1392" cy="912"/>
            </a:xfrm>
            <a:prstGeom prst="triangle">
              <a:avLst>
                <a:gd name="adj" fmla="val 50000"/>
              </a:avLst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47" name="AutoShape 46" descr="Широкий диагональный 2"/>
            <p:cNvSpPr>
              <a:spLocks noChangeAspect="1" noChangeArrowheads="1"/>
            </p:cNvSpPr>
            <p:nvPr/>
          </p:nvSpPr>
          <p:spPr bwMode="auto">
            <a:xfrm rot="5400000">
              <a:off x="3155" y="1795"/>
              <a:ext cx="432" cy="310"/>
            </a:xfrm>
            <a:prstGeom prst="triangle">
              <a:avLst>
                <a:gd name="adj" fmla="val 50000"/>
              </a:avLst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2" name="Oval 7"/>
          <p:cNvSpPr>
            <a:spLocks noChangeArrowheads="1"/>
          </p:cNvSpPr>
          <p:nvPr/>
        </p:nvSpPr>
        <p:spPr bwMode="auto">
          <a:xfrm>
            <a:off x="7848600" y="-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228600" y="1762125"/>
            <a:ext cx="2667000" cy="1943100"/>
            <a:chOff x="144" y="1110"/>
            <a:chExt cx="1680" cy="1224"/>
          </a:xfrm>
        </p:grpSpPr>
        <p:sp>
          <p:nvSpPr>
            <p:cNvPr id="17444" name="Line 10"/>
            <p:cNvSpPr>
              <a:spLocks noChangeShapeType="1"/>
            </p:cNvSpPr>
            <p:nvPr/>
          </p:nvSpPr>
          <p:spPr bwMode="auto">
            <a:xfrm>
              <a:off x="144" y="2154"/>
              <a:ext cx="1584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45" name="Line 11"/>
            <p:cNvSpPr>
              <a:spLocks noChangeShapeType="1"/>
            </p:cNvSpPr>
            <p:nvPr/>
          </p:nvSpPr>
          <p:spPr bwMode="auto">
            <a:xfrm rot="-5400000">
              <a:off x="1212" y="1722"/>
              <a:ext cx="1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31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30935"/>
              </p:ext>
            </p:extLst>
          </p:nvPr>
        </p:nvGraphicFramePr>
        <p:xfrm>
          <a:off x="690164" y="4212551"/>
          <a:ext cx="1670273" cy="102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" name="Формула" r:id="rId5" imgW="596880" imgH="431640" progId="Equation.3">
                  <p:embed/>
                </p:oleObj>
              </mc:Choice>
              <mc:Fallback>
                <p:oleObj name="Формула" r:id="rId5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164" y="4212551"/>
                        <a:ext cx="1670273" cy="1025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Заряды по 0,1 мкКл расположены на расстоянии 6 см друг от друга. Найти напряженность в точке, удаленной на 5 см от каждого из зарядов. Решите задачу для двух случаев: а) оба заряда положительные; б) заряды разноименные. </a:t>
            </a:r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2971800" y="16764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1087" name="Oval 15"/>
          <p:cNvSpPr>
            <a:spLocks noChangeArrowheads="1"/>
          </p:cNvSpPr>
          <p:nvPr/>
        </p:nvSpPr>
        <p:spPr bwMode="auto">
          <a:xfrm>
            <a:off x="6477000" y="16764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1088" name="Oval 16"/>
          <p:cNvSpPr>
            <a:spLocks noChangeArrowheads="1"/>
          </p:cNvSpPr>
          <p:nvPr/>
        </p:nvSpPr>
        <p:spPr bwMode="auto">
          <a:xfrm>
            <a:off x="206519" y="450912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1089" name="AutoShape 17"/>
          <p:cNvSpPr>
            <a:spLocks noChangeArrowheads="1"/>
          </p:cNvSpPr>
          <p:nvPr/>
        </p:nvSpPr>
        <p:spPr bwMode="auto">
          <a:xfrm>
            <a:off x="2971800" y="5562600"/>
            <a:ext cx="3149301" cy="990600"/>
          </a:xfrm>
          <a:prstGeom prst="roundRect">
            <a:avLst>
              <a:gd name="adj" fmla="val 272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31090" name="Group 18"/>
          <p:cNvGrpSpPr>
            <a:grpSpLocks/>
          </p:cNvGrpSpPr>
          <p:nvPr/>
        </p:nvGrpSpPr>
        <p:grpSpPr bwMode="auto">
          <a:xfrm rot="5400000">
            <a:off x="3124200" y="1943100"/>
            <a:ext cx="2362200" cy="1600200"/>
            <a:chOff x="2496" y="1680"/>
            <a:chExt cx="1488" cy="1008"/>
          </a:xfrm>
        </p:grpSpPr>
        <p:sp>
          <p:nvSpPr>
            <p:cNvPr id="17441" name="AutoShape 19"/>
            <p:cNvSpPr>
              <a:spLocks noChangeArrowheads="1"/>
            </p:cNvSpPr>
            <p:nvPr/>
          </p:nvSpPr>
          <p:spPr bwMode="auto">
            <a:xfrm>
              <a:off x="2532" y="1680"/>
              <a:ext cx="1392" cy="91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42" name="Oval 20"/>
            <p:cNvSpPr>
              <a:spLocks noChangeArrowheads="1"/>
            </p:cNvSpPr>
            <p:nvPr/>
          </p:nvSpPr>
          <p:spPr bwMode="auto">
            <a:xfrm>
              <a:off x="2496" y="249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7443" name="Oval 21"/>
            <p:cNvSpPr>
              <a:spLocks noChangeArrowheads="1"/>
            </p:cNvSpPr>
            <p:nvPr/>
          </p:nvSpPr>
          <p:spPr bwMode="auto">
            <a:xfrm>
              <a:off x="3840" y="25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270000" rIns="3600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_</a:t>
              </a:r>
            </a:p>
          </p:txBody>
        </p:sp>
      </p:grpSp>
      <p:sp>
        <p:nvSpPr>
          <p:cNvPr id="131095" name="Line 23"/>
          <p:cNvSpPr>
            <a:spLocks noChangeShapeType="1"/>
          </p:cNvSpPr>
          <p:nvPr/>
        </p:nvSpPr>
        <p:spPr bwMode="auto">
          <a:xfrm rot="-180000">
            <a:off x="5029200" y="261937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 rot="180000" flipV="1">
            <a:off x="4419600" y="2667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31107" name="Group 35"/>
          <p:cNvGrpSpPr>
            <a:grpSpLocks/>
          </p:cNvGrpSpPr>
          <p:nvPr/>
        </p:nvGrpSpPr>
        <p:grpSpPr bwMode="auto">
          <a:xfrm>
            <a:off x="3340100" y="1752600"/>
            <a:ext cx="1179513" cy="698500"/>
            <a:chOff x="2104" y="1104"/>
            <a:chExt cx="743" cy="440"/>
          </a:xfrm>
        </p:grpSpPr>
        <p:graphicFrame>
          <p:nvGraphicFramePr>
            <p:cNvPr id="17439" name="Object 36"/>
            <p:cNvGraphicFramePr>
              <a:graphicFrameLocks noChangeAspect="1"/>
            </p:cNvGraphicFramePr>
            <p:nvPr/>
          </p:nvGraphicFramePr>
          <p:xfrm>
            <a:off x="2104" y="1296"/>
            <a:ext cx="17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37" name="Формула" r:id="rId7" imgW="126725" imgH="177415" progId="Equation.3">
                    <p:embed/>
                  </p:oleObj>
                </mc:Choice>
                <mc:Fallback>
                  <p:oleObj name="Формула" r:id="rId7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4" y="1296"/>
                          <a:ext cx="17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0" name="Object 37"/>
            <p:cNvGraphicFramePr>
              <a:graphicFrameLocks noChangeAspect="1"/>
            </p:cNvGraphicFramePr>
            <p:nvPr/>
          </p:nvGraphicFramePr>
          <p:xfrm>
            <a:off x="2688" y="1104"/>
            <a:ext cx="15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38" name="Формула" r:id="rId9" imgW="114102" imgH="177492" progId="Equation.3">
                    <p:embed/>
                  </p:oleObj>
                </mc:Choice>
                <mc:Fallback>
                  <p:oleObj name="Формула" r:id="rId9" imgW="11410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104"/>
                          <a:ext cx="15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1111" name="Object 39"/>
          <p:cNvGraphicFramePr>
            <a:graphicFrameLocks noChangeAspect="1"/>
          </p:cNvGraphicFramePr>
          <p:nvPr/>
        </p:nvGraphicFramePr>
        <p:xfrm>
          <a:off x="7407275" y="1703388"/>
          <a:ext cx="10128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" name="Формула" r:id="rId11" imgW="457200" imgH="381000" progId="Equation.3">
                  <p:embed/>
                </p:oleObj>
              </mc:Choice>
              <mc:Fallback>
                <p:oleObj name="Формула" r:id="rId11" imgW="457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1703388"/>
                        <a:ext cx="10128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12" name="Object 40"/>
          <p:cNvGraphicFramePr>
            <a:graphicFrameLocks noChangeAspect="1"/>
          </p:cNvGraphicFramePr>
          <p:nvPr/>
        </p:nvGraphicFramePr>
        <p:xfrm>
          <a:off x="7072313" y="2895600"/>
          <a:ext cx="1209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Формула" r:id="rId13" imgW="545863" imgH="342751" progId="Equation.3">
                  <p:embed/>
                </p:oleObj>
              </mc:Choice>
              <mc:Fallback>
                <p:oleObj name="Формула" r:id="rId13" imgW="545863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895600"/>
                        <a:ext cx="1209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1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75596"/>
              </p:ext>
            </p:extLst>
          </p:nvPr>
        </p:nvGraphicFramePr>
        <p:xfrm>
          <a:off x="2305517" y="4177741"/>
          <a:ext cx="3346603" cy="98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Формула" r:id="rId15" imgW="1244520" imgH="406080" progId="Equation.3">
                  <p:embed/>
                </p:oleObj>
              </mc:Choice>
              <mc:Fallback>
                <p:oleObj name="Формула" r:id="rId15" imgW="1244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517" y="4177741"/>
                        <a:ext cx="3346603" cy="98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1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67160"/>
              </p:ext>
            </p:extLst>
          </p:nvPr>
        </p:nvGraphicFramePr>
        <p:xfrm>
          <a:off x="5638800" y="4216951"/>
          <a:ext cx="1807615" cy="86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Формула" r:id="rId17" imgW="825480" imgH="355320" progId="Equation.3">
                  <p:embed/>
                </p:oleObj>
              </mc:Choice>
              <mc:Fallback>
                <p:oleObj name="Формула" r:id="rId17" imgW="825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16951"/>
                        <a:ext cx="1807615" cy="862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11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05144"/>
              </p:ext>
            </p:extLst>
          </p:nvPr>
        </p:nvGraphicFramePr>
        <p:xfrm>
          <a:off x="7383508" y="4193126"/>
          <a:ext cx="1782762" cy="91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3" name="Формула" r:id="rId19" imgW="609480" imgH="355320" progId="Equation.3">
                  <p:embed/>
                </p:oleObj>
              </mc:Choice>
              <mc:Fallback>
                <p:oleObj name="Формула" r:id="rId19" imgW="609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508" y="4193126"/>
                        <a:ext cx="1782762" cy="910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55" name="Group 43"/>
          <p:cNvGrpSpPr>
            <a:grpSpLocks/>
          </p:cNvGrpSpPr>
          <p:nvPr/>
        </p:nvGrpSpPr>
        <p:grpSpPr bwMode="auto">
          <a:xfrm>
            <a:off x="4471988" y="2743200"/>
            <a:ext cx="633412" cy="817563"/>
            <a:chOff x="2817" y="1728"/>
            <a:chExt cx="399" cy="515"/>
          </a:xfrm>
        </p:grpSpPr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H="1">
              <a:off x="2880" y="1728"/>
              <a:ext cx="336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7438" name="Object 40"/>
            <p:cNvGraphicFramePr>
              <a:graphicFrameLocks noChangeAspect="1"/>
            </p:cNvGraphicFramePr>
            <p:nvPr/>
          </p:nvGraphicFramePr>
          <p:xfrm>
            <a:off x="2817" y="1953"/>
            <a:ext cx="22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4" name="Формула" r:id="rId21" imgW="190417" imgH="241195" progId="Equation.3">
                    <p:embed/>
                  </p:oleObj>
                </mc:Choice>
                <mc:Fallback>
                  <p:oleObj name="Формула" r:id="rId21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" y="1953"/>
                          <a:ext cx="22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5105400" y="2719388"/>
            <a:ext cx="949325" cy="461962"/>
            <a:chOff x="3216" y="1713"/>
            <a:chExt cx="598" cy="291"/>
          </a:xfrm>
        </p:grpSpPr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>
              <a:off x="3216" y="1716"/>
              <a:ext cx="336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7436" name="Object 41"/>
            <p:cNvGraphicFramePr>
              <a:graphicFrameLocks noChangeAspect="1"/>
            </p:cNvGraphicFramePr>
            <p:nvPr/>
          </p:nvGraphicFramePr>
          <p:xfrm>
            <a:off x="3600" y="1713"/>
            <a:ext cx="214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5" name="Формула" r:id="rId23" imgW="177646" imgH="241091" progId="Equation.3">
                    <p:embed/>
                  </p:oleObj>
                </mc:Choice>
                <mc:Fallback>
                  <p:oleObj name="Формула" r:id="rId23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713"/>
                          <a:ext cx="214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4953000" y="2743200"/>
            <a:ext cx="244475" cy="1108075"/>
            <a:chOff x="4953000" y="2743200"/>
            <a:chExt cx="244030" cy="1107589"/>
          </a:xfrm>
        </p:grpSpPr>
        <p:sp>
          <p:nvSpPr>
            <p:cNvPr id="17433" name="Line 32"/>
            <p:cNvSpPr>
              <a:spLocks noChangeShapeType="1"/>
            </p:cNvSpPr>
            <p:nvPr/>
          </p:nvSpPr>
          <p:spPr bwMode="auto">
            <a:xfrm rot="5400000">
              <a:off x="4762500" y="30861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7434" name="Объект 1"/>
            <p:cNvGraphicFramePr>
              <a:graphicFrameLocks noChangeAspect="1"/>
            </p:cNvGraphicFramePr>
            <p:nvPr/>
          </p:nvGraphicFramePr>
          <p:xfrm>
            <a:off x="4953000" y="3464410"/>
            <a:ext cx="244030" cy="386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6" name="Формула" r:id="rId25" imgW="152268" imgH="203024" progId="Equation.3">
                    <p:embed/>
                  </p:oleObj>
                </mc:Choice>
                <mc:Fallback>
                  <p:oleObj name="Формула" r:id="rId25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464410"/>
                          <a:ext cx="244030" cy="386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033806"/>
              </p:ext>
            </p:extLst>
          </p:nvPr>
        </p:nvGraphicFramePr>
        <p:xfrm>
          <a:off x="3417888" y="5519738"/>
          <a:ext cx="24098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7" name="Формула" r:id="rId27" imgW="749160" imgH="355320" progId="Equation.3">
                  <p:embed/>
                </p:oleObj>
              </mc:Choice>
              <mc:Fallback>
                <p:oleObj name="Формула" r:id="rId27" imgW="749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5519738"/>
                        <a:ext cx="2409825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647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5463 L 3.33333E-6 1.11111E-6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5834 0.047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6" grpId="0" animBg="1"/>
      <p:bldP spid="131087" grpId="0" animBg="1"/>
      <p:bldP spid="131088" grpId="0" animBg="1"/>
      <p:bldP spid="131089" grpId="0" animBg="1"/>
      <p:bldP spid="131095" grpId="0" animBg="1"/>
      <p:bldP spid="131095" grpId="1" animBg="1"/>
      <p:bldP spid="131099" grpId="0" animBg="1"/>
      <p:bldP spid="13109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4" name="AutoShape 51"/>
          <p:cNvSpPr>
            <a:spLocks noChangeArrowheads="1"/>
          </p:cNvSpPr>
          <p:nvPr/>
        </p:nvSpPr>
        <p:spPr bwMode="auto">
          <a:xfrm rot="2700000">
            <a:off x="1385888" y="2281238"/>
            <a:ext cx="2828925" cy="952500"/>
          </a:xfrm>
          <a:prstGeom prst="rtTriangle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36297" name="Group 105"/>
          <p:cNvGrpSpPr>
            <a:grpSpLocks/>
          </p:cNvGrpSpPr>
          <p:nvPr/>
        </p:nvGrpSpPr>
        <p:grpSpPr bwMode="auto">
          <a:xfrm>
            <a:off x="609600" y="1276350"/>
            <a:ext cx="4572000" cy="4791075"/>
            <a:chOff x="384" y="804"/>
            <a:chExt cx="2880" cy="3018"/>
          </a:xfrm>
        </p:grpSpPr>
        <p:sp>
          <p:nvSpPr>
            <p:cNvPr id="18482" name="Line 45"/>
            <p:cNvSpPr>
              <a:spLocks noChangeShapeType="1"/>
            </p:cNvSpPr>
            <p:nvPr/>
          </p:nvSpPr>
          <p:spPr bwMode="auto">
            <a:xfrm>
              <a:off x="384" y="804"/>
              <a:ext cx="2880" cy="28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483" name="Object 39"/>
            <p:cNvGraphicFramePr>
              <a:graphicFrameLocks noChangeAspect="1"/>
            </p:cNvGraphicFramePr>
            <p:nvPr/>
          </p:nvGraphicFramePr>
          <p:xfrm>
            <a:off x="2928" y="3504"/>
            <a:ext cx="289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1" name="Формула" r:id="rId3" imgW="126835" imgH="139518" progId="Equation.3">
                    <p:embed/>
                  </p:oleObj>
                </mc:Choice>
                <mc:Fallback>
                  <p:oleObj name="Формула" r:id="rId3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504"/>
                          <a:ext cx="289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37" name="Line 50"/>
          <p:cNvSpPr>
            <a:spLocks noChangeShapeType="1"/>
          </p:cNvSpPr>
          <p:nvPr/>
        </p:nvSpPr>
        <p:spPr bwMode="auto">
          <a:xfrm flipV="1">
            <a:off x="762000" y="14478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8" name="Rectangle 40"/>
          <p:cNvSpPr>
            <a:spLocks noChangeArrowheads="1"/>
          </p:cNvSpPr>
          <p:nvPr/>
        </p:nvSpPr>
        <p:spPr bwMode="auto">
          <a:xfrm>
            <a:off x="733425" y="1371600"/>
            <a:ext cx="1400175" cy="14001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848600" y="-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</a:rPr>
              <a:t>В вершинах квадрата со стороной </a:t>
            </a: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расположены одинаковые заряды </a:t>
            </a:r>
            <a:r>
              <a:rPr lang="en-US" alt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.Чему равна напряженность на расстоянии 2</a:t>
            </a: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центра квадрата на продолжении диагонали?</a:t>
            </a:r>
            <a:endParaRPr lang="ru-RU" altLang="ru-RU" sz="20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4953000" y="12192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1087" name="Oval 15"/>
          <p:cNvSpPr>
            <a:spLocks noChangeArrowheads="1"/>
          </p:cNvSpPr>
          <p:nvPr/>
        </p:nvSpPr>
        <p:spPr bwMode="auto">
          <a:xfrm>
            <a:off x="4972050" y="260985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1088" name="Oval 16"/>
          <p:cNvSpPr>
            <a:spLocks noChangeArrowheads="1"/>
          </p:cNvSpPr>
          <p:nvPr/>
        </p:nvSpPr>
        <p:spPr bwMode="auto">
          <a:xfrm>
            <a:off x="5029200" y="39624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 rot="180000" flipV="1">
            <a:off x="4060825" y="4573588"/>
            <a:ext cx="517525" cy="6207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36280" name="Group 88"/>
          <p:cNvGrpSpPr>
            <a:grpSpLocks/>
          </p:cNvGrpSpPr>
          <p:nvPr/>
        </p:nvGrpSpPr>
        <p:grpSpPr bwMode="auto">
          <a:xfrm>
            <a:off x="3476625" y="3810000"/>
            <a:ext cx="822325" cy="609600"/>
            <a:chOff x="2190" y="2400"/>
            <a:chExt cx="518" cy="384"/>
          </a:xfrm>
        </p:grpSpPr>
        <p:sp>
          <p:nvSpPr>
            <p:cNvPr id="18480" name="Line 32"/>
            <p:cNvSpPr>
              <a:spLocks noChangeShapeType="1"/>
            </p:cNvSpPr>
            <p:nvPr/>
          </p:nvSpPr>
          <p:spPr bwMode="auto">
            <a:xfrm rot="16200000" flipH="1">
              <a:off x="2190" y="2544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481" name="Object 13"/>
            <p:cNvGraphicFramePr>
              <a:graphicFrameLocks noChangeAspect="1"/>
            </p:cNvGraphicFramePr>
            <p:nvPr/>
          </p:nvGraphicFramePr>
          <p:xfrm>
            <a:off x="2400" y="2400"/>
            <a:ext cx="30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2" name="Формула" r:id="rId5" imgW="114367" imgH="161840" progId="Equation.3">
                    <p:embed/>
                  </p:oleObj>
                </mc:Choice>
                <mc:Fallback>
                  <p:oleObj name="Формула" r:id="rId5" imgW="114367" imgH="161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400"/>
                          <a:ext cx="30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46" name="Object 39"/>
          <p:cNvGraphicFramePr>
            <a:graphicFrameLocks noChangeAspect="1"/>
          </p:cNvGraphicFramePr>
          <p:nvPr/>
        </p:nvGraphicFramePr>
        <p:xfrm>
          <a:off x="2362200" y="990600"/>
          <a:ext cx="3381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3" name="Формула" r:id="rId7" imgW="152268" imgH="215713" progId="Equation.3">
                  <p:embed/>
                </p:oleObj>
              </mc:Choice>
              <mc:Fallback>
                <p:oleObj name="Формула" r:id="rId7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3381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Oval 20"/>
          <p:cNvSpPr>
            <a:spLocks noChangeArrowheads="1"/>
          </p:cNvSpPr>
          <p:nvPr/>
        </p:nvSpPr>
        <p:spPr bwMode="auto">
          <a:xfrm rot="5400000">
            <a:off x="647700" y="12954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8448" name="Oval 20"/>
          <p:cNvSpPr>
            <a:spLocks noChangeArrowheads="1"/>
          </p:cNvSpPr>
          <p:nvPr/>
        </p:nvSpPr>
        <p:spPr bwMode="auto">
          <a:xfrm rot="5400000">
            <a:off x="2019300" y="127635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8449" name="Oval 20"/>
          <p:cNvSpPr>
            <a:spLocks noChangeArrowheads="1"/>
          </p:cNvSpPr>
          <p:nvPr/>
        </p:nvSpPr>
        <p:spPr bwMode="auto">
          <a:xfrm rot="5400000">
            <a:off x="609600" y="26670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8450" name="Oval 20"/>
          <p:cNvSpPr>
            <a:spLocks noChangeArrowheads="1"/>
          </p:cNvSpPr>
          <p:nvPr/>
        </p:nvSpPr>
        <p:spPr bwMode="auto">
          <a:xfrm rot="5400000">
            <a:off x="2057400" y="2667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136278" name="Group 86"/>
          <p:cNvGrpSpPr>
            <a:grpSpLocks/>
          </p:cNvGrpSpPr>
          <p:nvPr/>
        </p:nvGrpSpPr>
        <p:grpSpPr bwMode="auto">
          <a:xfrm>
            <a:off x="-263525" y="2620963"/>
            <a:ext cx="3797300" cy="1939925"/>
            <a:chOff x="-166" y="1651"/>
            <a:chExt cx="2392" cy="1222"/>
          </a:xfrm>
        </p:grpSpPr>
        <p:graphicFrame>
          <p:nvGraphicFramePr>
            <p:cNvPr id="18478" name="Object 39"/>
            <p:cNvGraphicFramePr>
              <a:graphicFrameLocks noChangeAspect="1"/>
            </p:cNvGraphicFramePr>
            <p:nvPr/>
          </p:nvGraphicFramePr>
          <p:xfrm>
            <a:off x="21" y="2311"/>
            <a:ext cx="1414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24" name="Формула" r:id="rId9" imgW="1054100" imgH="419100" progId="Equation.3">
                    <p:embed/>
                  </p:oleObj>
                </mc:Choice>
                <mc:Fallback>
                  <p:oleObj name="Формула" r:id="rId9" imgW="10541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" y="2311"/>
                          <a:ext cx="1414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9" name="AutoShape 59"/>
            <p:cNvSpPr>
              <a:spLocks/>
            </p:cNvSpPr>
            <p:nvPr/>
          </p:nvSpPr>
          <p:spPr bwMode="auto">
            <a:xfrm rot="8034030">
              <a:off x="646" y="839"/>
              <a:ext cx="768" cy="2392"/>
            </a:xfrm>
            <a:prstGeom prst="rightBrace">
              <a:avLst>
                <a:gd name="adj1" fmla="val 25955"/>
                <a:gd name="adj2" fmla="val 6581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3628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688408"/>
              </p:ext>
            </p:extLst>
          </p:nvPr>
        </p:nvGraphicFramePr>
        <p:xfrm>
          <a:off x="5626184" y="1052736"/>
          <a:ext cx="2645295" cy="122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5" name="Формула" r:id="rId11" imgW="1231560" imgH="583920" progId="Equation.3">
                  <p:embed/>
                </p:oleObj>
              </mc:Choice>
              <mc:Fallback>
                <p:oleObj name="Формула" r:id="rId11" imgW="1231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84" y="1052736"/>
                        <a:ext cx="2645295" cy="122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37232"/>
              </p:ext>
            </p:extLst>
          </p:nvPr>
        </p:nvGraphicFramePr>
        <p:xfrm>
          <a:off x="5508104" y="2342604"/>
          <a:ext cx="2796678" cy="129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6" name="Формула" r:id="rId13" imgW="1231560" imgH="583920" progId="Equation.3">
                  <p:embed/>
                </p:oleObj>
              </mc:Choice>
              <mc:Fallback>
                <p:oleObj name="Формула" r:id="rId13" imgW="1231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342604"/>
                        <a:ext cx="2796678" cy="129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39"/>
          <p:cNvGraphicFramePr>
            <a:graphicFrameLocks noChangeAspect="1"/>
          </p:cNvGraphicFramePr>
          <p:nvPr/>
        </p:nvGraphicFramePr>
        <p:xfrm>
          <a:off x="290513" y="2576513"/>
          <a:ext cx="3667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" name="Формула" r:id="rId15" imgW="165028" imgH="228501" progId="Equation.3">
                  <p:embed/>
                </p:oleObj>
              </mc:Choice>
              <mc:Fallback>
                <p:oleObj name="Формула" r:id="rId1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576513"/>
                        <a:ext cx="3667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39"/>
          <p:cNvGraphicFramePr>
            <a:graphicFrameLocks noChangeAspect="1"/>
          </p:cNvGraphicFramePr>
          <p:nvPr/>
        </p:nvGraphicFramePr>
        <p:xfrm>
          <a:off x="233363" y="1146175"/>
          <a:ext cx="3952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" name="Формула" r:id="rId17" imgW="177569" imgH="215619" progId="Equation.3">
                  <p:embed/>
                </p:oleObj>
              </mc:Choice>
              <mc:Fallback>
                <p:oleObj name="Формула" r:id="rId17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146175"/>
                        <a:ext cx="3952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51882"/>
              </p:ext>
            </p:extLst>
          </p:nvPr>
        </p:nvGraphicFramePr>
        <p:xfrm>
          <a:off x="5527675" y="3764397"/>
          <a:ext cx="2397125" cy="91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9" name="Формула" r:id="rId19" imgW="1104840" imgH="406080" progId="Equation.3">
                  <p:embed/>
                </p:oleObj>
              </mc:Choice>
              <mc:Fallback>
                <p:oleObj name="Формула" r:id="rId19" imgW="1104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3764397"/>
                        <a:ext cx="2397125" cy="912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638800" y="5257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4</a:t>
            </a:r>
          </a:p>
        </p:txBody>
      </p:sp>
      <p:graphicFrame>
        <p:nvGraphicFramePr>
          <p:cNvPr id="1362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497349"/>
              </p:ext>
            </p:extLst>
          </p:nvPr>
        </p:nvGraphicFramePr>
        <p:xfrm>
          <a:off x="6300192" y="4969202"/>
          <a:ext cx="1908125" cy="93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0" name="Формула" r:id="rId21" imgW="825480" imgH="393480" progId="Equation.3">
                  <p:embed/>
                </p:oleObj>
              </mc:Choice>
              <mc:Fallback>
                <p:oleObj name="Формула" r:id="rId21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969202"/>
                        <a:ext cx="1908125" cy="935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01613" y="6154738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5</a:t>
            </a:r>
          </a:p>
        </p:txBody>
      </p:sp>
      <p:graphicFrame>
        <p:nvGraphicFramePr>
          <p:cNvPr id="13629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88380"/>
              </p:ext>
            </p:extLst>
          </p:nvPr>
        </p:nvGraphicFramePr>
        <p:xfrm>
          <a:off x="723900" y="5850719"/>
          <a:ext cx="3277916" cy="9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1" name="Формула" r:id="rId23" imgW="1460160" imgH="419040" progId="Equation.3">
                  <p:embed/>
                </p:oleObj>
              </mc:Choice>
              <mc:Fallback>
                <p:oleObj name="Формула" r:id="rId23" imgW="1460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850719"/>
                        <a:ext cx="3277916" cy="9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029200" y="6345238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6</a:t>
            </a:r>
          </a:p>
        </p:txBody>
      </p:sp>
      <p:graphicFrame>
        <p:nvGraphicFramePr>
          <p:cNvPr id="1362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12874"/>
              </p:ext>
            </p:extLst>
          </p:nvPr>
        </p:nvGraphicFramePr>
        <p:xfrm>
          <a:off x="5603875" y="6201756"/>
          <a:ext cx="2928565" cy="65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2" name="Формула" r:id="rId25" imgW="1218960" imgH="228600" progId="Equation.3">
                  <p:embed/>
                </p:oleObj>
              </mc:Choice>
              <mc:Fallback>
                <p:oleObj name="Формула" r:id="rId25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6201756"/>
                        <a:ext cx="2928565" cy="653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227138" y="3414713"/>
            <a:ext cx="2368550" cy="1936750"/>
            <a:chOff x="1227206" y="3414713"/>
            <a:chExt cx="2368482" cy="1936663"/>
          </a:xfrm>
        </p:grpSpPr>
        <p:sp>
          <p:nvSpPr>
            <p:cNvPr id="18476" name="AutoShape 56"/>
            <p:cNvSpPr>
              <a:spLocks/>
            </p:cNvSpPr>
            <p:nvPr/>
          </p:nvSpPr>
          <p:spPr bwMode="auto">
            <a:xfrm rot="8034030">
              <a:off x="2490788" y="2690813"/>
              <a:ext cx="381000" cy="1828800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477" name="Объект 1"/>
            <p:cNvGraphicFramePr>
              <a:graphicFrameLocks noChangeAspect="1"/>
            </p:cNvGraphicFramePr>
            <p:nvPr/>
          </p:nvGraphicFramePr>
          <p:xfrm>
            <a:off x="1227206" y="4560470"/>
            <a:ext cx="2117587" cy="790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3" name="Формула" r:id="rId27" imgW="1054100" imgH="393700" progId="Equation.3">
                    <p:embed/>
                  </p:oleObj>
                </mc:Choice>
                <mc:Fallback>
                  <p:oleObj name="Формула" r:id="rId27" imgW="10541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206" y="4560470"/>
                          <a:ext cx="2117587" cy="790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809875" y="1171575"/>
            <a:ext cx="1782763" cy="2960688"/>
            <a:chOff x="2809875" y="1171575"/>
            <a:chExt cx="1782145" cy="2960688"/>
          </a:xfrm>
        </p:grpSpPr>
        <p:sp>
          <p:nvSpPr>
            <p:cNvPr id="18474" name="AutoShape 55"/>
            <p:cNvSpPr>
              <a:spLocks/>
            </p:cNvSpPr>
            <p:nvPr/>
          </p:nvSpPr>
          <p:spPr bwMode="auto">
            <a:xfrm rot="-1615882">
              <a:off x="2809875" y="1171575"/>
              <a:ext cx="457200" cy="2960688"/>
            </a:xfrm>
            <a:prstGeom prst="rightBrace">
              <a:avLst>
                <a:gd name="adj1" fmla="val 53964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475" name="Объект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324661"/>
                </p:ext>
              </p:extLst>
            </p:nvPr>
          </p:nvGraphicFramePr>
          <p:xfrm>
            <a:off x="2883588" y="1813030"/>
            <a:ext cx="1708432" cy="604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4" name="Формула" r:id="rId29" imgW="647640" imgH="228600" progId="Equation.3">
                    <p:embed/>
                  </p:oleObj>
                </mc:Choice>
                <mc:Fallback>
                  <p:oleObj name="Формула" r:id="rId29" imgW="647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3588" y="1813030"/>
                          <a:ext cx="1708432" cy="604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505200" y="3929063"/>
            <a:ext cx="1400175" cy="687387"/>
            <a:chOff x="3504407" y="3928771"/>
            <a:chExt cx="1401296" cy="686886"/>
          </a:xfrm>
        </p:grpSpPr>
        <p:sp>
          <p:nvSpPr>
            <p:cNvPr id="18470" name="Line 25"/>
            <p:cNvSpPr>
              <a:spLocks noChangeShapeType="1"/>
            </p:cNvSpPr>
            <p:nvPr/>
          </p:nvSpPr>
          <p:spPr bwMode="auto">
            <a:xfrm rot="5400000" flipV="1">
              <a:off x="3759200" y="3803651"/>
              <a:ext cx="557213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471" name="Объект 62"/>
            <p:cNvGraphicFramePr>
              <a:graphicFrameLocks noChangeAspect="1"/>
            </p:cNvGraphicFramePr>
            <p:nvPr/>
          </p:nvGraphicFramePr>
          <p:xfrm>
            <a:off x="4454853" y="3928771"/>
            <a:ext cx="450850" cy="600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5" name="Формула" r:id="rId31" imgW="190417" imgH="253890" progId="Equation.3">
                    <p:embed/>
                  </p:oleObj>
                </mc:Choice>
                <mc:Fallback>
                  <p:oleObj name="Формула" r:id="rId31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853" y="3928771"/>
                          <a:ext cx="450850" cy="600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56"/>
          <p:cNvGrpSpPr/>
          <p:nvPr/>
        </p:nvGrpSpPr>
        <p:grpSpPr>
          <a:xfrm>
            <a:off x="2676079" y="3133517"/>
            <a:ext cx="1633196" cy="1879659"/>
            <a:chOff x="2658239" y="2420888"/>
            <a:chExt cx="1633196" cy="1879659"/>
          </a:xfrm>
        </p:grpSpPr>
        <p:graphicFrame>
          <p:nvGraphicFramePr>
            <p:cNvPr id="5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641109"/>
                </p:ext>
              </p:extLst>
            </p:nvPr>
          </p:nvGraphicFramePr>
          <p:xfrm>
            <a:off x="2764447" y="2420888"/>
            <a:ext cx="262305" cy="252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6" name="Формула" r:id="rId33" imgW="152280" imgH="139680" progId="Equation.3">
                    <p:embed/>
                  </p:oleObj>
                </mc:Choice>
                <mc:Fallback>
                  <p:oleObj name="Формула" r:id="rId3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4447" y="2420888"/>
                          <a:ext cx="262305" cy="252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Пирог 58"/>
            <p:cNvSpPr/>
            <p:nvPr/>
          </p:nvSpPr>
          <p:spPr>
            <a:xfrm rot="14635695">
              <a:off x="2658239" y="2585148"/>
              <a:ext cx="1535300" cy="1535300"/>
            </a:xfrm>
            <a:prstGeom prst="pie">
              <a:avLst>
                <a:gd name="adj1" fmla="val 20443617"/>
                <a:gd name="adj2" fmla="val 3399"/>
              </a:avLst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Пирог 59"/>
            <p:cNvSpPr/>
            <p:nvPr/>
          </p:nvSpPr>
          <p:spPr>
            <a:xfrm rot="3884766">
              <a:off x="2756135" y="2661350"/>
              <a:ext cx="1535300" cy="1535300"/>
            </a:xfrm>
            <a:prstGeom prst="pie">
              <a:avLst>
                <a:gd name="adj1" fmla="val 20443617"/>
                <a:gd name="adj2" fmla="val 21493946"/>
              </a:avLst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6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6893421"/>
                </p:ext>
              </p:extLst>
            </p:nvPr>
          </p:nvGraphicFramePr>
          <p:xfrm>
            <a:off x="3927404" y="4047761"/>
            <a:ext cx="262305" cy="252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7" name="Формула" r:id="rId35" imgW="152280" imgH="139680" progId="Equation.3">
                    <p:embed/>
                  </p:oleObj>
                </mc:Choice>
                <mc:Fallback>
                  <p:oleObj name="Формула" r:id="rId3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404" y="4047761"/>
                          <a:ext cx="262305" cy="252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505200" y="4114800"/>
            <a:ext cx="582613" cy="1371600"/>
            <a:chOff x="3505200" y="4114800"/>
            <a:chExt cx="582613" cy="1372324"/>
          </a:xfrm>
        </p:grpSpPr>
        <p:graphicFrame>
          <p:nvGraphicFramePr>
            <p:cNvPr id="18473" name="Объект 60"/>
            <p:cNvGraphicFramePr>
              <a:graphicFrameLocks noChangeAspect="1"/>
            </p:cNvGraphicFramePr>
            <p:nvPr/>
          </p:nvGraphicFramePr>
          <p:xfrm>
            <a:off x="3667125" y="4999761"/>
            <a:ext cx="35821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8" name="Формула" r:id="rId36" imgW="177646" imgH="241091" progId="Equation.3">
                    <p:embed/>
                  </p:oleObj>
                </mc:Choice>
                <mc:Fallback>
                  <p:oleObj name="Формула" r:id="rId36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125" y="4999761"/>
                          <a:ext cx="358212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2" name="Line 25"/>
            <p:cNvSpPr>
              <a:spLocks noChangeShapeType="1"/>
            </p:cNvSpPr>
            <p:nvPr/>
          </p:nvSpPr>
          <p:spPr bwMode="auto">
            <a:xfrm>
              <a:off x="3505200" y="4114800"/>
              <a:ext cx="582613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467100" y="4067175"/>
            <a:ext cx="1703388" cy="1219200"/>
            <a:chOff x="3467100" y="4067175"/>
            <a:chExt cx="1702676" cy="1219200"/>
          </a:xfrm>
        </p:grpSpPr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3467100" y="4067175"/>
              <a:ext cx="1219200" cy="1219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469" name="Объект 65"/>
            <p:cNvGraphicFramePr>
              <a:graphicFrameLocks noChangeAspect="1"/>
            </p:cNvGraphicFramePr>
            <p:nvPr/>
          </p:nvGraphicFramePr>
          <p:xfrm>
            <a:off x="4750676" y="4754562"/>
            <a:ext cx="419100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9" name="Формула" r:id="rId38" imgW="190417" imgH="241195" progId="Equation.3">
                    <p:embed/>
                  </p:oleObj>
                </mc:Choice>
                <mc:Fallback>
                  <p:oleObj name="Формула" r:id="rId38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0676" y="4754562"/>
                          <a:ext cx="419100" cy="53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1216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6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6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6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6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4" grpId="0" animBg="1"/>
      <p:bldP spid="131086" grpId="0" animBg="1"/>
      <p:bldP spid="131087" grpId="0" animBg="1"/>
      <p:bldP spid="131088" grpId="0" animBg="1"/>
      <p:bldP spid="131099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2319339" y="647700"/>
            <a:ext cx="957263" cy="2838450"/>
            <a:chOff x="1461" y="840"/>
            <a:chExt cx="603" cy="1788"/>
          </a:xfrm>
        </p:grpSpPr>
        <p:sp>
          <p:nvSpPr>
            <p:cNvPr id="19498" name="AutoShape 6"/>
            <p:cNvSpPr>
              <a:spLocks noChangeArrowheads="1"/>
            </p:cNvSpPr>
            <p:nvPr/>
          </p:nvSpPr>
          <p:spPr bwMode="auto">
            <a:xfrm rot="2700000">
              <a:off x="869" y="1432"/>
              <a:ext cx="1788" cy="603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9500" name="Object 24"/>
            <p:cNvGraphicFramePr>
              <a:graphicFrameLocks noChangeAspect="1"/>
            </p:cNvGraphicFramePr>
            <p:nvPr/>
          </p:nvGraphicFramePr>
          <p:xfrm>
            <a:off x="1644" y="1897"/>
            <a:ext cx="19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67" name="Формула" r:id="rId3" imgW="9441" imgH="0" progId="Equation.3">
                    <p:embed/>
                  </p:oleObj>
                </mc:Choice>
                <mc:Fallback>
                  <p:oleObj name="Формула" r:id="rId3" imgW="9441" imgH="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" y="1897"/>
                          <a:ext cx="19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0" name="Line 10"/>
          <p:cNvSpPr>
            <a:spLocks noChangeShapeType="1"/>
          </p:cNvSpPr>
          <p:nvPr/>
        </p:nvSpPr>
        <p:spPr bwMode="auto">
          <a:xfrm>
            <a:off x="609600" y="590550"/>
            <a:ext cx="4572000" cy="4508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/>
        </p:nvGraphicFramePr>
        <p:xfrm>
          <a:off x="4953000" y="4572000"/>
          <a:ext cx="3889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72000"/>
                        <a:ext cx="3889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Line 12"/>
          <p:cNvSpPr>
            <a:spLocks noChangeShapeType="1"/>
          </p:cNvSpPr>
          <p:nvPr/>
        </p:nvSpPr>
        <p:spPr bwMode="auto">
          <a:xfrm flipV="1">
            <a:off x="762000" y="7620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733425" y="685800"/>
            <a:ext cx="1400175" cy="14001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7848600" y="-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66" name="Line 27"/>
          <p:cNvSpPr>
            <a:spLocks noChangeShapeType="1"/>
          </p:cNvSpPr>
          <p:nvPr/>
        </p:nvSpPr>
        <p:spPr bwMode="auto">
          <a:xfrm rot="180000" flipV="1">
            <a:off x="4060825" y="3887788"/>
            <a:ext cx="517525" cy="6207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9468" name="Group 26"/>
          <p:cNvGrpSpPr>
            <a:grpSpLocks/>
          </p:cNvGrpSpPr>
          <p:nvPr/>
        </p:nvGrpSpPr>
        <p:grpSpPr bwMode="auto">
          <a:xfrm>
            <a:off x="3476625" y="3124200"/>
            <a:ext cx="822325" cy="609600"/>
            <a:chOff x="2190" y="2400"/>
            <a:chExt cx="518" cy="384"/>
          </a:xfrm>
        </p:grpSpPr>
        <p:sp>
          <p:nvSpPr>
            <p:cNvPr id="19496" name="Line 32"/>
            <p:cNvSpPr>
              <a:spLocks noChangeShapeType="1"/>
            </p:cNvSpPr>
            <p:nvPr/>
          </p:nvSpPr>
          <p:spPr bwMode="auto">
            <a:xfrm rot="16200000" flipH="1">
              <a:off x="2190" y="2544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9497" name="Object 13"/>
            <p:cNvGraphicFramePr>
              <a:graphicFrameLocks noChangeAspect="1"/>
            </p:cNvGraphicFramePr>
            <p:nvPr/>
          </p:nvGraphicFramePr>
          <p:xfrm>
            <a:off x="2400" y="2400"/>
            <a:ext cx="30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69" name="Формула" r:id="rId7" imgW="114367" imgH="161840" progId="Equation.3">
                    <p:embed/>
                  </p:oleObj>
                </mc:Choice>
                <mc:Fallback>
                  <p:oleObj name="Формула" r:id="rId7" imgW="114367" imgH="161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400"/>
                          <a:ext cx="30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69" name="Object 39"/>
          <p:cNvGraphicFramePr>
            <a:graphicFrameLocks noChangeAspect="1"/>
          </p:cNvGraphicFramePr>
          <p:nvPr/>
        </p:nvGraphicFramePr>
        <p:xfrm>
          <a:off x="2362200" y="304800"/>
          <a:ext cx="3381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0" name="Формула" r:id="rId9" imgW="152268" imgH="215713" progId="Equation.3">
                  <p:embed/>
                </p:oleObj>
              </mc:Choice>
              <mc:Fallback>
                <p:oleObj name="Формула" r:id="rId9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"/>
                        <a:ext cx="3381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Oval 20"/>
          <p:cNvSpPr>
            <a:spLocks noChangeArrowheads="1"/>
          </p:cNvSpPr>
          <p:nvPr/>
        </p:nvSpPr>
        <p:spPr bwMode="auto">
          <a:xfrm rot="5400000">
            <a:off x="647700" y="6096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9471" name="Oval 20"/>
          <p:cNvSpPr>
            <a:spLocks noChangeArrowheads="1"/>
          </p:cNvSpPr>
          <p:nvPr/>
        </p:nvSpPr>
        <p:spPr bwMode="auto">
          <a:xfrm rot="5400000">
            <a:off x="2019300" y="59055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9472" name="Oval 20"/>
          <p:cNvSpPr>
            <a:spLocks noChangeArrowheads="1"/>
          </p:cNvSpPr>
          <p:nvPr/>
        </p:nvSpPr>
        <p:spPr bwMode="auto">
          <a:xfrm rot="5400000">
            <a:off x="609600" y="1981200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9473" name="Oval 20"/>
          <p:cNvSpPr>
            <a:spLocks noChangeArrowheads="1"/>
          </p:cNvSpPr>
          <p:nvPr/>
        </p:nvSpPr>
        <p:spPr bwMode="auto">
          <a:xfrm rot="5400000">
            <a:off x="2057400" y="1981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9474" name="AutoShape 35"/>
          <p:cNvSpPr>
            <a:spLocks/>
          </p:cNvSpPr>
          <p:nvPr/>
        </p:nvSpPr>
        <p:spPr bwMode="auto">
          <a:xfrm rot="-1615882">
            <a:off x="2809875" y="485775"/>
            <a:ext cx="457200" cy="2960688"/>
          </a:xfrm>
          <a:prstGeom prst="rightBrace">
            <a:avLst>
              <a:gd name="adj1" fmla="val 53964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9475" name="Group 37"/>
          <p:cNvGrpSpPr>
            <a:grpSpLocks/>
          </p:cNvGrpSpPr>
          <p:nvPr/>
        </p:nvGrpSpPr>
        <p:grpSpPr bwMode="auto">
          <a:xfrm>
            <a:off x="-263525" y="1935163"/>
            <a:ext cx="3797300" cy="1525587"/>
            <a:chOff x="-166" y="1651"/>
            <a:chExt cx="2392" cy="961"/>
          </a:xfrm>
        </p:grpSpPr>
        <p:graphicFrame>
          <p:nvGraphicFramePr>
            <p:cNvPr id="19494" name="Object 39"/>
            <p:cNvGraphicFramePr>
              <a:graphicFrameLocks noChangeAspect="1"/>
            </p:cNvGraphicFramePr>
            <p:nvPr/>
          </p:nvGraphicFramePr>
          <p:xfrm>
            <a:off x="94" y="2154"/>
            <a:ext cx="1248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71" name="Формула" r:id="rId11" imgW="1002865" imgH="368140" progId="Equation.3">
                    <p:embed/>
                  </p:oleObj>
                </mc:Choice>
                <mc:Fallback>
                  <p:oleObj name="Формула" r:id="rId11" imgW="1002865" imgH="3681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" y="2154"/>
                          <a:ext cx="1248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5" name="AutoShape 39"/>
            <p:cNvSpPr>
              <a:spLocks/>
            </p:cNvSpPr>
            <p:nvPr/>
          </p:nvSpPr>
          <p:spPr bwMode="auto">
            <a:xfrm rot="8034030">
              <a:off x="646" y="839"/>
              <a:ext cx="768" cy="2392"/>
            </a:xfrm>
            <a:prstGeom prst="rightBrace">
              <a:avLst>
                <a:gd name="adj1" fmla="val 25955"/>
                <a:gd name="adj2" fmla="val 6581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76" name="AutoShape 41"/>
          <p:cNvSpPr>
            <a:spLocks/>
          </p:cNvSpPr>
          <p:nvPr/>
        </p:nvSpPr>
        <p:spPr bwMode="auto">
          <a:xfrm rot="8034030">
            <a:off x="2490788" y="2005013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 rot="5400000" flipV="1">
            <a:off x="3759994" y="3118644"/>
            <a:ext cx="557212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9478" name="Object 13"/>
          <p:cNvGraphicFramePr>
            <a:graphicFrameLocks noChangeAspect="1"/>
          </p:cNvGraphicFramePr>
          <p:nvPr/>
        </p:nvGraphicFramePr>
        <p:xfrm>
          <a:off x="5105400" y="152400"/>
          <a:ext cx="29860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" name="Формула" r:id="rId13" imgW="1143135" imgH="485789" progId="Equation.3">
                  <p:embed/>
                </p:oleObj>
              </mc:Choice>
              <mc:Fallback>
                <p:oleObj name="Формула" r:id="rId13" imgW="1143135" imgH="48578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2400"/>
                        <a:ext cx="29860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13"/>
          <p:cNvGraphicFramePr>
            <a:graphicFrameLocks noChangeAspect="1"/>
          </p:cNvGraphicFramePr>
          <p:nvPr/>
        </p:nvGraphicFramePr>
        <p:xfrm>
          <a:off x="5105400" y="1066800"/>
          <a:ext cx="301783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" name="Формула" r:id="rId15" imgW="1152576" imgH="485789" progId="Equation.3">
                  <p:embed/>
                </p:oleObj>
              </mc:Choice>
              <mc:Fallback>
                <p:oleObj name="Формула" r:id="rId15" imgW="1152576" imgH="48578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66800"/>
                        <a:ext cx="301783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39"/>
          <p:cNvGraphicFramePr>
            <a:graphicFrameLocks noChangeAspect="1"/>
          </p:cNvGraphicFramePr>
          <p:nvPr/>
        </p:nvGraphicFramePr>
        <p:xfrm>
          <a:off x="290513" y="1890713"/>
          <a:ext cx="3667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" name="Формула" r:id="rId17" imgW="165028" imgH="228501" progId="Equation.3">
                  <p:embed/>
                </p:oleObj>
              </mc:Choice>
              <mc:Fallback>
                <p:oleObj name="Формула" r:id="rId17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890713"/>
                        <a:ext cx="3667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39"/>
          <p:cNvGraphicFramePr>
            <a:graphicFrameLocks noChangeAspect="1"/>
          </p:cNvGraphicFramePr>
          <p:nvPr/>
        </p:nvGraphicFramePr>
        <p:xfrm>
          <a:off x="233363" y="460375"/>
          <a:ext cx="3952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" name="Формула" r:id="rId19" imgW="177569" imgH="215619" progId="Equation.3">
                  <p:embed/>
                </p:oleObj>
              </mc:Choice>
              <mc:Fallback>
                <p:oleObj name="Формула" r:id="rId19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460375"/>
                        <a:ext cx="3952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91087"/>
              </p:ext>
            </p:extLst>
          </p:nvPr>
        </p:nvGraphicFramePr>
        <p:xfrm>
          <a:off x="5029200" y="2362200"/>
          <a:ext cx="35131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6" name="Формула" r:id="rId21" imgW="1362159" imgH="333406" progId="Equation.3">
                  <p:embed/>
                </p:oleObj>
              </mc:Choice>
              <mc:Fallback>
                <p:oleObj name="Формула" r:id="rId21" imgW="1362159" imgH="3334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35131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Oval 16"/>
          <p:cNvSpPr>
            <a:spLocks noChangeArrowheads="1"/>
          </p:cNvSpPr>
          <p:nvPr/>
        </p:nvSpPr>
        <p:spPr bwMode="auto">
          <a:xfrm>
            <a:off x="101600" y="46101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6</a:t>
            </a:r>
          </a:p>
        </p:txBody>
      </p:sp>
      <p:graphicFrame>
        <p:nvGraphicFramePr>
          <p:cNvPr id="19484" name="Object 13"/>
          <p:cNvGraphicFramePr>
            <a:graphicFrameLocks noChangeAspect="1"/>
          </p:cNvGraphicFramePr>
          <p:nvPr/>
        </p:nvGraphicFramePr>
        <p:xfrm>
          <a:off x="561975" y="4545013"/>
          <a:ext cx="2954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7" name="Формула" r:id="rId23" imgW="1133424" imgH="152383" progId="Equation.3">
                  <p:embed/>
                </p:oleObj>
              </mc:Choice>
              <mc:Fallback>
                <p:oleObj name="Формула" r:id="rId23" imgW="1133424" imgH="1523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545013"/>
                        <a:ext cx="295433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73" name="Object 13"/>
          <p:cNvGraphicFramePr>
            <a:graphicFrameLocks noChangeAspect="1"/>
          </p:cNvGraphicFramePr>
          <p:nvPr/>
        </p:nvGraphicFramePr>
        <p:xfrm>
          <a:off x="247650" y="5087938"/>
          <a:ext cx="62118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8" name="Формула" r:id="rId25" imgW="2600241" imgH="800011" progId="Equation.3">
                  <p:embed/>
                </p:oleObj>
              </mc:Choice>
              <mc:Fallback>
                <p:oleObj name="Формула" r:id="rId25" imgW="2600241" imgH="8000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087938"/>
                        <a:ext cx="62118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74" name="Object 13"/>
          <p:cNvGraphicFramePr>
            <a:graphicFrameLocks noChangeAspect="1"/>
          </p:cNvGraphicFramePr>
          <p:nvPr/>
        </p:nvGraphicFramePr>
        <p:xfrm>
          <a:off x="6477000" y="5424488"/>
          <a:ext cx="15240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9" name="Формула" r:id="rId27" imgW="485792" imgH="304766" progId="Equation.3">
                  <p:embed/>
                </p:oleObj>
              </mc:Choice>
              <mc:Fallback>
                <p:oleObj name="Формула" r:id="rId27" imgW="485792" imgH="30476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424488"/>
                        <a:ext cx="1524000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75" name="Object 13"/>
          <p:cNvGraphicFramePr>
            <a:graphicFrameLocks noChangeAspect="1"/>
          </p:cNvGraphicFramePr>
          <p:nvPr/>
        </p:nvGraphicFramePr>
        <p:xfrm>
          <a:off x="5791200" y="3581400"/>
          <a:ext cx="243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0" name="Формула" r:id="rId29" imgW="676224" imgH="304766" progId="Equation.3">
                  <p:embed/>
                </p:oleObj>
              </mc:Choice>
              <mc:Fallback>
                <p:oleObj name="Формула" r:id="rId29" imgW="676224" imgH="30476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581400"/>
                        <a:ext cx="2438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9" name="AutoShape 17"/>
          <p:cNvSpPr>
            <a:spLocks noChangeArrowheads="1"/>
          </p:cNvSpPr>
          <p:nvPr/>
        </p:nvSpPr>
        <p:spPr bwMode="auto">
          <a:xfrm>
            <a:off x="5410200" y="3505200"/>
            <a:ext cx="2971800" cy="1295400"/>
          </a:xfrm>
          <a:prstGeom prst="roundRect">
            <a:avLst>
              <a:gd name="adj" fmla="val 2724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19489" name="Объект 51"/>
          <p:cNvGraphicFramePr>
            <a:graphicFrameLocks noChangeAspect="1"/>
          </p:cNvGraphicFramePr>
          <p:nvPr/>
        </p:nvGraphicFramePr>
        <p:xfrm>
          <a:off x="3003550" y="1219200"/>
          <a:ext cx="17081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1" name="Формула" r:id="rId31" imgW="647700" imgH="228600" progId="Equation.3">
                  <p:embed/>
                </p:oleObj>
              </mc:Choice>
              <mc:Fallback>
                <p:oleObj name="Формула" r:id="rId31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1219200"/>
                        <a:ext cx="17081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0" name="Объект 52"/>
          <p:cNvGraphicFramePr>
            <a:graphicFrameLocks noChangeAspect="1"/>
          </p:cNvGraphicFramePr>
          <p:nvPr/>
        </p:nvGraphicFramePr>
        <p:xfrm>
          <a:off x="723900" y="3643313"/>
          <a:ext cx="2117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2" name="Формула" r:id="rId33" imgW="1054100" imgH="393700" progId="Equation.3">
                  <p:embed/>
                </p:oleObj>
              </mc:Choice>
              <mc:Fallback>
                <p:oleObj name="Формула" r:id="rId33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643313"/>
                        <a:ext cx="21177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1" name="Объект 53"/>
          <p:cNvGraphicFramePr>
            <a:graphicFrameLocks noChangeAspect="1"/>
          </p:cNvGraphicFramePr>
          <p:nvPr/>
        </p:nvGraphicFramePr>
        <p:xfrm>
          <a:off x="4724400" y="4073525"/>
          <a:ext cx="4191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3" name="Формула" r:id="rId35" imgW="190417" imgH="241195" progId="Equation.3">
                  <p:embed/>
                </p:oleObj>
              </mc:Choice>
              <mc:Fallback>
                <p:oleObj name="Формула" r:id="rId35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73525"/>
                        <a:ext cx="4191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2" name="Объект 54"/>
          <p:cNvGraphicFramePr>
            <a:graphicFrameLocks noChangeAspect="1"/>
          </p:cNvGraphicFramePr>
          <p:nvPr/>
        </p:nvGraphicFramePr>
        <p:xfrm>
          <a:off x="4498975" y="3362325"/>
          <a:ext cx="450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" name="Формула" r:id="rId37" imgW="190417" imgH="253890" progId="Equation.3">
                  <p:embed/>
                </p:oleObj>
              </mc:Choice>
              <mc:Fallback>
                <p:oleObj name="Формула" r:id="rId37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3362325"/>
                        <a:ext cx="4508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3" name="Объект 55"/>
          <p:cNvGraphicFramePr>
            <a:graphicFrameLocks noChangeAspect="1"/>
          </p:cNvGraphicFramePr>
          <p:nvPr/>
        </p:nvGraphicFramePr>
        <p:xfrm>
          <a:off x="3913188" y="4578350"/>
          <a:ext cx="3571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5" name="Формула" r:id="rId39" imgW="177646" imgH="241091" progId="Equation.3">
                  <p:embed/>
                </p:oleObj>
              </mc:Choice>
              <mc:Fallback>
                <p:oleObj name="Формула" r:id="rId39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578350"/>
                        <a:ext cx="3571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58239" y="2420888"/>
            <a:ext cx="1633196" cy="1879659"/>
            <a:chOff x="2658239" y="2420888"/>
            <a:chExt cx="1633196" cy="1879659"/>
          </a:xfrm>
        </p:grpSpPr>
        <p:graphicFrame>
          <p:nvGraphicFramePr>
            <p:cNvPr id="4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304800"/>
                </p:ext>
              </p:extLst>
            </p:nvPr>
          </p:nvGraphicFramePr>
          <p:xfrm>
            <a:off x="2764447" y="2420888"/>
            <a:ext cx="262305" cy="252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86" name="Формула" r:id="rId41" imgW="152280" imgH="139680" progId="Equation.3">
                    <p:embed/>
                  </p:oleObj>
                </mc:Choice>
                <mc:Fallback>
                  <p:oleObj name="Формула" r:id="rId41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4447" y="2420888"/>
                          <a:ext cx="262305" cy="252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Пирог 47"/>
            <p:cNvSpPr/>
            <p:nvPr/>
          </p:nvSpPr>
          <p:spPr>
            <a:xfrm rot="14635695">
              <a:off x="2658239" y="2585148"/>
              <a:ext cx="1535300" cy="1535300"/>
            </a:xfrm>
            <a:prstGeom prst="pie">
              <a:avLst>
                <a:gd name="adj1" fmla="val 20443617"/>
                <a:gd name="adj2" fmla="val 3399"/>
              </a:avLst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Пирог 48"/>
            <p:cNvSpPr/>
            <p:nvPr/>
          </p:nvSpPr>
          <p:spPr>
            <a:xfrm rot="3884766">
              <a:off x="2756135" y="2661350"/>
              <a:ext cx="1535300" cy="1535300"/>
            </a:xfrm>
            <a:prstGeom prst="pie">
              <a:avLst>
                <a:gd name="adj1" fmla="val 20443617"/>
                <a:gd name="adj2" fmla="val 21493946"/>
              </a:avLst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5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8564773"/>
                </p:ext>
              </p:extLst>
            </p:nvPr>
          </p:nvGraphicFramePr>
          <p:xfrm>
            <a:off x="3927404" y="4047761"/>
            <a:ext cx="262305" cy="252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87" name="Формула" r:id="rId43" imgW="152280" imgH="139680" progId="Equation.3">
                    <p:embed/>
                  </p:oleObj>
                </mc:Choice>
                <mc:Fallback>
                  <p:oleObj name="Формула" r:id="rId4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404" y="4047761"/>
                          <a:ext cx="262305" cy="252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5" name="Line 25"/>
          <p:cNvSpPr>
            <a:spLocks noChangeShapeType="1"/>
          </p:cNvSpPr>
          <p:nvPr/>
        </p:nvSpPr>
        <p:spPr bwMode="auto">
          <a:xfrm>
            <a:off x="3505200" y="3429000"/>
            <a:ext cx="582613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3505200" y="3429000"/>
            <a:ext cx="12192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06363" y="1484313"/>
            <a:ext cx="3673475" cy="3797300"/>
            <a:chOff x="67" y="935"/>
            <a:chExt cx="2314" cy="2392"/>
          </a:xfrm>
        </p:grpSpPr>
        <p:sp>
          <p:nvSpPr>
            <p:cNvPr id="20505" name="Line 9"/>
            <p:cNvSpPr>
              <a:spLocks noChangeShapeType="1"/>
            </p:cNvSpPr>
            <p:nvPr/>
          </p:nvSpPr>
          <p:spPr bwMode="auto">
            <a:xfrm flipH="1" flipV="1">
              <a:off x="1247" y="2284"/>
              <a:ext cx="0" cy="10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0506" name="Group 4"/>
            <p:cNvGrpSpPr>
              <a:grpSpLocks/>
            </p:cNvGrpSpPr>
            <p:nvPr/>
          </p:nvGrpSpPr>
          <p:grpSpPr bwMode="auto">
            <a:xfrm>
              <a:off x="67" y="935"/>
              <a:ext cx="2314" cy="2084"/>
              <a:chOff x="67" y="935"/>
              <a:chExt cx="2314" cy="2084"/>
            </a:xfrm>
          </p:grpSpPr>
          <p:sp>
            <p:nvSpPr>
              <p:cNvPr id="20507" name="Line 3"/>
              <p:cNvSpPr>
                <a:spLocks noChangeShapeType="1"/>
              </p:cNvSpPr>
              <p:nvPr/>
            </p:nvSpPr>
            <p:spPr bwMode="auto">
              <a:xfrm>
                <a:off x="1247" y="935"/>
                <a:ext cx="0" cy="10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Line 4"/>
              <p:cNvSpPr>
                <a:spLocks noChangeShapeType="1"/>
              </p:cNvSpPr>
              <p:nvPr/>
            </p:nvSpPr>
            <p:spPr bwMode="auto">
              <a:xfrm flipH="1">
                <a:off x="1383" y="2148"/>
                <a:ext cx="9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9" name="Line 5"/>
              <p:cNvSpPr>
                <a:spLocks noChangeShapeType="1"/>
              </p:cNvSpPr>
              <p:nvPr/>
            </p:nvSpPr>
            <p:spPr bwMode="auto">
              <a:xfrm flipH="1">
                <a:off x="1337" y="1286"/>
                <a:ext cx="771" cy="7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Line 6"/>
              <p:cNvSpPr>
                <a:spLocks noChangeShapeType="1"/>
              </p:cNvSpPr>
              <p:nvPr/>
            </p:nvSpPr>
            <p:spPr bwMode="auto">
              <a:xfrm flipV="1">
                <a:off x="385" y="2239"/>
                <a:ext cx="771" cy="7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1" name="Line 7"/>
              <p:cNvSpPr>
                <a:spLocks noChangeShapeType="1"/>
              </p:cNvSpPr>
              <p:nvPr/>
            </p:nvSpPr>
            <p:spPr bwMode="auto">
              <a:xfrm>
                <a:off x="67" y="2148"/>
                <a:ext cx="10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2" name="Line 8"/>
              <p:cNvSpPr>
                <a:spLocks noChangeShapeType="1"/>
              </p:cNvSpPr>
              <p:nvPr/>
            </p:nvSpPr>
            <p:spPr bwMode="auto">
              <a:xfrm>
                <a:off x="385" y="1286"/>
                <a:ext cx="771" cy="7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3" name="Line 10"/>
              <p:cNvSpPr>
                <a:spLocks noChangeShapeType="1"/>
              </p:cNvSpPr>
              <p:nvPr/>
            </p:nvSpPr>
            <p:spPr bwMode="auto">
              <a:xfrm flipH="1" flipV="1">
                <a:off x="1346" y="2248"/>
                <a:ext cx="771" cy="7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483" name="Text Box 30"/>
          <p:cNvSpPr txBox="1">
            <a:spLocks noChangeArrowheads="1"/>
          </p:cNvSpPr>
          <p:nvPr/>
        </p:nvSpPr>
        <p:spPr bwMode="auto">
          <a:xfrm>
            <a:off x="1476375" y="260350"/>
            <a:ext cx="1152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400" i="1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ru-RU" sz="4400" i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endParaRPr lang="ru-RU" altLang="ru-RU" sz="4400" i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6516688" y="381000"/>
            <a:ext cx="1152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sz="4400" i="1" smtClean="0">
                <a:solidFill>
                  <a:srgbClr val="0000FF"/>
                </a:solidFill>
                <a:latin typeface="Times New Roman" pitchFamily="18" charset="0"/>
              </a:rPr>
              <a:t>+2q</a:t>
            </a:r>
            <a:endParaRPr lang="ru-RU" altLang="ru-RU" sz="4400" i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04462" name="Group 14"/>
          <p:cNvGrpSpPr>
            <a:grpSpLocks/>
          </p:cNvGrpSpPr>
          <p:nvPr/>
        </p:nvGrpSpPr>
        <p:grpSpPr bwMode="auto">
          <a:xfrm>
            <a:off x="5219700" y="1484313"/>
            <a:ext cx="3673475" cy="3797300"/>
            <a:chOff x="3288" y="935"/>
            <a:chExt cx="2314" cy="2392"/>
          </a:xfrm>
        </p:grpSpPr>
        <p:sp>
          <p:nvSpPr>
            <p:cNvPr id="20489" name="Line 13"/>
            <p:cNvSpPr>
              <a:spLocks noChangeShapeType="1"/>
            </p:cNvSpPr>
            <p:nvPr/>
          </p:nvSpPr>
          <p:spPr bwMode="auto">
            <a:xfrm>
              <a:off x="4468" y="935"/>
              <a:ext cx="0" cy="10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0" name="Line 14"/>
            <p:cNvSpPr>
              <a:spLocks noChangeShapeType="1"/>
            </p:cNvSpPr>
            <p:nvPr/>
          </p:nvSpPr>
          <p:spPr bwMode="auto">
            <a:xfrm flipH="1">
              <a:off x="4604" y="2148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 flipH="1">
              <a:off x="4558" y="1286"/>
              <a:ext cx="771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2" name="Line 16"/>
            <p:cNvSpPr>
              <a:spLocks noChangeShapeType="1"/>
            </p:cNvSpPr>
            <p:nvPr/>
          </p:nvSpPr>
          <p:spPr bwMode="auto">
            <a:xfrm flipV="1">
              <a:off x="3606" y="2239"/>
              <a:ext cx="771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3" name="Line 17"/>
            <p:cNvSpPr>
              <a:spLocks noChangeShapeType="1"/>
            </p:cNvSpPr>
            <p:nvPr/>
          </p:nvSpPr>
          <p:spPr bwMode="auto">
            <a:xfrm>
              <a:off x="3288" y="2148"/>
              <a:ext cx="10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4" name="Line 18"/>
            <p:cNvSpPr>
              <a:spLocks noChangeShapeType="1"/>
            </p:cNvSpPr>
            <p:nvPr/>
          </p:nvSpPr>
          <p:spPr bwMode="auto">
            <a:xfrm>
              <a:off x="3606" y="1286"/>
              <a:ext cx="771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5" name="Line 19"/>
            <p:cNvSpPr>
              <a:spLocks noChangeShapeType="1"/>
            </p:cNvSpPr>
            <p:nvPr/>
          </p:nvSpPr>
          <p:spPr bwMode="auto">
            <a:xfrm flipH="1" flipV="1">
              <a:off x="4468" y="2284"/>
              <a:ext cx="0" cy="10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6" name="Line 20"/>
            <p:cNvSpPr>
              <a:spLocks noChangeShapeType="1"/>
            </p:cNvSpPr>
            <p:nvPr/>
          </p:nvSpPr>
          <p:spPr bwMode="auto">
            <a:xfrm flipH="1" flipV="1">
              <a:off x="4567" y="2248"/>
              <a:ext cx="771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7" name="Line 22"/>
            <p:cNvSpPr>
              <a:spLocks noChangeShapeType="1"/>
            </p:cNvSpPr>
            <p:nvPr/>
          </p:nvSpPr>
          <p:spPr bwMode="auto">
            <a:xfrm flipH="1">
              <a:off x="4518" y="1053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8" name="Line 23"/>
            <p:cNvSpPr>
              <a:spLocks noChangeShapeType="1"/>
            </p:cNvSpPr>
            <p:nvPr/>
          </p:nvSpPr>
          <p:spPr bwMode="auto">
            <a:xfrm>
              <a:off x="4003" y="1044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499" name="Line 24"/>
            <p:cNvSpPr>
              <a:spLocks noChangeShapeType="1"/>
            </p:cNvSpPr>
            <p:nvPr/>
          </p:nvSpPr>
          <p:spPr bwMode="auto">
            <a:xfrm flipV="1">
              <a:off x="4001" y="2269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0" name="Line 25"/>
            <p:cNvSpPr>
              <a:spLocks noChangeShapeType="1"/>
            </p:cNvSpPr>
            <p:nvPr/>
          </p:nvSpPr>
          <p:spPr bwMode="auto">
            <a:xfrm flipH="1" flipV="1">
              <a:off x="4518" y="2260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1" name="Line 26"/>
            <p:cNvSpPr>
              <a:spLocks noChangeShapeType="1"/>
            </p:cNvSpPr>
            <p:nvPr/>
          </p:nvSpPr>
          <p:spPr bwMode="auto">
            <a:xfrm rot="-5400000" flipH="1" flipV="1">
              <a:off x="4886" y="1402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2" name="Line 27"/>
            <p:cNvSpPr>
              <a:spLocks noChangeShapeType="1"/>
            </p:cNvSpPr>
            <p:nvPr/>
          </p:nvSpPr>
          <p:spPr bwMode="auto">
            <a:xfrm rot="5400000" flipV="1">
              <a:off x="3652" y="1402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3" name="Line 28"/>
            <p:cNvSpPr>
              <a:spLocks noChangeShapeType="1"/>
            </p:cNvSpPr>
            <p:nvPr/>
          </p:nvSpPr>
          <p:spPr bwMode="auto">
            <a:xfrm rot="-5400000" flipH="1" flipV="1">
              <a:off x="3634" y="1910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504" name="Line 29"/>
            <p:cNvSpPr>
              <a:spLocks noChangeShapeType="1"/>
            </p:cNvSpPr>
            <p:nvPr/>
          </p:nvSpPr>
          <p:spPr bwMode="auto">
            <a:xfrm rot="5400000" flipV="1">
              <a:off x="4886" y="1910"/>
              <a:ext cx="408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486" name="Oval 21"/>
          <p:cNvSpPr>
            <a:spLocks noChangeAspect="1" noChangeArrowheads="1"/>
          </p:cNvSpPr>
          <p:nvPr/>
        </p:nvSpPr>
        <p:spPr bwMode="auto">
          <a:xfrm>
            <a:off x="6858000" y="3200400"/>
            <a:ext cx="442913" cy="4429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0487" name="Oval 11"/>
          <p:cNvSpPr>
            <a:spLocks noChangeAspect="1" noChangeArrowheads="1"/>
          </p:cNvSpPr>
          <p:nvPr/>
        </p:nvSpPr>
        <p:spPr bwMode="auto">
          <a:xfrm>
            <a:off x="1766888" y="3200400"/>
            <a:ext cx="442912" cy="4429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44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28800" y="3422650"/>
            <a:ext cx="3048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5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179388" y="5562600"/>
            <a:ext cx="8964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</a:rPr>
              <a:t>линии в каждой точке которых вектор напряженности   направлен  по касательной к ним.</a:t>
            </a:r>
          </a:p>
        </p:txBody>
      </p:sp>
      <p:sp>
        <p:nvSpPr>
          <p:cNvPr id="21507" name="Freeform 10"/>
          <p:cNvSpPr>
            <a:spLocks noChangeAspect="1"/>
          </p:cNvSpPr>
          <p:nvPr/>
        </p:nvSpPr>
        <p:spPr bwMode="auto">
          <a:xfrm rot="20220000" flipV="1">
            <a:off x="228600" y="1924050"/>
            <a:ext cx="7140575" cy="3040063"/>
          </a:xfrm>
          <a:custGeom>
            <a:avLst/>
            <a:gdLst>
              <a:gd name="T0" fmla="*/ 2147483647 w 552"/>
              <a:gd name="T1" fmla="*/ 2147483647 h 156"/>
              <a:gd name="T2" fmla="*/ 2147483647 w 552"/>
              <a:gd name="T3" fmla="*/ 2147483647 h 156"/>
              <a:gd name="T4" fmla="*/ 2147483647 w 552"/>
              <a:gd name="T5" fmla="*/ 2147483647 h 156"/>
              <a:gd name="T6" fmla="*/ 2147483647 w 552"/>
              <a:gd name="T7" fmla="*/ 2147483647 h 156"/>
              <a:gd name="T8" fmla="*/ 2147483647 w 552"/>
              <a:gd name="T9" fmla="*/ 2147483647 h 156"/>
              <a:gd name="T10" fmla="*/ 2147483647 w 552"/>
              <a:gd name="T11" fmla="*/ 2147483647 h 156"/>
              <a:gd name="T12" fmla="*/ 2147483647 w 552"/>
              <a:gd name="T13" fmla="*/ 2147483647 h 156"/>
              <a:gd name="T14" fmla="*/ 2147483647 w 552"/>
              <a:gd name="T15" fmla="*/ 2147483647 h 156"/>
              <a:gd name="T16" fmla="*/ 2147483647 w 552"/>
              <a:gd name="T17" fmla="*/ 2147483647 h 156"/>
              <a:gd name="T18" fmla="*/ 2147483647 w 552"/>
              <a:gd name="T19" fmla="*/ 2147483647 h 156"/>
              <a:gd name="T20" fmla="*/ 2147483647 w 552"/>
              <a:gd name="T21" fmla="*/ 2147483647 h 156"/>
              <a:gd name="T22" fmla="*/ 2147483647 w 552"/>
              <a:gd name="T23" fmla="*/ 2147483647 h 156"/>
              <a:gd name="T24" fmla="*/ 2147483647 w 552"/>
              <a:gd name="T25" fmla="*/ 2147483647 h 156"/>
              <a:gd name="T26" fmla="*/ 2147483647 w 552"/>
              <a:gd name="T27" fmla="*/ 2147483647 h 156"/>
              <a:gd name="T28" fmla="*/ 2147483647 w 552"/>
              <a:gd name="T29" fmla="*/ 2147483647 h 156"/>
              <a:gd name="T30" fmla="*/ 2147483647 w 552"/>
              <a:gd name="T31" fmla="*/ 2147483647 h 156"/>
              <a:gd name="T32" fmla="*/ 2147483647 w 552"/>
              <a:gd name="T33" fmla="*/ 2147483647 h 156"/>
              <a:gd name="T34" fmla="*/ 2147483647 w 552"/>
              <a:gd name="T35" fmla="*/ 2147483647 h 156"/>
              <a:gd name="T36" fmla="*/ 2147483647 w 552"/>
              <a:gd name="T37" fmla="*/ 2147483647 h 156"/>
              <a:gd name="T38" fmla="*/ 2147483647 w 552"/>
              <a:gd name="T39" fmla="*/ 2147483647 h 156"/>
              <a:gd name="T40" fmla="*/ 2147483647 w 552"/>
              <a:gd name="T41" fmla="*/ 2147483647 h 156"/>
              <a:gd name="T42" fmla="*/ 2147483647 w 552"/>
              <a:gd name="T43" fmla="*/ 2147483647 h 156"/>
              <a:gd name="T44" fmla="*/ 2147483647 w 552"/>
              <a:gd name="T45" fmla="*/ 2147483647 h 156"/>
              <a:gd name="T46" fmla="*/ 2147483647 w 552"/>
              <a:gd name="T47" fmla="*/ 2147483647 h 156"/>
              <a:gd name="T48" fmla="*/ 2147483647 w 552"/>
              <a:gd name="T49" fmla="*/ 2147483647 h 156"/>
              <a:gd name="T50" fmla="*/ 2147483647 w 552"/>
              <a:gd name="T51" fmla="*/ 2147483647 h 156"/>
              <a:gd name="T52" fmla="*/ 2147483647 w 552"/>
              <a:gd name="T53" fmla="*/ 2147483647 h 156"/>
              <a:gd name="T54" fmla="*/ 2147483647 w 552"/>
              <a:gd name="T55" fmla="*/ 2147483647 h 156"/>
              <a:gd name="T56" fmla="*/ 2147483647 w 552"/>
              <a:gd name="T57" fmla="*/ 2147483647 h 156"/>
              <a:gd name="T58" fmla="*/ 2147483647 w 552"/>
              <a:gd name="T59" fmla="*/ 2147483647 h 156"/>
              <a:gd name="T60" fmla="*/ 2147483647 w 552"/>
              <a:gd name="T61" fmla="*/ 2147483647 h 156"/>
              <a:gd name="T62" fmla="*/ 2147483647 w 552"/>
              <a:gd name="T63" fmla="*/ 2147483647 h 156"/>
              <a:gd name="T64" fmla="*/ 2147483647 w 552"/>
              <a:gd name="T65" fmla="*/ 2147483647 h 156"/>
              <a:gd name="T66" fmla="*/ 2147483647 w 552"/>
              <a:gd name="T67" fmla="*/ 2147483647 h 156"/>
              <a:gd name="T68" fmla="*/ 2147483647 w 552"/>
              <a:gd name="T69" fmla="*/ 2147483647 h 156"/>
              <a:gd name="T70" fmla="*/ 2147483647 w 552"/>
              <a:gd name="T71" fmla="*/ 2147483647 h 156"/>
              <a:gd name="T72" fmla="*/ 2147483647 w 552"/>
              <a:gd name="T73" fmla="*/ 2147483647 h 156"/>
              <a:gd name="T74" fmla="*/ 2147483647 w 552"/>
              <a:gd name="T75" fmla="*/ 2147483647 h 156"/>
              <a:gd name="T76" fmla="*/ 2147483647 w 552"/>
              <a:gd name="T77" fmla="*/ 2147483647 h 156"/>
              <a:gd name="T78" fmla="*/ 2147483647 w 552"/>
              <a:gd name="T79" fmla="*/ 2147483647 h 156"/>
              <a:gd name="T80" fmla="*/ 2147483647 w 552"/>
              <a:gd name="T81" fmla="*/ 2147483647 h 156"/>
              <a:gd name="T82" fmla="*/ 2147483647 w 552"/>
              <a:gd name="T83" fmla="*/ 2147483647 h 156"/>
              <a:gd name="T84" fmla="*/ 2147483647 w 552"/>
              <a:gd name="T85" fmla="*/ 2147483647 h 156"/>
              <a:gd name="T86" fmla="*/ 2147483647 w 552"/>
              <a:gd name="T87" fmla="*/ 2147483647 h 156"/>
              <a:gd name="T88" fmla="*/ 2147483647 w 552"/>
              <a:gd name="T89" fmla="*/ 2147483647 h 156"/>
              <a:gd name="T90" fmla="*/ 2147483647 w 552"/>
              <a:gd name="T91" fmla="*/ 2147483647 h 156"/>
              <a:gd name="T92" fmla="*/ 2147483647 w 552"/>
              <a:gd name="T93" fmla="*/ 2147483647 h 156"/>
              <a:gd name="T94" fmla="*/ 2147483647 w 552"/>
              <a:gd name="T95" fmla="*/ 2147483647 h 156"/>
              <a:gd name="T96" fmla="*/ 2147483647 w 552"/>
              <a:gd name="T97" fmla="*/ 2147483647 h 156"/>
              <a:gd name="T98" fmla="*/ 2147483647 w 552"/>
              <a:gd name="T99" fmla="*/ 2147483647 h 156"/>
              <a:gd name="T100" fmla="*/ 2147483647 w 552"/>
              <a:gd name="T101" fmla="*/ 2147483647 h 156"/>
              <a:gd name="T102" fmla="*/ 2147483647 w 552"/>
              <a:gd name="T103" fmla="*/ 2147483647 h 156"/>
              <a:gd name="T104" fmla="*/ 2147483647 w 552"/>
              <a:gd name="T105" fmla="*/ 2147483647 h 156"/>
              <a:gd name="T106" fmla="*/ 2147483647 w 552"/>
              <a:gd name="T107" fmla="*/ 2147483647 h 156"/>
              <a:gd name="T108" fmla="*/ 2147483647 w 552"/>
              <a:gd name="T109" fmla="*/ 2147483647 h 156"/>
              <a:gd name="T110" fmla="*/ 2147483647 w 552"/>
              <a:gd name="T111" fmla="*/ 2147483647 h 156"/>
              <a:gd name="T112" fmla="*/ 2147483647 w 552"/>
              <a:gd name="T113" fmla="*/ 2147483647 h 156"/>
              <a:gd name="T114" fmla="*/ 2147483647 w 552"/>
              <a:gd name="T115" fmla="*/ 2147483647 h 156"/>
              <a:gd name="T116" fmla="*/ 2147483647 w 552"/>
              <a:gd name="T117" fmla="*/ 2147483647 h 156"/>
              <a:gd name="T118" fmla="*/ 2147483647 w 552"/>
              <a:gd name="T119" fmla="*/ 2147483647 h 156"/>
              <a:gd name="T120" fmla="*/ 2147483647 w 552"/>
              <a:gd name="T121" fmla="*/ 2147483647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52" h="156">
                <a:moveTo>
                  <a:pt x="0" y="156"/>
                </a:moveTo>
                <a:lnTo>
                  <a:pt x="1" y="156"/>
                </a:lnTo>
                <a:lnTo>
                  <a:pt x="2" y="156"/>
                </a:lnTo>
                <a:lnTo>
                  <a:pt x="3" y="156"/>
                </a:lnTo>
                <a:lnTo>
                  <a:pt x="4" y="156"/>
                </a:lnTo>
                <a:lnTo>
                  <a:pt x="5" y="156"/>
                </a:lnTo>
                <a:lnTo>
                  <a:pt x="6" y="156"/>
                </a:lnTo>
                <a:lnTo>
                  <a:pt x="7" y="156"/>
                </a:lnTo>
                <a:lnTo>
                  <a:pt x="8" y="156"/>
                </a:lnTo>
                <a:lnTo>
                  <a:pt x="9" y="156"/>
                </a:lnTo>
                <a:lnTo>
                  <a:pt x="10" y="156"/>
                </a:lnTo>
                <a:lnTo>
                  <a:pt x="11" y="156"/>
                </a:lnTo>
                <a:lnTo>
                  <a:pt x="12" y="156"/>
                </a:lnTo>
                <a:lnTo>
                  <a:pt x="13" y="156"/>
                </a:lnTo>
                <a:lnTo>
                  <a:pt x="14" y="156"/>
                </a:lnTo>
                <a:lnTo>
                  <a:pt x="15" y="156"/>
                </a:lnTo>
                <a:lnTo>
                  <a:pt x="16" y="156"/>
                </a:lnTo>
                <a:lnTo>
                  <a:pt x="17" y="156"/>
                </a:lnTo>
                <a:lnTo>
                  <a:pt x="18" y="156"/>
                </a:lnTo>
                <a:lnTo>
                  <a:pt x="19" y="156"/>
                </a:lnTo>
                <a:lnTo>
                  <a:pt x="20" y="156"/>
                </a:lnTo>
                <a:lnTo>
                  <a:pt x="21" y="156"/>
                </a:lnTo>
                <a:lnTo>
                  <a:pt x="22" y="156"/>
                </a:lnTo>
                <a:lnTo>
                  <a:pt x="23" y="156"/>
                </a:lnTo>
                <a:lnTo>
                  <a:pt x="24" y="156"/>
                </a:lnTo>
                <a:lnTo>
                  <a:pt x="25" y="156"/>
                </a:lnTo>
                <a:lnTo>
                  <a:pt x="26" y="156"/>
                </a:lnTo>
                <a:lnTo>
                  <a:pt x="27" y="156"/>
                </a:lnTo>
                <a:lnTo>
                  <a:pt x="28" y="156"/>
                </a:lnTo>
                <a:lnTo>
                  <a:pt x="29" y="156"/>
                </a:lnTo>
                <a:lnTo>
                  <a:pt x="30" y="156"/>
                </a:lnTo>
                <a:lnTo>
                  <a:pt x="31" y="156"/>
                </a:lnTo>
                <a:lnTo>
                  <a:pt x="32" y="155"/>
                </a:lnTo>
                <a:lnTo>
                  <a:pt x="33" y="155"/>
                </a:lnTo>
                <a:lnTo>
                  <a:pt x="34" y="155"/>
                </a:lnTo>
                <a:lnTo>
                  <a:pt x="35" y="155"/>
                </a:lnTo>
                <a:lnTo>
                  <a:pt x="36" y="155"/>
                </a:lnTo>
                <a:lnTo>
                  <a:pt x="37" y="155"/>
                </a:lnTo>
                <a:lnTo>
                  <a:pt x="38" y="155"/>
                </a:lnTo>
                <a:lnTo>
                  <a:pt x="39" y="155"/>
                </a:lnTo>
                <a:lnTo>
                  <a:pt x="40" y="155"/>
                </a:lnTo>
                <a:lnTo>
                  <a:pt x="41" y="155"/>
                </a:lnTo>
                <a:lnTo>
                  <a:pt x="42" y="155"/>
                </a:lnTo>
                <a:lnTo>
                  <a:pt x="43" y="155"/>
                </a:lnTo>
                <a:lnTo>
                  <a:pt x="44" y="155"/>
                </a:lnTo>
                <a:lnTo>
                  <a:pt x="45" y="155"/>
                </a:lnTo>
                <a:lnTo>
                  <a:pt x="46" y="155"/>
                </a:lnTo>
                <a:lnTo>
                  <a:pt x="47" y="155"/>
                </a:lnTo>
                <a:lnTo>
                  <a:pt x="48" y="155"/>
                </a:lnTo>
                <a:lnTo>
                  <a:pt x="49" y="155"/>
                </a:lnTo>
                <a:lnTo>
                  <a:pt x="50" y="155"/>
                </a:lnTo>
                <a:lnTo>
                  <a:pt x="51" y="155"/>
                </a:lnTo>
                <a:lnTo>
                  <a:pt x="52" y="155"/>
                </a:lnTo>
                <a:lnTo>
                  <a:pt x="53" y="155"/>
                </a:lnTo>
                <a:lnTo>
                  <a:pt x="54" y="155"/>
                </a:lnTo>
                <a:lnTo>
                  <a:pt x="55" y="154"/>
                </a:lnTo>
                <a:lnTo>
                  <a:pt x="56" y="154"/>
                </a:lnTo>
                <a:lnTo>
                  <a:pt x="57" y="154"/>
                </a:lnTo>
                <a:lnTo>
                  <a:pt x="58" y="154"/>
                </a:lnTo>
                <a:lnTo>
                  <a:pt x="59" y="154"/>
                </a:lnTo>
                <a:lnTo>
                  <a:pt x="60" y="154"/>
                </a:lnTo>
                <a:lnTo>
                  <a:pt x="61" y="154"/>
                </a:lnTo>
                <a:lnTo>
                  <a:pt x="62" y="154"/>
                </a:lnTo>
                <a:lnTo>
                  <a:pt x="63" y="154"/>
                </a:lnTo>
                <a:lnTo>
                  <a:pt x="64" y="154"/>
                </a:lnTo>
                <a:lnTo>
                  <a:pt x="65" y="154"/>
                </a:lnTo>
                <a:lnTo>
                  <a:pt x="66" y="154"/>
                </a:lnTo>
                <a:lnTo>
                  <a:pt x="67" y="154"/>
                </a:lnTo>
                <a:lnTo>
                  <a:pt x="68" y="154"/>
                </a:lnTo>
                <a:lnTo>
                  <a:pt x="69" y="154"/>
                </a:lnTo>
                <a:lnTo>
                  <a:pt x="70" y="153"/>
                </a:lnTo>
                <a:lnTo>
                  <a:pt x="71" y="153"/>
                </a:lnTo>
                <a:lnTo>
                  <a:pt x="72" y="153"/>
                </a:lnTo>
                <a:lnTo>
                  <a:pt x="73" y="153"/>
                </a:lnTo>
                <a:lnTo>
                  <a:pt x="74" y="153"/>
                </a:lnTo>
                <a:lnTo>
                  <a:pt x="75" y="153"/>
                </a:lnTo>
                <a:lnTo>
                  <a:pt x="76" y="153"/>
                </a:lnTo>
                <a:lnTo>
                  <a:pt x="77" y="153"/>
                </a:lnTo>
                <a:lnTo>
                  <a:pt x="78" y="153"/>
                </a:lnTo>
                <a:lnTo>
                  <a:pt x="79" y="153"/>
                </a:lnTo>
                <a:lnTo>
                  <a:pt x="80" y="153"/>
                </a:lnTo>
                <a:lnTo>
                  <a:pt x="81" y="153"/>
                </a:lnTo>
                <a:lnTo>
                  <a:pt x="82" y="153"/>
                </a:lnTo>
                <a:lnTo>
                  <a:pt x="83" y="152"/>
                </a:lnTo>
                <a:lnTo>
                  <a:pt x="84" y="152"/>
                </a:lnTo>
                <a:lnTo>
                  <a:pt x="85" y="152"/>
                </a:lnTo>
                <a:lnTo>
                  <a:pt x="86" y="152"/>
                </a:lnTo>
                <a:lnTo>
                  <a:pt x="87" y="152"/>
                </a:lnTo>
                <a:lnTo>
                  <a:pt x="88" y="152"/>
                </a:lnTo>
                <a:lnTo>
                  <a:pt x="89" y="152"/>
                </a:lnTo>
                <a:lnTo>
                  <a:pt x="90" y="152"/>
                </a:lnTo>
                <a:lnTo>
                  <a:pt x="91" y="152"/>
                </a:lnTo>
                <a:lnTo>
                  <a:pt x="92" y="152"/>
                </a:lnTo>
                <a:lnTo>
                  <a:pt x="93" y="152"/>
                </a:lnTo>
                <a:lnTo>
                  <a:pt x="94" y="151"/>
                </a:lnTo>
                <a:lnTo>
                  <a:pt x="95" y="151"/>
                </a:lnTo>
                <a:lnTo>
                  <a:pt x="96" y="151"/>
                </a:lnTo>
                <a:lnTo>
                  <a:pt x="97" y="151"/>
                </a:lnTo>
                <a:lnTo>
                  <a:pt x="98" y="151"/>
                </a:lnTo>
                <a:lnTo>
                  <a:pt x="99" y="151"/>
                </a:lnTo>
                <a:lnTo>
                  <a:pt x="100" y="151"/>
                </a:lnTo>
                <a:lnTo>
                  <a:pt x="101" y="151"/>
                </a:lnTo>
                <a:lnTo>
                  <a:pt x="102" y="151"/>
                </a:lnTo>
                <a:lnTo>
                  <a:pt x="103" y="151"/>
                </a:lnTo>
                <a:lnTo>
                  <a:pt x="104" y="150"/>
                </a:lnTo>
                <a:lnTo>
                  <a:pt x="105" y="150"/>
                </a:lnTo>
                <a:lnTo>
                  <a:pt x="106" y="150"/>
                </a:lnTo>
                <a:lnTo>
                  <a:pt x="107" y="150"/>
                </a:lnTo>
                <a:lnTo>
                  <a:pt x="108" y="150"/>
                </a:lnTo>
                <a:lnTo>
                  <a:pt x="109" y="150"/>
                </a:lnTo>
                <a:lnTo>
                  <a:pt x="110" y="150"/>
                </a:lnTo>
                <a:lnTo>
                  <a:pt x="111" y="150"/>
                </a:lnTo>
                <a:lnTo>
                  <a:pt x="112" y="150"/>
                </a:lnTo>
                <a:lnTo>
                  <a:pt x="113" y="149"/>
                </a:lnTo>
                <a:lnTo>
                  <a:pt x="114" y="149"/>
                </a:lnTo>
                <a:lnTo>
                  <a:pt x="115" y="149"/>
                </a:lnTo>
                <a:lnTo>
                  <a:pt x="116" y="149"/>
                </a:lnTo>
                <a:lnTo>
                  <a:pt x="117" y="149"/>
                </a:lnTo>
                <a:lnTo>
                  <a:pt x="118" y="149"/>
                </a:lnTo>
                <a:lnTo>
                  <a:pt x="119" y="149"/>
                </a:lnTo>
                <a:lnTo>
                  <a:pt x="120" y="149"/>
                </a:lnTo>
                <a:lnTo>
                  <a:pt x="121" y="148"/>
                </a:lnTo>
                <a:lnTo>
                  <a:pt x="122" y="148"/>
                </a:lnTo>
                <a:lnTo>
                  <a:pt x="123" y="148"/>
                </a:lnTo>
                <a:lnTo>
                  <a:pt x="124" y="148"/>
                </a:lnTo>
                <a:lnTo>
                  <a:pt x="125" y="148"/>
                </a:lnTo>
                <a:lnTo>
                  <a:pt x="126" y="148"/>
                </a:lnTo>
                <a:lnTo>
                  <a:pt x="127" y="148"/>
                </a:lnTo>
                <a:lnTo>
                  <a:pt x="128" y="148"/>
                </a:lnTo>
                <a:lnTo>
                  <a:pt x="129" y="147"/>
                </a:lnTo>
                <a:lnTo>
                  <a:pt x="130" y="147"/>
                </a:lnTo>
                <a:lnTo>
                  <a:pt x="131" y="147"/>
                </a:lnTo>
                <a:lnTo>
                  <a:pt x="132" y="147"/>
                </a:lnTo>
                <a:lnTo>
                  <a:pt x="133" y="147"/>
                </a:lnTo>
                <a:lnTo>
                  <a:pt x="134" y="147"/>
                </a:lnTo>
                <a:lnTo>
                  <a:pt x="135" y="147"/>
                </a:lnTo>
                <a:lnTo>
                  <a:pt x="136" y="147"/>
                </a:lnTo>
                <a:lnTo>
                  <a:pt x="137" y="146"/>
                </a:lnTo>
                <a:lnTo>
                  <a:pt x="138" y="146"/>
                </a:lnTo>
                <a:lnTo>
                  <a:pt x="139" y="146"/>
                </a:lnTo>
                <a:lnTo>
                  <a:pt x="140" y="146"/>
                </a:lnTo>
                <a:lnTo>
                  <a:pt x="141" y="146"/>
                </a:lnTo>
                <a:lnTo>
                  <a:pt x="142" y="146"/>
                </a:lnTo>
                <a:lnTo>
                  <a:pt x="143" y="146"/>
                </a:lnTo>
                <a:lnTo>
                  <a:pt x="144" y="145"/>
                </a:lnTo>
                <a:lnTo>
                  <a:pt x="145" y="145"/>
                </a:lnTo>
                <a:lnTo>
                  <a:pt x="146" y="145"/>
                </a:lnTo>
                <a:lnTo>
                  <a:pt x="147" y="145"/>
                </a:lnTo>
                <a:lnTo>
                  <a:pt x="148" y="145"/>
                </a:lnTo>
                <a:lnTo>
                  <a:pt x="149" y="145"/>
                </a:lnTo>
                <a:lnTo>
                  <a:pt x="150" y="144"/>
                </a:lnTo>
                <a:lnTo>
                  <a:pt x="151" y="144"/>
                </a:lnTo>
                <a:lnTo>
                  <a:pt x="152" y="144"/>
                </a:lnTo>
                <a:lnTo>
                  <a:pt x="153" y="144"/>
                </a:lnTo>
                <a:lnTo>
                  <a:pt x="154" y="144"/>
                </a:lnTo>
                <a:lnTo>
                  <a:pt x="155" y="144"/>
                </a:lnTo>
                <a:lnTo>
                  <a:pt x="156" y="144"/>
                </a:lnTo>
                <a:lnTo>
                  <a:pt x="157" y="143"/>
                </a:lnTo>
                <a:lnTo>
                  <a:pt x="158" y="143"/>
                </a:lnTo>
                <a:lnTo>
                  <a:pt x="159" y="143"/>
                </a:lnTo>
                <a:lnTo>
                  <a:pt x="160" y="143"/>
                </a:lnTo>
                <a:lnTo>
                  <a:pt x="161" y="143"/>
                </a:lnTo>
                <a:lnTo>
                  <a:pt x="162" y="143"/>
                </a:lnTo>
                <a:lnTo>
                  <a:pt x="163" y="142"/>
                </a:lnTo>
                <a:lnTo>
                  <a:pt x="164" y="142"/>
                </a:lnTo>
                <a:lnTo>
                  <a:pt x="165" y="142"/>
                </a:lnTo>
                <a:lnTo>
                  <a:pt x="166" y="142"/>
                </a:lnTo>
                <a:lnTo>
                  <a:pt x="167" y="142"/>
                </a:lnTo>
                <a:lnTo>
                  <a:pt x="168" y="142"/>
                </a:lnTo>
                <a:lnTo>
                  <a:pt x="169" y="141"/>
                </a:lnTo>
                <a:lnTo>
                  <a:pt x="170" y="141"/>
                </a:lnTo>
                <a:lnTo>
                  <a:pt x="171" y="141"/>
                </a:lnTo>
                <a:lnTo>
                  <a:pt x="172" y="141"/>
                </a:lnTo>
                <a:lnTo>
                  <a:pt x="173" y="141"/>
                </a:lnTo>
                <a:lnTo>
                  <a:pt x="174" y="140"/>
                </a:lnTo>
                <a:lnTo>
                  <a:pt x="175" y="140"/>
                </a:lnTo>
                <a:lnTo>
                  <a:pt x="176" y="140"/>
                </a:lnTo>
                <a:lnTo>
                  <a:pt x="177" y="140"/>
                </a:lnTo>
                <a:lnTo>
                  <a:pt x="178" y="140"/>
                </a:lnTo>
                <a:lnTo>
                  <a:pt x="179" y="140"/>
                </a:lnTo>
                <a:lnTo>
                  <a:pt x="180" y="139"/>
                </a:lnTo>
                <a:lnTo>
                  <a:pt x="181" y="139"/>
                </a:lnTo>
                <a:lnTo>
                  <a:pt x="182" y="139"/>
                </a:lnTo>
                <a:lnTo>
                  <a:pt x="183" y="139"/>
                </a:lnTo>
                <a:lnTo>
                  <a:pt x="184" y="139"/>
                </a:lnTo>
                <a:lnTo>
                  <a:pt x="185" y="138"/>
                </a:lnTo>
                <a:lnTo>
                  <a:pt x="186" y="138"/>
                </a:lnTo>
                <a:lnTo>
                  <a:pt x="187" y="138"/>
                </a:lnTo>
                <a:lnTo>
                  <a:pt x="188" y="138"/>
                </a:lnTo>
                <a:lnTo>
                  <a:pt x="189" y="138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3" y="137"/>
                </a:lnTo>
                <a:lnTo>
                  <a:pt x="194" y="137"/>
                </a:lnTo>
                <a:lnTo>
                  <a:pt x="195" y="136"/>
                </a:lnTo>
                <a:lnTo>
                  <a:pt x="196" y="136"/>
                </a:lnTo>
                <a:lnTo>
                  <a:pt x="197" y="136"/>
                </a:lnTo>
                <a:lnTo>
                  <a:pt x="198" y="136"/>
                </a:lnTo>
                <a:lnTo>
                  <a:pt x="199" y="136"/>
                </a:lnTo>
                <a:lnTo>
                  <a:pt x="200" y="135"/>
                </a:lnTo>
                <a:lnTo>
                  <a:pt x="201" y="135"/>
                </a:lnTo>
                <a:lnTo>
                  <a:pt x="202" y="135"/>
                </a:lnTo>
                <a:lnTo>
                  <a:pt x="203" y="135"/>
                </a:lnTo>
                <a:lnTo>
                  <a:pt x="204" y="135"/>
                </a:lnTo>
                <a:lnTo>
                  <a:pt x="205" y="134"/>
                </a:lnTo>
                <a:lnTo>
                  <a:pt x="206" y="134"/>
                </a:lnTo>
                <a:lnTo>
                  <a:pt x="207" y="134"/>
                </a:lnTo>
                <a:lnTo>
                  <a:pt x="208" y="134"/>
                </a:lnTo>
                <a:lnTo>
                  <a:pt x="209" y="134"/>
                </a:lnTo>
                <a:lnTo>
                  <a:pt x="210" y="133"/>
                </a:lnTo>
                <a:lnTo>
                  <a:pt x="211" y="133"/>
                </a:lnTo>
                <a:lnTo>
                  <a:pt x="212" y="133"/>
                </a:lnTo>
                <a:lnTo>
                  <a:pt x="213" y="133"/>
                </a:lnTo>
                <a:lnTo>
                  <a:pt x="214" y="132"/>
                </a:lnTo>
                <a:lnTo>
                  <a:pt x="215" y="132"/>
                </a:lnTo>
                <a:lnTo>
                  <a:pt x="216" y="132"/>
                </a:lnTo>
                <a:lnTo>
                  <a:pt x="217" y="132"/>
                </a:lnTo>
                <a:lnTo>
                  <a:pt x="218" y="132"/>
                </a:lnTo>
                <a:lnTo>
                  <a:pt x="219" y="131"/>
                </a:lnTo>
                <a:lnTo>
                  <a:pt x="220" y="131"/>
                </a:lnTo>
                <a:lnTo>
                  <a:pt x="221" y="131"/>
                </a:lnTo>
                <a:lnTo>
                  <a:pt x="222" y="131"/>
                </a:lnTo>
                <a:lnTo>
                  <a:pt x="223" y="130"/>
                </a:lnTo>
                <a:lnTo>
                  <a:pt x="224" y="130"/>
                </a:lnTo>
                <a:lnTo>
                  <a:pt x="225" y="130"/>
                </a:lnTo>
                <a:lnTo>
                  <a:pt x="226" y="130"/>
                </a:lnTo>
                <a:lnTo>
                  <a:pt x="227" y="130"/>
                </a:lnTo>
                <a:lnTo>
                  <a:pt x="228" y="129"/>
                </a:lnTo>
                <a:lnTo>
                  <a:pt x="229" y="129"/>
                </a:lnTo>
                <a:lnTo>
                  <a:pt x="230" y="129"/>
                </a:lnTo>
                <a:lnTo>
                  <a:pt x="231" y="129"/>
                </a:lnTo>
                <a:lnTo>
                  <a:pt x="232" y="128"/>
                </a:lnTo>
                <a:lnTo>
                  <a:pt x="233" y="128"/>
                </a:lnTo>
                <a:lnTo>
                  <a:pt x="234" y="128"/>
                </a:lnTo>
                <a:lnTo>
                  <a:pt x="235" y="128"/>
                </a:lnTo>
                <a:lnTo>
                  <a:pt x="236" y="127"/>
                </a:lnTo>
                <a:lnTo>
                  <a:pt x="237" y="127"/>
                </a:lnTo>
                <a:lnTo>
                  <a:pt x="238" y="127"/>
                </a:lnTo>
                <a:lnTo>
                  <a:pt x="239" y="127"/>
                </a:lnTo>
                <a:lnTo>
                  <a:pt x="240" y="126"/>
                </a:lnTo>
                <a:lnTo>
                  <a:pt x="241" y="126"/>
                </a:lnTo>
                <a:lnTo>
                  <a:pt x="242" y="126"/>
                </a:lnTo>
                <a:lnTo>
                  <a:pt x="243" y="126"/>
                </a:lnTo>
                <a:lnTo>
                  <a:pt x="244" y="125"/>
                </a:lnTo>
                <a:lnTo>
                  <a:pt x="245" y="125"/>
                </a:lnTo>
                <a:lnTo>
                  <a:pt x="246" y="125"/>
                </a:lnTo>
                <a:lnTo>
                  <a:pt x="247" y="125"/>
                </a:lnTo>
                <a:lnTo>
                  <a:pt x="248" y="124"/>
                </a:lnTo>
                <a:lnTo>
                  <a:pt x="249" y="124"/>
                </a:lnTo>
                <a:lnTo>
                  <a:pt x="250" y="124"/>
                </a:lnTo>
                <a:lnTo>
                  <a:pt x="251" y="124"/>
                </a:lnTo>
                <a:lnTo>
                  <a:pt x="252" y="123"/>
                </a:lnTo>
                <a:lnTo>
                  <a:pt x="253" y="123"/>
                </a:lnTo>
                <a:lnTo>
                  <a:pt x="254" y="123"/>
                </a:lnTo>
                <a:lnTo>
                  <a:pt x="255" y="123"/>
                </a:lnTo>
                <a:lnTo>
                  <a:pt x="256" y="122"/>
                </a:lnTo>
                <a:lnTo>
                  <a:pt x="257" y="122"/>
                </a:lnTo>
                <a:lnTo>
                  <a:pt x="258" y="122"/>
                </a:lnTo>
                <a:lnTo>
                  <a:pt x="259" y="122"/>
                </a:lnTo>
                <a:lnTo>
                  <a:pt x="260" y="121"/>
                </a:lnTo>
                <a:lnTo>
                  <a:pt x="261" y="121"/>
                </a:lnTo>
                <a:lnTo>
                  <a:pt x="262" y="121"/>
                </a:lnTo>
                <a:lnTo>
                  <a:pt x="263" y="120"/>
                </a:lnTo>
                <a:lnTo>
                  <a:pt x="264" y="120"/>
                </a:lnTo>
                <a:lnTo>
                  <a:pt x="265" y="120"/>
                </a:lnTo>
                <a:lnTo>
                  <a:pt x="266" y="120"/>
                </a:lnTo>
                <a:lnTo>
                  <a:pt x="267" y="119"/>
                </a:lnTo>
                <a:lnTo>
                  <a:pt x="268" y="119"/>
                </a:lnTo>
                <a:lnTo>
                  <a:pt x="269" y="119"/>
                </a:lnTo>
                <a:lnTo>
                  <a:pt x="270" y="119"/>
                </a:lnTo>
                <a:lnTo>
                  <a:pt x="271" y="118"/>
                </a:lnTo>
                <a:lnTo>
                  <a:pt x="272" y="118"/>
                </a:lnTo>
                <a:lnTo>
                  <a:pt x="273" y="118"/>
                </a:lnTo>
                <a:lnTo>
                  <a:pt x="274" y="117"/>
                </a:lnTo>
                <a:lnTo>
                  <a:pt x="275" y="117"/>
                </a:lnTo>
                <a:lnTo>
                  <a:pt x="276" y="117"/>
                </a:lnTo>
                <a:lnTo>
                  <a:pt x="277" y="117"/>
                </a:lnTo>
                <a:lnTo>
                  <a:pt x="278" y="116"/>
                </a:lnTo>
                <a:lnTo>
                  <a:pt x="279" y="116"/>
                </a:lnTo>
                <a:lnTo>
                  <a:pt x="280" y="116"/>
                </a:lnTo>
                <a:lnTo>
                  <a:pt x="281" y="115"/>
                </a:lnTo>
                <a:lnTo>
                  <a:pt x="282" y="115"/>
                </a:lnTo>
                <a:lnTo>
                  <a:pt x="283" y="115"/>
                </a:lnTo>
                <a:lnTo>
                  <a:pt x="284" y="115"/>
                </a:lnTo>
                <a:lnTo>
                  <a:pt x="285" y="114"/>
                </a:lnTo>
                <a:lnTo>
                  <a:pt x="286" y="114"/>
                </a:lnTo>
                <a:lnTo>
                  <a:pt x="287" y="114"/>
                </a:lnTo>
                <a:lnTo>
                  <a:pt x="288" y="113"/>
                </a:lnTo>
                <a:lnTo>
                  <a:pt x="289" y="113"/>
                </a:lnTo>
                <a:lnTo>
                  <a:pt x="290" y="113"/>
                </a:lnTo>
                <a:lnTo>
                  <a:pt x="291" y="113"/>
                </a:lnTo>
                <a:lnTo>
                  <a:pt x="292" y="112"/>
                </a:lnTo>
                <a:lnTo>
                  <a:pt x="293" y="112"/>
                </a:lnTo>
                <a:lnTo>
                  <a:pt x="294" y="112"/>
                </a:lnTo>
                <a:lnTo>
                  <a:pt x="295" y="111"/>
                </a:lnTo>
                <a:lnTo>
                  <a:pt x="296" y="111"/>
                </a:lnTo>
                <a:lnTo>
                  <a:pt x="297" y="111"/>
                </a:lnTo>
                <a:lnTo>
                  <a:pt x="298" y="110"/>
                </a:lnTo>
                <a:lnTo>
                  <a:pt x="299" y="110"/>
                </a:lnTo>
                <a:lnTo>
                  <a:pt x="300" y="110"/>
                </a:lnTo>
                <a:lnTo>
                  <a:pt x="301" y="109"/>
                </a:lnTo>
                <a:lnTo>
                  <a:pt x="302" y="109"/>
                </a:lnTo>
                <a:lnTo>
                  <a:pt x="303" y="109"/>
                </a:lnTo>
                <a:lnTo>
                  <a:pt x="304" y="109"/>
                </a:lnTo>
                <a:lnTo>
                  <a:pt x="305" y="108"/>
                </a:lnTo>
                <a:lnTo>
                  <a:pt x="306" y="108"/>
                </a:lnTo>
                <a:lnTo>
                  <a:pt x="307" y="108"/>
                </a:lnTo>
                <a:lnTo>
                  <a:pt x="308" y="107"/>
                </a:lnTo>
                <a:lnTo>
                  <a:pt x="309" y="107"/>
                </a:lnTo>
                <a:lnTo>
                  <a:pt x="310" y="107"/>
                </a:lnTo>
                <a:lnTo>
                  <a:pt x="311" y="106"/>
                </a:lnTo>
                <a:lnTo>
                  <a:pt x="312" y="106"/>
                </a:lnTo>
                <a:lnTo>
                  <a:pt x="313" y="106"/>
                </a:lnTo>
                <a:lnTo>
                  <a:pt x="314" y="105"/>
                </a:lnTo>
                <a:lnTo>
                  <a:pt x="315" y="105"/>
                </a:lnTo>
                <a:lnTo>
                  <a:pt x="316" y="105"/>
                </a:lnTo>
                <a:lnTo>
                  <a:pt x="317" y="104"/>
                </a:lnTo>
                <a:lnTo>
                  <a:pt x="318" y="104"/>
                </a:lnTo>
                <a:lnTo>
                  <a:pt x="319" y="104"/>
                </a:lnTo>
                <a:lnTo>
                  <a:pt x="320" y="103"/>
                </a:lnTo>
                <a:lnTo>
                  <a:pt x="321" y="103"/>
                </a:lnTo>
                <a:lnTo>
                  <a:pt x="322" y="103"/>
                </a:lnTo>
                <a:lnTo>
                  <a:pt x="323" y="102"/>
                </a:lnTo>
                <a:lnTo>
                  <a:pt x="324" y="102"/>
                </a:lnTo>
                <a:lnTo>
                  <a:pt x="325" y="102"/>
                </a:lnTo>
                <a:lnTo>
                  <a:pt x="326" y="101"/>
                </a:lnTo>
                <a:lnTo>
                  <a:pt x="327" y="101"/>
                </a:lnTo>
                <a:lnTo>
                  <a:pt x="328" y="101"/>
                </a:lnTo>
                <a:lnTo>
                  <a:pt x="329" y="100"/>
                </a:lnTo>
                <a:lnTo>
                  <a:pt x="330" y="100"/>
                </a:lnTo>
                <a:lnTo>
                  <a:pt x="331" y="100"/>
                </a:lnTo>
                <a:lnTo>
                  <a:pt x="332" y="99"/>
                </a:lnTo>
                <a:lnTo>
                  <a:pt x="333" y="99"/>
                </a:lnTo>
                <a:lnTo>
                  <a:pt x="334" y="99"/>
                </a:lnTo>
                <a:lnTo>
                  <a:pt x="335" y="98"/>
                </a:lnTo>
                <a:lnTo>
                  <a:pt x="336" y="98"/>
                </a:lnTo>
                <a:lnTo>
                  <a:pt x="337" y="98"/>
                </a:lnTo>
                <a:lnTo>
                  <a:pt x="338" y="97"/>
                </a:lnTo>
                <a:lnTo>
                  <a:pt x="339" y="97"/>
                </a:lnTo>
                <a:lnTo>
                  <a:pt x="340" y="97"/>
                </a:lnTo>
                <a:lnTo>
                  <a:pt x="341" y="96"/>
                </a:lnTo>
                <a:lnTo>
                  <a:pt x="342" y="96"/>
                </a:lnTo>
                <a:lnTo>
                  <a:pt x="343" y="96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4"/>
                </a:lnTo>
                <a:lnTo>
                  <a:pt x="348" y="94"/>
                </a:lnTo>
                <a:lnTo>
                  <a:pt x="349" y="93"/>
                </a:lnTo>
                <a:lnTo>
                  <a:pt x="350" y="93"/>
                </a:lnTo>
                <a:lnTo>
                  <a:pt x="351" y="93"/>
                </a:lnTo>
                <a:lnTo>
                  <a:pt x="352" y="92"/>
                </a:lnTo>
                <a:lnTo>
                  <a:pt x="353" y="92"/>
                </a:lnTo>
                <a:lnTo>
                  <a:pt x="354" y="92"/>
                </a:lnTo>
                <a:lnTo>
                  <a:pt x="355" y="91"/>
                </a:lnTo>
                <a:lnTo>
                  <a:pt x="356" y="91"/>
                </a:lnTo>
                <a:lnTo>
                  <a:pt x="357" y="91"/>
                </a:lnTo>
                <a:lnTo>
                  <a:pt x="358" y="90"/>
                </a:lnTo>
                <a:lnTo>
                  <a:pt x="359" y="90"/>
                </a:lnTo>
                <a:lnTo>
                  <a:pt x="360" y="89"/>
                </a:lnTo>
                <a:lnTo>
                  <a:pt x="361" y="89"/>
                </a:lnTo>
                <a:lnTo>
                  <a:pt x="362" y="89"/>
                </a:lnTo>
                <a:lnTo>
                  <a:pt x="363" y="88"/>
                </a:lnTo>
                <a:lnTo>
                  <a:pt x="364" y="88"/>
                </a:lnTo>
                <a:lnTo>
                  <a:pt x="365" y="88"/>
                </a:lnTo>
                <a:lnTo>
                  <a:pt x="366" y="87"/>
                </a:lnTo>
                <a:lnTo>
                  <a:pt x="367" y="87"/>
                </a:lnTo>
                <a:lnTo>
                  <a:pt x="368" y="86"/>
                </a:lnTo>
                <a:lnTo>
                  <a:pt x="369" y="86"/>
                </a:lnTo>
                <a:lnTo>
                  <a:pt x="370" y="86"/>
                </a:lnTo>
                <a:lnTo>
                  <a:pt x="371" y="85"/>
                </a:lnTo>
                <a:lnTo>
                  <a:pt x="372" y="85"/>
                </a:lnTo>
                <a:lnTo>
                  <a:pt x="373" y="85"/>
                </a:lnTo>
                <a:lnTo>
                  <a:pt x="374" y="84"/>
                </a:lnTo>
                <a:lnTo>
                  <a:pt x="375" y="84"/>
                </a:lnTo>
                <a:lnTo>
                  <a:pt x="376" y="83"/>
                </a:lnTo>
                <a:lnTo>
                  <a:pt x="377" y="83"/>
                </a:lnTo>
                <a:lnTo>
                  <a:pt x="378" y="83"/>
                </a:lnTo>
                <a:lnTo>
                  <a:pt x="379" y="82"/>
                </a:lnTo>
                <a:lnTo>
                  <a:pt x="380" y="82"/>
                </a:lnTo>
                <a:lnTo>
                  <a:pt x="381" y="81"/>
                </a:lnTo>
                <a:lnTo>
                  <a:pt x="382" y="81"/>
                </a:lnTo>
                <a:lnTo>
                  <a:pt x="383" y="81"/>
                </a:lnTo>
                <a:lnTo>
                  <a:pt x="384" y="80"/>
                </a:lnTo>
                <a:lnTo>
                  <a:pt x="385" y="80"/>
                </a:lnTo>
                <a:lnTo>
                  <a:pt x="386" y="80"/>
                </a:lnTo>
                <a:lnTo>
                  <a:pt x="387" y="79"/>
                </a:lnTo>
                <a:lnTo>
                  <a:pt x="388" y="79"/>
                </a:lnTo>
                <a:lnTo>
                  <a:pt x="389" y="78"/>
                </a:lnTo>
                <a:lnTo>
                  <a:pt x="390" y="78"/>
                </a:lnTo>
                <a:lnTo>
                  <a:pt x="391" y="78"/>
                </a:lnTo>
                <a:lnTo>
                  <a:pt x="392" y="77"/>
                </a:lnTo>
                <a:lnTo>
                  <a:pt x="393" y="77"/>
                </a:lnTo>
                <a:lnTo>
                  <a:pt x="394" y="76"/>
                </a:lnTo>
                <a:lnTo>
                  <a:pt x="395" y="76"/>
                </a:lnTo>
                <a:lnTo>
                  <a:pt x="396" y="76"/>
                </a:lnTo>
                <a:lnTo>
                  <a:pt x="397" y="75"/>
                </a:lnTo>
                <a:lnTo>
                  <a:pt x="398" y="75"/>
                </a:lnTo>
                <a:lnTo>
                  <a:pt x="399" y="74"/>
                </a:lnTo>
                <a:lnTo>
                  <a:pt x="400" y="74"/>
                </a:lnTo>
                <a:lnTo>
                  <a:pt x="401" y="73"/>
                </a:lnTo>
                <a:lnTo>
                  <a:pt x="402" y="73"/>
                </a:lnTo>
                <a:lnTo>
                  <a:pt x="403" y="73"/>
                </a:lnTo>
                <a:lnTo>
                  <a:pt x="404" y="72"/>
                </a:lnTo>
                <a:lnTo>
                  <a:pt x="405" y="72"/>
                </a:lnTo>
                <a:lnTo>
                  <a:pt x="406" y="71"/>
                </a:lnTo>
                <a:lnTo>
                  <a:pt x="407" y="71"/>
                </a:lnTo>
                <a:lnTo>
                  <a:pt x="408" y="71"/>
                </a:lnTo>
                <a:lnTo>
                  <a:pt x="409" y="70"/>
                </a:lnTo>
                <a:lnTo>
                  <a:pt x="410" y="70"/>
                </a:lnTo>
                <a:lnTo>
                  <a:pt x="411" y="69"/>
                </a:lnTo>
                <a:lnTo>
                  <a:pt x="412" y="69"/>
                </a:lnTo>
                <a:lnTo>
                  <a:pt x="413" y="68"/>
                </a:lnTo>
                <a:lnTo>
                  <a:pt x="414" y="68"/>
                </a:lnTo>
                <a:lnTo>
                  <a:pt x="415" y="68"/>
                </a:lnTo>
                <a:lnTo>
                  <a:pt x="416" y="67"/>
                </a:lnTo>
                <a:lnTo>
                  <a:pt x="417" y="67"/>
                </a:lnTo>
                <a:lnTo>
                  <a:pt x="418" y="66"/>
                </a:lnTo>
                <a:lnTo>
                  <a:pt x="419" y="66"/>
                </a:lnTo>
                <a:lnTo>
                  <a:pt x="420" y="65"/>
                </a:lnTo>
                <a:lnTo>
                  <a:pt x="421" y="65"/>
                </a:lnTo>
                <a:lnTo>
                  <a:pt x="422" y="65"/>
                </a:lnTo>
                <a:lnTo>
                  <a:pt x="423" y="64"/>
                </a:lnTo>
                <a:lnTo>
                  <a:pt x="424" y="64"/>
                </a:lnTo>
                <a:lnTo>
                  <a:pt x="425" y="63"/>
                </a:lnTo>
                <a:lnTo>
                  <a:pt x="426" y="63"/>
                </a:lnTo>
                <a:lnTo>
                  <a:pt x="427" y="62"/>
                </a:lnTo>
                <a:lnTo>
                  <a:pt x="428" y="62"/>
                </a:lnTo>
                <a:lnTo>
                  <a:pt x="429" y="62"/>
                </a:lnTo>
                <a:lnTo>
                  <a:pt x="430" y="61"/>
                </a:lnTo>
                <a:lnTo>
                  <a:pt x="431" y="61"/>
                </a:lnTo>
                <a:lnTo>
                  <a:pt x="432" y="60"/>
                </a:lnTo>
                <a:lnTo>
                  <a:pt x="433" y="60"/>
                </a:lnTo>
                <a:lnTo>
                  <a:pt x="434" y="59"/>
                </a:lnTo>
                <a:lnTo>
                  <a:pt x="435" y="59"/>
                </a:lnTo>
                <a:lnTo>
                  <a:pt x="436" y="58"/>
                </a:lnTo>
                <a:lnTo>
                  <a:pt x="437" y="58"/>
                </a:lnTo>
                <a:lnTo>
                  <a:pt x="438" y="58"/>
                </a:lnTo>
                <a:lnTo>
                  <a:pt x="439" y="57"/>
                </a:lnTo>
                <a:lnTo>
                  <a:pt x="440" y="57"/>
                </a:lnTo>
                <a:lnTo>
                  <a:pt x="441" y="56"/>
                </a:lnTo>
                <a:lnTo>
                  <a:pt x="442" y="56"/>
                </a:lnTo>
                <a:lnTo>
                  <a:pt x="443" y="55"/>
                </a:lnTo>
                <a:lnTo>
                  <a:pt x="444" y="55"/>
                </a:lnTo>
                <a:lnTo>
                  <a:pt x="445" y="54"/>
                </a:lnTo>
                <a:lnTo>
                  <a:pt x="446" y="54"/>
                </a:lnTo>
                <a:lnTo>
                  <a:pt x="447" y="53"/>
                </a:lnTo>
                <a:lnTo>
                  <a:pt x="448" y="53"/>
                </a:lnTo>
                <a:lnTo>
                  <a:pt x="449" y="53"/>
                </a:lnTo>
                <a:lnTo>
                  <a:pt x="450" y="52"/>
                </a:lnTo>
                <a:lnTo>
                  <a:pt x="451" y="52"/>
                </a:lnTo>
                <a:lnTo>
                  <a:pt x="452" y="51"/>
                </a:lnTo>
                <a:lnTo>
                  <a:pt x="453" y="51"/>
                </a:lnTo>
                <a:lnTo>
                  <a:pt x="454" y="50"/>
                </a:lnTo>
                <a:lnTo>
                  <a:pt x="455" y="50"/>
                </a:lnTo>
                <a:lnTo>
                  <a:pt x="456" y="49"/>
                </a:lnTo>
                <a:lnTo>
                  <a:pt x="457" y="49"/>
                </a:lnTo>
                <a:lnTo>
                  <a:pt x="458" y="48"/>
                </a:lnTo>
                <a:lnTo>
                  <a:pt x="459" y="48"/>
                </a:lnTo>
                <a:lnTo>
                  <a:pt x="460" y="47"/>
                </a:lnTo>
                <a:lnTo>
                  <a:pt x="461" y="47"/>
                </a:lnTo>
                <a:lnTo>
                  <a:pt x="462" y="46"/>
                </a:lnTo>
                <a:lnTo>
                  <a:pt x="463" y="46"/>
                </a:lnTo>
                <a:lnTo>
                  <a:pt x="464" y="45"/>
                </a:lnTo>
                <a:lnTo>
                  <a:pt x="465" y="45"/>
                </a:lnTo>
                <a:lnTo>
                  <a:pt x="466" y="45"/>
                </a:lnTo>
                <a:lnTo>
                  <a:pt x="467" y="44"/>
                </a:lnTo>
                <a:lnTo>
                  <a:pt x="468" y="44"/>
                </a:lnTo>
                <a:lnTo>
                  <a:pt x="469" y="43"/>
                </a:lnTo>
                <a:lnTo>
                  <a:pt x="470" y="43"/>
                </a:lnTo>
                <a:lnTo>
                  <a:pt x="471" y="42"/>
                </a:lnTo>
                <a:lnTo>
                  <a:pt x="472" y="42"/>
                </a:lnTo>
                <a:lnTo>
                  <a:pt x="473" y="41"/>
                </a:lnTo>
                <a:lnTo>
                  <a:pt x="474" y="41"/>
                </a:lnTo>
                <a:lnTo>
                  <a:pt x="475" y="40"/>
                </a:lnTo>
                <a:lnTo>
                  <a:pt x="476" y="40"/>
                </a:lnTo>
                <a:lnTo>
                  <a:pt x="477" y="39"/>
                </a:lnTo>
                <a:lnTo>
                  <a:pt x="478" y="39"/>
                </a:lnTo>
                <a:lnTo>
                  <a:pt x="479" y="38"/>
                </a:lnTo>
                <a:lnTo>
                  <a:pt x="480" y="38"/>
                </a:lnTo>
                <a:lnTo>
                  <a:pt x="481" y="37"/>
                </a:lnTo>
                <a:lnTo>
                  <a:pt x="482" y="37"/>
                </a:lnTo>
                <a:lnTo>
                  <a:pt x="483" y="36"/>
                </a:lnTo>
                <a:lnTo>
                  <a:pt x="484" y="36"/>
                </a:lnTo>
                <a:lnTo>
                  <a:pt x="485" y="35"/>
                </a:lnTo>
                <a:lnTo>
                  <a:pt x="486" y="35"/>
                </a:lnTo>
                <a:lnTo>
                  <a:pt x="487" y="34"/>
                </a:lnTo>
                <a:lnTo>
                  <a:pt x="488" y="34"/>
                </a:lnTo>
                <a:lnTo>
                  <a:pt x="489" y="33"/>
                </a:lnTo>
                <a:lnTo>
                  <a:pt x="490" y="33"/>
                </a:lnTo>
                <a:lnTo>
                  <a:pt x="491" y="32"/>
                </a:lnTo>
                <a:lnTo>
                  <a:pt x="492" y="32"/>
                </a:lnTo>
                <a:lnTo>
                  <a:pt x="493" y="31"/>
                </a:lnTo>
                <a:lnTo>
                  <a:pt x="494" y="31"/>
                </a:lnTo>
                <a:lnTo>
                  <a:pt x="495" y="30"/>
                </a:lnTo>
                <a:lnTo>
                  <a:pt x="496" y="30"/>
                </a:lnTo>
                <a:lnTo>
                  <a:pt x="497" y="29"/>
                </a:lnTo>
                <a:lnTo>
                  <a:pt x="498" y="29"/>
                </a:lnTo>
                <a:lnTo>
                  <a:pt x="499" y="28"/>
                </a:lnTo>
                <a:lnTo>
                  <a:pt x="500" y="28"/>
                </a:lnTo>
                <a:lnTo>
                  <a:pt x="501" y="27"/>
                </a:lnTo>
                <a:lnTo>
                  <a:pt x="502" y="27"/>
                </a:lnTo>
                <a:lnTo>
                  <a:pt x="503" y="26"/>
                </a:lnTo>
                <a:lnTo>
                  <a:pt x="504" y="26"/>
                </a:lnTo>
                <a:lnTo>
                  <a:pt x="505" y="25"/>
                </a:lnTo>
                <a:lnTo>
                  <a:pt x="506" y="25"/>
                </a:lnTo>
                <a:lnTo>
                  <a:pt x="507" y="24"/>
                </a:lnTo>
                <a:lnTo>
                  <a:pt x="508" y="24"/>
                </a:lnTo>
                <a:lnTo>
                  <a:pt x="509" y="23"/>
                </a:lnTo>
                <a:lnTo>
                  <a:pt x="510" y="22"/>
                </a:lnTo>
                <a:lnTo>
                  <a:pt x="511" y="22"/>
                </a:lnTo>
                <a:lnTo>
                  <a:pt x="512" y="21"/>
                </a:lnTo>
                <a:lnTo>
                  <a:pt x="513" y="21"/>
                </a:lnTo>
                <a:lnTo>
                  <a:pt x="514" y="20"/>
                </a:lnTo>
                <a:lnTo>
                  <a:pt x="515" y="20"/>
                </a:lnTo>
                <a:lnTo>
                  <a:pt x="516" y="19"/>
                </a:lnTo>
                <a:lnTo>
                  <a:pt x="517" y="19"/>
                </a:lnTo>
                <a:lnTo>
                  <a:pt x="518" y="18"/>
                </a:lnTo>
                <a:lnTo>
                  <a:pt x="519" y="18"/>
                </a:lnTo>
                <a:lnTo>
                  <a:pt x="520" y="17"/>
                </a:lnTo>
                <a:lnTo>
                  <a:pt x="521" y="17"/>
                </a:lnTo>
                <a:lnTo>
                  <a:pt x="522" y="16"/>
                </a:lnTo>
                <a:lnTo>
                  <a:pt x="523" y="16"/>
                </a:lnTo>
                <a:lnTo>
                  <a:pt x="524" y="15"/>
                </a:lnTo>
                <a:lnTo>
                  <a:pt x="525" y="15"/>
                </a:lnTo>
                <a:lnTo>
                  <a:pt x="526" y="14"/>
                </a:lnTo>
                <a:lnTo>
                  <a:pt x="527" y="13"/>
                </a:lnTo>
                <a:lnTo>
                  <a:pt x="528" y="13"/>
                </a:lnTo>
                <a:lnTo>
                  <a:pt x="529" y="12"/>
                </a:lnTo>
                <a:lnTo>
                  <a:pt x="530" y="12"/>
                </a:lnTo>
                <a:lnTo>
                  <a:pt x="531" y="11"/>
                </a:lnTo>
                <a:lnTo>
                  <a:pt x="532" y="11"/>
                </a:lnTo>
                <a:lnTo>
                  <a:pt x="533" y="10"/>
                </a:lnTo>
                <a:lnTo>
                  <a:pt x="534" y="10"/>
                </a:lnTo>
                <a:lnTo>
                  <a:pt x="535" y="9"/>
                </a:lnTo>
                <a:lnTo>
                  <a:pt x="536" y="9"/>
                </a:lnTo>
                <a:lnTo>
                  <a:pt x="537" y="8"/>
                </a:lnTo>
                <a:lnTo>
                  <a:pt x="538" y="7"/>
                </a:lnTo>
                <a:lnTo>
                  <a:pt x="539" y="7"/>
                </a:lnTo>
                <a:lnTo>
                  <a:pt x="540" y="6"/>
                </a:lnTo>
                <a:lnTo>
                  <a:pt x="541" y="6"/>
                </a:lnTo>
                <a:lnTo>
                  <a:pt x="542" y="5"/>
                </a:lnTo>
                <a:lnTo>
                  <a:pt x="543" y="5"/>
                </a:lnTo>
                <a:lnTo>
                  <a:pt x="544" y="4"/>
                </a:lnTo>
                <a:lnTo>
                  <a:pt x="545" y="4"/>
                </a:lnTo>
                <a:lnTo>
                  <a:pt x="546" y="3"/>
                </a:lnTo>
                <a:lnTo>
                  <a:pt x="547" y="2"/>
                </a:lnTo>
                <a:lnTo>
                  <a:pt x="548" y="2"/>
                </a:lnTo>
                <a:lnTo>
                  <a:pt x="549" y="1"/>
                </a:lnTo>
                <a:lnTo>
                  <a:pt x="550" y="1"/>
                </a:lnTo>
                <a:lnTo>
                  <a:pt x="551" y="0"/>
                </a:lnTo>
                <a:lnTo>
                  <a:pt x="55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08" name="Freeform 11"/>
          <p:cNvSpPr>
            <a:spLocks noChangeAspect="1"/>
          </p:cNvSpPr>
          <p:nvPr/>
        </p:nvSpPr>
        <p:spPr bwMode="auto">
          <a:xfrm rot="19680000" flipV="1">
            <a:off x="228600" y="762000"/>
            <a:ext cx="7612063" cy="3606800"/>
          </a:xfrm>
          <a:custGeom>
            <a:avLst/>
            <a:gdLst>
              <a:gd name="T0" fmla="*/ 2147483647 w 552"/>
              <a:gd name="T1" fmla="*/ 2147483647 h 156"/>
              <a:gd name="T2" fmla="*/ 2147483647 w 552"/>
              <a:gd name="T3" fmla="*/ 2147483647 h 156"/>
              <a:gd name="T4" fmla="*/ 2147483647 w 552"/>
              <a:gd name="T5" fmla="*/ 2147483647 h 156"/>
              <a:gd name="T6" fmla="*/ 2147483647 w 552"/>
              <a:gd name="T7" fmla="*/ 2147483647 h 156"/>
              <a:gd name="T8" fmla="*/ 2147483647 w 552"/>
              <a:gd name="T9" fmla="*/ 2147483647 h 156"/>
              <a:gd name="T10" fmla="*/ 2147483647 w 552"/>
              <a:gd name="T11" fmla="*/ 2147483647 h 156"/>
              <a:gd name="T12" fmla="*/ 2147483647 w 552"/>
              <a:gd name="T13" fmla="*/ 2147483647 h 156"/>
              <a:gd name="T14" fmla="*/ 2147483647 w 552"/>
              <a:gd name="T15" fmla="*/ 2147483647 h 156"/>
              <a:gd name="T16" fmla="*/ 2147483647 w 552"/>
              <a:gd name="T17" fmla="*/ 2147483647 h 156"/>
              <a:gd name="T18" fmla="*/ 2147483647 w 552"/>
              <a:gd name="T19" fmla="*/ 2147483647 h 156"/>
              <a:gd name="T20" fmla="*/ 2147483647 w 552"/>
              <a:gd name="T21" fmla="*/ 2147483647 h 156"/>
              <a:gd name="T22" fmla="*/ 2147483647 w 552"/>
              <a:gd name="T23" fmla="*/ 2147483647 h 156"/>
              <a:gd name="T24" fmla="*/ 2147483647 w 552"/>
              <a:gd name="T25" fmla="*/ 2147483647 h 156"/>
              <a:gd name="T26" fmla="*/ 2147483647 w 552"/>
              <a:gd name="T27" fmla="*/ 2147483647 h 156"/>
              <a:gd name="T28" fmla="*/ 2147483647 w 552"/>
              <a:gd name="T29" fmla="*/ 2147483647 h 156"/>
              <a:gd name="T30" fmla="*/ 2147483647 w 552"/>
              <a:gd name="T31" fmla="*/ 2147483647 h 156"/>
              <a:gd name="T32" fmla="*/ 2147483647 w 552"/>
              <a:gd name="T33" fmla="*/ 2147483647 h 156"/>
              <a:gd name="T34" fmla="*/ 2147483647 w 552"/>
              <a:gd name="T35" fmla="*/ 2147483647 h 156"/>
              <a:gd name="T36" fmla="*/ 2147483647 w 552"/>
              <a:gd name="T37" fmla="*/ 2147483647 h 156"/>
              <a:gd name="T38" fmla="*/ 2147483647 w 552"/>
              <a:gd name="T39" fmla="*/ 2147483647 h 156"/>
              <a:gd name="T40" fmla="*/ 2147483647 w 552"/>
              <a:gd name="T41" fmla="*/ 2147483647 h 156"/>
              <a:gd name="T42" fmla="*/ 2147483647 w 552"/>
              <a:gd name="T43" fmla="*/ 2147483647 h 156"/>
              <a:gd name="T44" fmla="*/ 2147483647 w 552"/>
              <a:gd name="T45" fmla="*/ 2147483647 h 156"/>
              <a:gd name="T46" fmla="*/ 2147483647 w 552"/>
              <a:gd name="T47" fmla="*/ 2147483647 h 156"/>
              <a:gd name="T48" fmla="*/ 2147483647 w 552"/>
              <a:gd name="T49" fmla="*/ 2147483647 h 156"/>
              <a:gd name="T50" fmla="*/ 2147483647 w 552"/>
              <a:gd name="T51" fmla="*/ 2147483647 h 156"/>
              <a:gd name="T52" fmla="*/ 2147483647 w 552"/>
              <a:gd name="T53" fmla="*/ 2147483647 h 156"/>
              <a:gd name="T54" fmla="*/ 2147483647 w 552"/>
              <a:gd name="T55" fmla="*/ 2147483647 h 156"/>
              <a:gd name="T56" fmla="*/ 2147483647 w 552"/>
              <a:gd name="T57" fmla="*/ 2147483647 h 156"/>
              <a:gd name="T58" fmla="*/ 2147483647 w 552"/>
              <a:gd name="T59" fmla="*/ 2147483647 h 156"/>
              <a:gd name="T60" fmla="*/ 2147483647 w 552"/>
              <a:gd name="T61" fmla="*/ 2147483647 h 156"/>
              <a:gd name="T62" fmla="*/ 2147483647 w 552"/>
              <a:gd name="T63" fmla="*/ 2147483647 h 156"/>
              <a:gd name="T64" fmla="*/ 2147483647 w 552"/>
              <a:gd name="T65" fmla="*/ 2147483647 h 156"/>
              <a:gd name="T66" fmla="*/ 2147483647 w 552"/>
              <a:gd name="T67" fmla="*/ 2147483647 h 156"/>
              <a:gd name="T68" fmla="*/ 2147483647 w 552"/>
              <a:gd name="T69" fmla="*/ 2147483647 h 156"/>
              <a:gd name="T70" fmla="*/ 2147483647 w 552"/>
              <a:gd name="T71" fmla="*/ 2147483647 h 156"/>
              <a:gd name="T72" fmla="*/ 2147483647 w 552"/>
              <a:gd name="T73" fmla="*/ 2147483647 h 156"/>
              <a:gd name="T74" fmla="*/ 2147483647 w 552"/>
              <a:gd name="T75" fmla="*/ 2147483647 h 156"/>
              <a:gd name="T76" fmla="*/ 2147483647 w 552"/>
              <a:gd name="T77" fmla="*/ 2147483647 h 156"/>
              <a:gd name="T78" fmla="*/ 2147483647 w 552"/>
              <a:gd name="T79" fmla="*/ 2147483647 h 156"/>
              <a:gd name="T80" fmla="*/ 2147483647 w 552"/>
              <a:gd name="T81" fmla="*/ 2147483647 h 156"/>
              <a:gd name="T82" fmla="*/ 2147483647 w 552"/>
              <a:gd name="T83" fmla="*/ 2147483647 h 156"/>
              <a:gd name="T84" fmla="*/ 2147483647 w 552"/>
              <a:gd name="T85" fmla="*/ 2147483647 h 156"/>
              <a:gd name="T86" fmla="*/ 2147483647 w 552"/>
              <a:gd name="T87" fmla="*/ 2147483647 h 156"/>
              <a:gd name="T88" fmla="*/ 2147483647 w 552"/>
              <a:gd name="T89" fmla="*/ 2147483647 h 156"/>
              <a:gd name="T90" fmla="*/ 2147483647 w 552"/>
              <a:gd name="T91" fmla="*/ 2147483647 h 156"/>
              <a:gd name="T92" fmla="*/ 2147483647 w 552"/>
              <a:gd name="T93" fmla="*/ 2147483647 h 156"/>
              <a:gd name="T94" fmla="*/ 2147483647 w 552"/>
              <a:gd name="T95" fmla="*/ 2147483647 h 156"/>
              <a:gd name="T96" fmla="*/ 2147483647 w 552"/>
              <a:gd name="T97" fmla="*/ 2147483647 h 156"/>
              <a:gd name="T98" fmla="*/ 2147483647 w 552"/>
              <a:gd name="T99" fmla="*/ 2147483647 h 156"/>
              <a:gd name="T100" fmla="*/ 2147483647 w 552"/>
              <a:gd name="T101" fmla="*/ 2147483647 h 156"/>
              <a:gd name="T102" fmla="*/ 2147483647 w 552"/>
              <a:gd name="T103" fmla="*/ 2147483647 h 156"/>
              <a:gd name="T104" fmla="*/ 2147483647 w 552"/>
              <a:gd name="T105" fmla="*/ 2147483647 h 156"/>
              <a:gd name="T106" fmla="*/ 2147483647 w 552"/>
              <a:gd name="T107" fmla="*/ 2147483647 h 156"/>
              <a:gd name="T108" fmla="*/ 2147483647 w 552"/>
              <a:gd name="T109" fmla="*/ 2147483647 h 156"/>
              <a:gd name="T110" fmla="*/ 2147483647 w 552"/>
              <a:gd name="T111" fmla="*/ 2147483647 h 156"/>
              <a:gd name="T112" fmla="*/ 2147483647 w 552"/>
              <a:gd name="T113" fmla="*/ 2147483647 h 156"/>
              <a:gd name="T114" fmla="*/ 2147483647 w 552"/>
              <a:gd name="T115" fmla="*/ 2147483647 h 156"/>
              <a:gd name="T116" fmla="*/ 2147483647 w 552"/>
              <a:gd name="T117" fmla="*/ 2147483647 h 156"/>
              <a:gd name="T118" fmla="*/ 2147483647 w 552"/>
              <a:gd name="T119" fmla="*/ 2147483647 h 156"/>
              <a:gd name="T120" fmla="*/ 2147483647 w 552"/>
              <a:gd name="T121" fmla="*/ 2147483647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52" h="156">
                <a:moveTo>
                  <a:pt x="0" y="156"/>
                </a:moveTo>
                <a:lnTo>
                  <a:pt x="1" y="156"/>
                </a:lnTo>
                <a:lnTo>
                  <a:pt x="2" y="156"/>
                </a:lnTo>
                <a:lnTo>
                  <a:pt x="3" y="156"/>
                </a:lnTo>
                <a:lnTo>
                  <a:pt x="4" y="156"/>
                </a:lnTo>
                <a:lnTo>
                  <a:pt x="5" y="156"/>
                </a:lnTo>
                <a:lnTo>
                  <a:pt x="6" y="156"/>
                </a:lnTo>
                <a:lnTo>
                  <a:pt x="7" y="156"/>
                </a:lnTo>
                <a:lnTo>
                  <a:pt x="8" y="156"/>
                </a:lnTo>
                <a:lnTo>
                  <a:pt x="9" y="156"/>
                </a:lnTo>
                <a:lnTo>
                  <a:pt x="10" y="156"/>
                </a:lnTo>
                <a:lnTo>
                  <a:pt x="11" y="156"/>
                </a:lnTo>
                <a:lnTo>
                  <a:pt x="12" y="156"/>
                </a:lnTo>
                <a:lnTo>
                  <a:pt x="13" y="156"/>
                </a:lnTo>
                <a:lnTo>
                  <a:pt x="14" y="156"/>
                </a:lnTo>
                <a:lnTo>
                  <a:pt x="15" y="156"/>
                </a:lnTo>
                <a:lnTo>
                  <a:pt x="16" y="156"/>
                </a:lnTo>
                <a:lnTo>
                  <a:pt x="17" y="156"/>
                </a:lnTo>
                <a:lnTo>
                  <a:pt x="18" y="156"/>
                </a:lnTo>
                <a:lnTo>
                  <a:pt x="19" y="156"/>
                </a:lnTo>
                <a:lnTo>
                  <a:pt x="20" y="156"/>
                </a:lnTo>
                <a:lnTo>
                  <a:pt x="21" y="156"/>
                </a:lnTo>
                <a:lnTo>
                  <a:pt x="22" y="156"/>
                </a:lnTo>
                <a:lnTo>
                  <a:pt x="23" y="156"/>
                </a:lnTo>
                <a:lnTo>
                  <a:pt x="24" y="156"/>
                </a:lnTo>
                <a:lnTo>
                  <a:pt x="25" y="156"/>
                </a:lnTo>
                <a:lnTo>
                  <a:pt x="26" y="156"/>
                </a:lnTo>
                <a:lnTo>
                  <a:pt x="27" y="156"/>
                </a:lnTo>
                <a:lnTo>
                  <a:pt x="28" y="156"/>
                </a:lnTo>
                <a:lnTo>
                  <a:pt x="29" y="156"/>
                </a:lnTo>
                <a:lnTo>
                  <a:pt x="30" y="156"/>
                </a:lnTo>
                <a:lnTo>
                  <a:pt x="31" y="156"/>
                </a:lnTo>
                <a:lnTo>
                  <a:pt x="32" y="155"/>
                </a:lnTo>
                <a:lnTo>
                  <a:pt x="33" y="155"/>
                </a:lnTo>
                <a:lnTo>
                  <a:pt x="34" y="155"/>
                </a:lnTo>
                <a:lnTo>
                  <a:pt x="35" y="155"/>
                </a:lnTo>
                <a:lnTo>
                  <a:pt x="36" y="155"/>
                </a:lnTo>
                <a:lnTo>
                  <a:pt x="37" y="155"/>
                </a:lnTo>
                <a:lnTo>
                  <a:pt x="38" y="155"/>
                </a:lnTo>
                <a:lnTo>
                  <a:pt x="39" y="155"/>
                </a:lnTo>
                <a:lnTo>
                  <a:pt x="40" y="155"/>
                </a:lnTo>
                <a:lnTo>
                  <a:pt x="41" y="155"/>
                </a:lnTo>
                <a:lnTo>
                  <a:pt x="42" y="155"/>
                </a:lnTo>
                <a:lnTo>
                  <a:pt x="43" y="155"/>
                </a:lnTo>
                <a:lnTo>
                  <a:pt x="44" y="155"/>
                </a:lnTo>
                <a:lnTo>
                  <a:pt x="45" y="155"/>
                </a:lnTo>
                <a:lnTo>
                  <a:pt x="46" y="155"/>
                </a:lnTo>
                <a:lnTo>
                  <a:pt x="47" y="155"/>
                </a:lnTo>
                <a:lnTo>
                  <a:pt x="48" y="155"/>
                </a:lnTo>
                <a:lnTo>
                  <a:pt x="49" y="155"/>
                </a:lnTo>
                <a:lnTo>
                  <a:pt x="50" y="155"/>
                </a:lnTo>
                <a:lnTo>
                  <a:pt x="51" y="155"/>
                </a:lnTo>
                <a:lnTo>
                  <a:pt x="52" y="155"/>
                </a:lnTo>
                <a:lnTo>
                  <a:pt x="53" y="155"/>
                </a:lnTo>
                <a:lnTo>
                  <a:pt x="54" y="155"/>
                </a:lnTo>
                <a:lnTo>
                  <a:pt x="55" y="154"/>
                </a:lnTo>
                <a:lnTo>
                  <a:pt x="56" y="154"/>
                </a:lnTo>
                <a:lnTo>
                  <a:pt x="57" y="154"/>
                </a:lnTo>
                <a:lnTo>
                  <a:pt x="58" y="154"/>
                </a:lnTo>
                <a:lnTo>
                  <a:pt x="59" y="154"/>
                </a:lnTo>
                <a:lnTo>
                  <a:pt x="60" y="154"/>
                </a:lnTo>
                <a:lnTo>
                  <a:pt x="61" y="154"/>
                </a:lnTo>
                <a:lnTo>
                  <a:pt x="62" y="154"/>
                </a:lnTo>
                <a:lnTo>
                  <a:pt x="63" y="154"/>
                </a:lnTo>
                <a:lnTo>
                  <a:pt x="64" y="154"/>
                </a:lnTo>
                <a:lnTo>
                  <a:pt x="65" y="154"/>
                </a:lnTo>
                <a:lnTo>
                  <a:pt x="66" y="154"/>
                </a:lnTo>
                <a:lnTo>
                  <a:pt x="67" y="154"/>
                </a:lnTo>
                <a:lnTo>
                  <a:pt x="68" y="154"/>
                </a:lnTo>
                <a:lnTo>
                  <a:pt x="69" y="154"/>
                </a:lnTo>
                <a:lnTo>
                  <a:pt x="70" y="153"/>
                </a:lnTo>
                <a:lnTo>
                  <a:pt x="71" y="153"/>
                </a:lnTo>
                <a:lnTo>
                  <a:pt x="72" y="153"/>
                </a:lnTo>
                <a:lnTo>
                  <a:pt x="73" y="153"/>
                </a:lnTo>
                <a:lnTo>
                  <a:pt x="74" y="153"/>
                </a:lnTo>
                <a:lnTo>
                  <a:pt x="75" y="153"/>
                </a:lnTo>
                <a:lnTo>
                  <a:pt x="76" y="153"/>
                </a:lnTo>
                <a:lnTo>
                  <a:pt x="77" y="153"/>
                </a:lnTo>
                <a:lnTo>
                  <a:pt x="78" y="153"/>
                </a:lnTo>
                <a:lnTo>
                  <a:pt x="79" y="153"/>
                </a:lnTo>
                <a:lnTo>
                  <a:pt x="80" y="153"/>
                </a:lnTo>
                <a:lnTo>
                  <a:pt x="81" y="153"/>
                </a:lnTo>
                <a:lnTo>
                  <a:pt x="82" y="153"/>
                </a:lnTo>
                <a:lnTo>
                  <a:pt x="83" y="152"/>
                </a:lnTo>
                <a:lnTo>
                  <a:pt x="84" y="152"/>
                </a:lnTo>
                <a:lnTo>
                  <a:pt x="85" y="152"/>
                </a:lnTo>
                <a:lnTo>
                  <a:pt x="86" y="152"/>
                </a:lnTo>
                <a:lnTo>
                  <a:pt x="87" y="152"/>
                </a:lnTo>
                <a:lnTo>
                  <a:pt x="88" y="152"/>
                </a:lnTo>
                <a:lnTo>
                  <a:pt x="89" y="152"/>
                </a:lnTo>
                <a:lnTo>
                  <a:pt x="90" y="152"/>
                </a:lnTo>
                <a:lnTo>
                  <a:pt x="91" y="152"/>
                </a:lnTo>
                <a:lnTo>
                  <a:pt x="92" y="152"/>
                </a:lnTo>
                <a:lnTo>
                  <a:pt x="93" y="152"/>
                </a:lnTo>
                <a:lnTo>
                  <a:pt x="94" y="151"/>
                </a:lnTo>
                <a:lnTo>
                  <a:pt x="95" y="151"/>
                </a:lnTo>
                <a:lnTo>
                  <a:pt x="96" y="151"/>
                </a:lnTo>
                <a:lnTo>
                  <a:pt x="97" y="151"/>
                </a:lnTo>
                <a:lnTo>
                  <a:pt x="98" y="151"/>
                </a:lnTo>
                <a:lnTo>
                  <a:pt x="99" y="151"/>
                </a:lnTo>
                <a:lnTo>
                  <a:pt x="100" y="151"/>
                </a:lnTo>
                <a:lnTo>
                  <a:pt x="101" y="151"/>
                </a:lnTo>
                <a:lnTo>
                  <a:pt x="102" y="151"/>
                </a:lnTo>
                <a:lnTo>
                  <a:pt x="103" y="151"/>
                </a:lnTo>
                <a:lnTo>
                  <a:pt x="104" y="150"/>
                </a:lnTo>
                <a:lnTo>
                  <a:pt x="105" y="150"/>
                </a:lnTo>
                <a:lnTo>
                  <a:pt x="106" y="150"/>
                </a:lnTo>
                <a:lnTo>
                  <a:pt x="107" y="150"/>
                </a:lnTo>
                <a:lnTo>
                  <a:pt x="108" y="150"/>
                </a:lnTo>
                <a:lnTo>
                  <a:pt x="109" y="150"/>
                </a:lnTo>
                <a:lnTo>
                  <a:pt x="110" y="150"/>
                </a:lnTo>
                <a:lnTo>
                  <a:pt x="111" y="150"/>
                </a:lnTo>
                <a:lnTo>
                  <a:pt x="112" y="150"/>
                </a:lnTo>
                <a:lnTo>
                  <a:pt x="113" y="149"/>
                </a:lnTo>
                <a:lnTo>
                  <a:pt x="114" y="149"/>
                </a:lnTo>
                <a:lnTo>
                  <a:pt x="115" y="149"/>
                </a:lnTo>
                <a:lnTo>
                  <a:pt x="116" y="149"/>
                </a:lnTo>
                <a:lnTo>
                  <a:pt x="117" y="149"/>
                </a:lnTo>
                <a:lnTo>
                  <a:pt x="118" y="149"/>
                </a:lnTo>
                <a:lnTo>
                  <a:pt x="119" y="149"/>
                </a:lnTo>
                <a:lnTo>
                  <a:pt x="120" y="149"/>
                </a:lnTo>
                <a:lnTo>
                  <a:pt x="121" y="148"/>
                </a:lnTo>
                <a:lnTo>
                  <a:pt x="122" y="148"/>
                </a:lnTo>
                <a:lnTo>
                  <a:pt x="123" y="148"/>
                </a:lnTo>
                <a:lnTo>
                  <a:pt x="124" y="148"/>
                </a:lnTo>
                <a:lnTo>
                  <a:pt x="125" y="148"/>
                </a:lnTo>
                <a:lnTo>
                  <a:pt x="126" y="148"/>
                </a:lnTo>
                <a:lnTo>
                  <a:pt x="127" y="148"/>
                </a:lnTo>
                <a:lnTo>
                  <a:pt x="128" y="148"/>
                </a:lnTo>
                <a:lnTo>
                  <a:pt x="129" y="147"/>
                </a:lnTo>
                <a:lnTo>
                  <a:pt x="130" y="147"/>
                </a:lnTo>
                <a:lnTo>
                  <a:pt x="131" y="147"/>
                </a:lnTo>
                <a:lnTo>
                  <a:pt x="132" y="147"/>
                </a:lnTo>
                <a:lnTo>
                  <a:pt x="133" y="147"/>
                </a:lnTo>
                <a:lnTo>
                  <a:pt x="134" y="147"/>
                </a:lnTo>
                <a:lnTo>
                  <a:pt x="135" y="147"/>
                </a:lnTo>
                <a:lnTo>
                  <a:pt x="136" y="147"/>
                </a:lnTo>
                <a:lnTo>
                  <a:pt x="137" y="146"/>
                </a:lnTo>
                <a:lnTo>
                  <a:pt x="138" y="146"/>
                </a:lnTo>
                <a:lnTo>
                  <a:pt x="139" y="146"/>
                </a:lnTo>
                <a:lnTo>
                  <a:pt x="140" y="146"/>
                </a:lnTo>
                <a:lnTo>
                  <a:pt x="141" y="146"/>
                </a:lnTo>
                <a:lnTo>
                  <a:pt x="142" y="146"/>
                </a:lnTo>
                <a:lnTo>
                  <a:pt x="143" y="146"/>
                </a:lnTo>
                <a:lnTo>
                  <a:pt x="144" y="145"/>
                </a:lnTo>
                <a:lnTo>
                  <a:pt x="145" y="145"/>
                </a:lnTo>
                <a:lnTo>
                  <a:pt x="146" y="145"/>
                </a:lnTo>
                <a:lnTo>
                  <a:pt x="147" y="145"/>
                </a:lnTo>
                <a:lnTo>
                  <a:pt x="148" y="145"/>
                </a:lnTo>
                <a:lnTo>
                  <a:pt x="149" y="145"/>
                </a:lnTo>
                <a:lnTo>
                  <a:pt x="150" y="144"/>
                </a:lnTo>
                <a:lnTo>
                  <a:pt x="151" y="144"/>
                </a:lnTo>
                <a:lnTo>
                  <a:pt x="152" y="144"/>
                </a:lnTo>
                <a:lnTo>
                  <a:pt x="153" y="144"/>
                </a:lnTo>
                <a:lnTo>
                  <a:pt x="154" y="144"/>
                </a:lnTo>
                <a:lnTo>
                  <a:pt x="155" y="144"/>
                </a:lnTo>
                <a:lnTo>
                  <a:pt x="156" y="144"/>
                </a:lnTo>
                <a:lnTo>
                  <a:pt x="157" y="143"/>
                </a:lnTo>
                <a:lnTo>
                  <a:pt x="158" y="143"/>
                </a:lnTo>
                <a:lnTo>
                  <a:pt x="159" y="143"/>
                </a:lnTo>
                <a:lnTo>
                  <a:pt x="160" y="143"/>
                </a:lnTo>
                <a:lnTo>
                  <a:pt x="161" y="143"/>
                </a:lnTo>
                <a:lnTo>
                  <a:pt x="162" y="143"/>
                </a:lnTo>
                <a:lnTo>
                  <a:pt x="163" y="142"/>
                </a:lnTo>
                <a:lnTo>
                  <a:pt x="164" y="142"/>
                </a:lnTo>
                <a:lnTo>
                  <a:pt x="165" y="142"/>
                </a:lnTo>
                <a:lnTo>
                  <a:pt x="166" y="142"/>
                </a:lnTo>
                <a:lnTo>
                  <a:pt x="167" y="142"/>
                </a:lnTo>
                <a:lnTo>
                  <a:pt x="168" y="142"/>
                </a:lnTo>
                <a:lnTo>
                  <a:pt x="169" y="141"/>
                </a:lnTo>
                <a:lnTo>
                  <a:pt x="170" y="141"/>
                </a:lnTo>
                <a:lnTo>
                  <a:pt x="171" y="141"/>
                </a:lnTo>
                <a:lnTo>
                  <a:pt x="172" y="141"/>
                </a:lnTo>
                <a:lnTo>
                  <a:pt x="173" y="141"/>
                </a:lnTo>
                <a:lnTo>
                  <a:pt x="174" y="140"/>
                </a:lnTo>
                <a:lnTo>
                  <a:pt x="175" y="140"/>
                </a:lnTo>
                <a:lnTo>
                  <a:pt x="176" y="140"/>
                </a:lnTo>
                <a:lnTo>
                  <a:pt x="177" y="140"/>
                </a:lnTo>
                <a:lnTo>
                  <a:pt x="178" y="140"/>
                </a:lnTo>
                <a:lnTo>
                  <a:pt x="179" y="140"/>
                </a:lnTo>
                <a:lnTo>
                  <a:pt x="180" y="139"/>
                </a:lnTo>
                <a:lnTo>
                  <a:pt x="181" y="139"/>
                </a:lnTo>
                <a:lnTo>
                  <a:pt x="182" y="139"/>
                </a:lnTo>
                <a:lnTo>
                  <a:pt x="183" y="139"/>
                </a:lnTo>
                <a:lnTo>
                  <a:pt x="184" y="139"/>
                </a:lnTo>
                <a:lnTo>
                  <a:pt x="185" y="138"/>
                </a:lnTo>
                <a:lnTo>
                  <a:pt x="186" y="138"/>
                </a:lnTo>
                <a:lnTo>
                  <a:pt x="187" y="138"/>
                </a:lnTo>
                <a:lnTo>
                  <a:pt x="188" y="138"/>
                </a:lnTo>
                <a:lnTo>
                  <a:pt x="189" y="138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3" y="137"/>
                </a:lnTo>
                <a:lnTo>
                  <a:pt x="194" y="137"/>
                </a:lnTo>
                <a:lnTo>
                  <a:pt x="195" y="136"/>
                </a:lnTo>
                <a:lnTo>
                  <a:pt x="196" y="136"/>
                </a:lnTo>
                <a:lnTo>
                  <a:pt x="197" y="136"/>
                </a:lnTo>
                <a:lnTo>
                  <a:pt x="198" y="136"/>
                </a:lnTo>
                <a:lnTo>
                  <a:pt x="199" y="136"/>
                </a:lnTo>
                <a:lnTo>
                  <a:pt x="200" y="135"/>
                </a:lnTo>
                <a:lnTo>
                  <a:pt x="201" y="135"/>
                </a:lnTo>
                <a:lnTo>
                  <a:pt x="202" y="135"/>
                </a:lnTo>
                <a:lnTo>
                  <a:pt x="203" y="135"/>
                </a:lnTo>
                <a:lnTo>
                  <a:pt x="204" y="135"/>
                </a:lnTo>
                <a:lnTo>
                  <a:pt x="205" y="134"/>
                </a:lnTo>
                <a:lnTo>
                  <a:pt x="206" y="134"/>
                </a:lnTo>
                <a:lnTo>
                  <a:pt x="207" y="134"/>
                </a:lnTo>
                <a:lnTo>
                  <a:pt x="208" y="134"/>
                </a:lnTo>
                <a:lnTo>
                  <a:pt x="209" y="134"/>
                </a:lnTo>
                <a:lnTo>
                  <a:pt x="210" y="133"/>
                </a:lnTo>
                <a:lnTo>
                  <a:pt x="211" y="133"/>
                </a:lnTo>
                <a:lnTo>
                  <a:pt x="212" y="133"/>
                </a:lnTo>
                <a:lnTo>
                  <a:pt x="213" y="133"/>
                </a:lnTo>
                <a:lnTo>
                  <a:pt x="214" y="132"/>
                </a:lnTo>
                <a:lnTo>
                  <a:pt x="215" y="132"/>
                </a:lnTo>
                <a:lnTo>
                  <a:pt x="216" y="132"/>
                </a:lnTo>
                <a:lnTo>
                  <a:pt x="217" y="132"/>
                </a:lnTo>
                <a:lnTo>
                  <a:pt x="218" y="132"/>
                </a:lnTo>
                <a:lnTo>
                  <a:pt x="219" y="131"/>
                </a:lnTo>
                <a:lnTo>
                  <a:pt x="220" y="131"/>
                </a:lnTo>
                <a:lnTo>
                  <a:pt x="221" y="131"/>
                </a:lnTo>
                <a:lnTo>
                  <a:pt x="222" y="131"/>
                </a:lnTo>
                <a:lnTo>
                  <a:pt x="223" y="130"/>
                </a:lnTo>
                <a:lnTo>
                  <a:pt x="224" y="130"/>
                </a:lnTo>
                <a:lnTo>
                  <a:pt x="225" y="130"/>
                </a:lnTo>
                <a:lnTo>
                  <a:pt x="226" y="130"/>
                </a:lnTo>
                <a:lnTo>
                  <a:pt x="227" y="130"/>
                </a:lnTo>
                <a:lnTo>
                  <a:pt x="228" y="129"/>
                </a:lnTo>
                <a:lnTo>
                  <a:pt x="229" y="129"/>
                </a:lnTo>
                <a:lnTo>
                  <a:pt x="230" y="129"/>
                </a:lnTo>
                <a:lnTo>
                  <a:pt x="231" y="129"/>
                </a:lnTo>
                <a:lnTo>
                  <a:pt x="232" y="128"/>
                </a:lnTo>
                <a:lnTo>
                  <a:pt x="233" y="128"/>
                </a:lnTo>
                <a:lnTo>
                  <a:pt x="234" y="128"/>
                </a:lnTo>
                <a:lnTo>
                  <a:pt x="235" y="128"/>
                </a:lnTo>
                <a:lnTo>
                  <a:pt x="236" y="127"/>
                </a:lnTo>
                <a:lnTo>
                  <a:pt x="237" y="127"/>
                </a:lnTo>
                <a:lnTo>
                  <a:pt x="238" y="127"/>
                </a:lnTo>
                <a:lnTo>
                  <a:pt x="239" y="127"/>
                </a:lnTo>
                <a:lnTo>
                  <a:pt x="240" y="126"/>
                </a:lnTo>
                <a:lnTo>
                  <a:pt x="241" y="126"/>
                </a:lnTo>
                <a:lnTo>
                  <a:pt x="242" y="126"/>
                </a:lnTo>
                <a:lnTo>
                  <a:pt x="243" y="126"/>
                </a:lnTo>
                <a:lnTo>
                  <a:pt x="244" y="125"/>
                </a:lnTo>
                <a:lnTo>
                  <a:pt x="245" y="125"/>
                </a:lnTo>
                <a:lnTo>
                  <a:pt x="246" y="125"/>
                </a:lnTo>
                <a:lnTo>
                  <a:pt x="247" y="125"/>
                </a:lnTo>
                <a:lnTo>
                  <a:pt x="248" y="124"/>
                </a:lnTo>
                <a:lnTo>
                  <a:pt x="249" y="124"/>
                </a:lnTo>
                <a:lnTo>
                  <a:pt x="250" y="124"/>
                </a:lnTo>
                <a:lnTo>
                  <a:pt x="251" y="124"/>
                </a:lnTo>
                <a:lnTo>
                  <a:pt x="252" y="123"/>
                </a:lnTo>
                <a:lnTo>
                  <a:pt x="253" y="123"/>
                </a:lnTo>
                <a:lnTo>
                  <a:pt x="254" y="123"/>
                </a:lnTo>
                <a:lnTo>
                  <a:pt x="255" y="123"/>
                </a:lnTo>
                <a:lnTo>
                  <a:pt x="256" y="122"/>
                </a:lnTo>
                <a:lnTo>
                  <a:pt x="257" y="122"/>
                </a:lnTo>
                <a:lnTo>
                  <a:pt x="258" y="122"/>
                </a:lnTo>
                <a:lnTo>
                  <a:pt x="259" y="122"/>
                </a:lnTo>
                <a:lnTo>
                  <a:pt x="260" y="121"/>
                </a:lnTo>
                <a:lnTo>
                  <a:pt x="261" y="121"/>
                </a:lnTo>
                <a:lnTo>
                  <a:pt x="262" y="121"/>
                </a:lnTo>
                <a:lnTo>
                  <a:pt x="263" y="120"/>
                </a:lnTo>
                <a:lnTo>
                  <a:pt x="264" y="120"/>
                </a:lnTo>
                <a:lnTo>
                  <a:pt x="265" y="120"/>
                </a:lnTo>
                <a:lnTo>
                  <a:pt x="266" y="120"/>
                </a:lnTo>
                <a:lnTo>
                  <a:pt x="267" y="119"/>
                </a:lnTo>
                <a:lnTo>
                  <a:pt x="268" y="119"/>
                </a:lnTo>
                <a:lnTo>
                  <a:pt x="269" y="119"/>
                </a:lnTo>
                <a:lnTo>
                  <a:pt x="270" y="119"/>
                </a:lnTo>
                <a:lnTo>
                  <a:pt x="271" y="118"/>
                </a:lnTo>
                <a:lnTo>
                  <a:pt x="272" y="118"/>
                </a:lnTo>
                <a:lnTo>
                  <a:pt x="273" y="118"/>
                </a:lnTo>
                <a:lnTo>
                  <a:pt x="274" y="117"/>
                </a:lnTo>
                <a:lnTo>
                  <a:pt x="275" y="117"/>
                </a:lnTo>
                <a:lnTo>
                  <a:pt x="276" y="117"/>
                </a:lnTo>
                <a:lnTo>
                  <a:pt x="277" y="117"/>
                </a:lnTo>
                <a:lnTo>
                  <a:pt x="278" y="116"/>
                </a:lnTo>
                <a:lnTo>
                  <a:pt x="279" y="116"/>
                </a:lnTo>
                <a:lnTo>
                  <a:pt x="280" y="116"/>
                </a:lnTo>
                <a:lnTo>
                  <a:pt x="281" y="115"/>
                </a:lnTo>
                <a:lnTo>
                  <a:pt x="282" y="115"/>
                </a:lnTo>
                <a:lnTo>
                  <a:pt x="283" y="115"/>
                </a:lnTo>
                <a:lnTo>
                  <a:pt x="284" y="115"/>
                </a:lnTo>
                <a:lnTo>
                  <a:pt x="285" y="114"/>
                </a:lnTo>
                <a:lnTo>
                  <a:pt x="286" y="114"/>
                </a:lnTo>
                <a:lnTo>
                  <a:pt x="287" y="114"/>
                </a:lnTo>
                <a:lnTo>
                  <a:pt x="288" y="113"/>
                </a:lnTo>
                <a:lnTo>
                  <a:pt x="289" y="113"/>
                </a:lnTo>
                <a:lnTo>
                  <a:pt x="290" y="113"/>
                </a:lnTo>
                <a:lnTo>
                  <a:pt x="291" y="113"/>
                </a:lnTo>
                <a:lnTo>
                  <a:pt x="292" y="112"/>
                </a:lnTo>
                <a:lnTo>
                  <a:pt x="293" y="112"/>
                </a:lnTo>
                <a:lnTo>
                  <a:pt x="294" y="112"/>
                </a:lnTo>
                <a:lnTo>
                  <a:pt x="295" y="111"/>
                </a:lnTo>
                <a:lnTo>
                  <a:pt x="296" y="111"/>
                </a:lnTo>
                <a:lnTo>
                  <a:pt x="297" y="111"/>
                </a:lnTo>
                <a:lnTo>
                  <a:pt x="298" y="110"/>
                </a:lnTo>
                <a:lnTo>
                  <a:pt x="299" y="110"/>
                </a:lnTo>
                <a:lnTo>
                  <a:pt x="300" y="110"/>
                </a:lnTo>
                <a:lnTo>
                  <a:pt x="301" y="109"/>
                </a:lnTo>
                <a:lnTo>
                  <a:pt x="302" y="109"/>
                </a:lnTo>
                <a:lnTo>
                  <a:pt x="303" y="109"/>
                </a:lnTo>
                <a:lnTo>
                  <a:pt x="304" y="109"/>
                </a:lnTo>
                <a:lnTo>
                  <a:pt x="305" y="108"/>
                </a:lnTo>
                <a:lnTo>
                  <a:pt x="306" y="108"/>
                </a:lnTo>
                <a:lnTo>
                  <a:pt x="307" y="108"/>
                </a:lnTo>
                <a:lnTo>
                  <a:pt x="308" y="107"/>
                </a:lnTo>
                <a:lnTo>
                  <a:pt x="309" y="107"/>
                </a:lnTo>
                <a:lnTo>
                  <a:pt x="310" y="107"/>
                </a:lnTo>
                <a:lnTo>
                  <a:pt x="311" y="106"/>
                </a:lnTo>
                <a:lnTo>
                  <a:pt x="312" y="106"/>
                </a:lnTo>
                <a:lnTo>
                  <a:pt x="313" y="106"/>
                </a:lnTo>
                <a:lnTo>
                  <a:pt x="314" y="105"/>
                </a:lnTo>
                <a:lnTo>
                  <a:pt x="315" y="105"/>
                </a:lnTo>
                <a:lnTo>
                  <a:pt x="316" y="105"/>
                </a:lnTo>
                <a:lnTo>
                  <a:pt x="317" y="104"/>
                </a:lnTo>
                <a:lnTo>
                  <a:pt x="318" y="104"/>
                </a:lnTo>
                <a:lnTo>
                  <a:pt x="319" y="104"/>
                </a:lnTo>
                <a:lnTo>
                  <a:pt x="320" y="103"/>
                </a:lnTo>
                <a:lnTo>
                  <a:pt x="321" y="103"/>
                </a:lnTo>
                <a:lnTo>
                  <a:pt x="322" y="103"/>
                </a:lnTo>
                <a:lnTo>
                  <a:pt x="323" y="102"/>
                </a:lnTo>
                <a:lnTo>
                  <a:pt x="324" y="102"/>
                </a:lnTo>
                <a:lnTo>
                  <a:pt x="325" y="102"/>
                </a:lnTo>
                <a:lnTo>
                  <a:pt x="326" y="101"/>
                </a:lnTo>
                <a:lnTo>
                  <a:pt x="327" y="101"/>
                </a:lnTo>
                <a:lnTo>
                  <a:pt x="328" y="101"/>
                </a:lnTo>
                <a:lnTo>
                  <a:pt x="329" y="100"/>
                </a:lnTo>
                <a:lnTo>
                  <a:pt x="330" y="100"/>
                </a:lnTo>
                <a:lnTo>
                  <a:pt x="331" y="100"/>
                </a:lnTo>
                <a:lnTo>
                  <a:pt x="332" y="99"/>
                </a:lnTo>
                <a:lnTo>
                  <a:pt x="333" y="99"/>
                </a:lnTo>
                <a:lnTo>
                  <a:pt x="334" y="99"/>
                </a:lnTo>
                <a:lnTo>
                  <a:pt x="335" y="98"/>
                </a:lnTo>
                <a:lnTo>
                  <a:pt x="336" y="98"/>
                </a:lnTo>
                <a:lnTo>
                  <a:pt x="337" y="98"/>
                </a:lnTo>
                <a:lnTo>
                  <a:pt x="338" y="97"/>
                </a:lnTo>
                <a:lnTo>
                  <a:pt x="339" y="97"/>
                </a:lnTo>
                <a:lnTo>
                  <a:pt x="340" y="97"/>
                </a:lnTo>
                <a:lnTo>
                  <a:pt x="341" y="96"/>
                </a:lnTo>
                <a:lnTo>
                  <a:pt x="342" y="96"/>
                </a:lnTo>
                <a:lnTo>
                  <a:pt x="343" y="96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4"/>
                </a:lnTo>
                <a:lnTo>
                  <a:pt x="348" y="94"/>
                </a:lnTo>
                <a:lnTo>
                  <a:pt x="349" y="93"/>
                </a:lnTo>
                <a:lnTo>
                  <a:pt x="350" y="93"/>
                </a:lnTo>
                <a:lnTo>
                  <a:pt x="351" y="93"/>
                </a:lnTo>
                <a:lnTo>
                  <a:pt x="352" y="92"/>
                </a:lnTo>
                <a:lnTo>
                  <a:pt x="353" y="92"/>
                </a:lnTo>
                <a:lnTo>
                  <a:pt x="354" y="92"/>
                </a:lnTo>
                <a:lnTo>
                  <a:pt x="355" y="91"/>
                </a:lnTo>
                <a:lnTo>
                  <a:pt x="356" y="91"/>
                </a:lnTo>
                <a:lnTo>
                  <a:pt x="357" y="91"/>
                </a:lnTo>
                <a:lnTo>
                  <a:pt x="358" y="90"/>
                </a:lnTo>
                <a:lnTo>
                  <a:pt x="359" y="90"/>
                </a:lnTo>
                <a:lnTo>
                  <a:pt x="360" y="89"/>
                </a:lnTo>
                <a:lnTo>
                  <a:pt x="361" y="89"/>
                </a:lnTo>
                <a:lnTo>
                  <a:pt x="362" y="89"/>
                </a:lnTo>
                <a:lnTo>
                  <a:pt x="363" y="88"/>
                </a:lnTo>
                <a:lnTo>
                  <a:pt x="364" y="88"/>
                </a:lnTo>
                <a:lnTo>
                  <a:pt x="365" y="88"/>
                </a:lnTo>
                <a:lnTo>
                  <a:pt x="366" y="87"/>
                </a:lnTo>
                <a:lnTo>
                  <a:pt x="367" y="87"/>
                </a:lnTo>
                <a:lnTo>
                  <a:pt x="368" y="86"/>
                </a:lnTo>
                <a:lnTo>
                  <a:pt x="369" y="86"/>
                </a:lnTo>
                <a:lnTo>
                  <a:pt x="370" y="86"/>
                </a:lnTo>
                <a:lnTo>
                  <a:pt x="371" y="85"/>
                </a:lnTo>
                <a:lnTo>
                  <a:pt x="372" y="85"/>
                </a:lnTo>
                <a:lnTo>
                  <a:pt x="373" y="85"/>
                </a:lnTo>
                <a:lnTo>
                  <a:pt x="374" y="84"/>
                </a:lnTo>
                <a:lnTo>
                  <a:pt x="375" y="84"/>
                </a:lnTo>
                <a:lnTo>
                  <a:pt x="376" y="83"/>
                </a:lnTo>
                <a:lnTo>
                  <a:pt x="377" y="83"/>
                </a:lnTo>
                <a:lnTo>
                  <a:pt x="378" y="83"/>
                </a:lnTo>
                <a:lnTo>
                  <a:pt x="379" y="82"/>
                </a:lnTo>
                <a:lnTo>
                  <a:pt x="380" y="82"/>
                </a:lnTo>
                <a:lnTo>
                  <a:pt x="381" y="81"/>
                </a:lnTo>
                <a:lnTo>
                  <a:pt x="382" y="81"/>
                </a:lnTo>
                <a:lnTo>
                  <a:pt x="383" y="81"/>
                </a:lnTo>
                <a:lnTo>
                  <a:pt x="384" y="80"/>
                </a:lnTo>
                <a:lnTo>
                  <a:pt x="385" y="80"/>
                </a:lnTo>
                <a:lnTo>
                  <a:pt x="386" y="80"/>
                </a:lnTo>
                <a:lnTo>
                  <a:pt x="387" y="79"/>
                </a:lnTo>
                <a:lnTo>
                  <a:pt x="388" y="79"/>
                </a:lnTo>
                <a:lnTo>
                  <a:pt x="389" y="78"/>
                </a:lnTo>
                <a:lnTo>
                  <a:pt x="390" y="78"/>
                </a:lnTo>
                <a:lnTo>
                  <a:pt x="391" y="78"/>
                </a:lnTo>
                <a:lnTo>
                  <a:pt x="392" y="77"/>
                </a:lnTo>
                <a:lnTo>
                  <a:pt x="393" y="77"/>
                </a:lnTo>
                <a:lnTo>
                  <a:pt x="394" y="76"/>
                </a:lnTo>
                <a:lnTo>
                  <a:pt x="395" y="76"/>
                </a:lnTo>
                <a:lnTo>
                  <a:pt x="396" y="76"/>
                </a:lnTo>
                <a:lnTo>
                  <a:pt x="397" y="75"/>
                </a:lnTo>
                <a:lnTo>
                  <a:pt x="398" y="75"/>
                </a:lnTo>
                <a:lnTo>
                  <a:pt x="399" y="74"/>
                </a:lnTo>
                <a:lnTo>
                  <a:pt x="400" y="74"/>
                </a:lnTo>
                <a:lnTo>
                  <a:pt x="401" y="73"/>
                </a:lnTo>
                <a:lnTo>
                  <a:pt x="402" y="73"/>
                </a:lnTo>
                <a:lnTo>
                  <a:pt x="403" y="73"/>
                </a:lnTo>
                <a:lnTo>
                  <a:pt x="404" y="72"/>
                </a:lnTo>
                <a:lnTo>
                  <a:pt x="405" y="72"/>
                </a:lnTo>
                <a:lnTo>
                  <a:pt x="406" y="71"/>
                </a:lnTo>
                <a:lnTo>
                  <a:pt x="407" y="71"/>
                </a:lnTo>
                <a:lnTo>
                  <a:pt x="408" y="71"/>
                </a:lnTo>
                <a:lnTo>
                  <a:pt x="409" y="70"/>
                </a:lnTo>
                <a:lnTo>
                  <a:pt x="410" y="70"/>
                </a:lnTo>
                <a:lnTo>
                  <a:pt x="411" y="69"/>
                </a:lnTo>
                <a:lnTo>
                  <a:pt x="412" y="69"/>
                </a:lnTo>
                <a:lnTo>
                  <a:pt x="413" y="68"/>
                </a:lnTo>
                <a:lnTo>
                  <a:pt x="414" y="68"/>
                </a:lnTo>
                <a:lnTo>
                  <a:pt x="415" y="68"/>
                </a:lnTo>
                <a:lnTo>
                  <a:pt x="416" y="67"/>
                </a:lnTo>
                <a:lnTo>
                  <a:pt x="417" y="67"/>
                </a:lnTo>
                <a:lnTo>
                  <a:pt x="418" y="66"/>
                </a:lnTo>
                <a:lnTo>
                  <a:pt x="419" y="66"/>
                </a:lnTo>
                <a:lnTo>
                  <a:pt x="420" y="65"/>
                </a:lnTo>
                <a:lnTo>
                  <a:pt x="421" y="65"/>
                </a:lnTo>
                <a:lnTo>
                  <a:pt x="422" y="65"/>
                </a:lnTo>
                <a:lnTo>
                  <a:pt x="423" y="64"/>
                </a:lnTo>
                <a:lnTo>
                  <a:pt x="424" y="64"/>
                </a:lnTo>
                <a:lnTo>
                  <a:pt x="425" y="63"/>
                </a:lnTo>
                <a:lnTo>
                  <a:pt x="426" y="63"/>
                </a:lnTo>
                <a:lnTo>
                  <a:pt x="427" y="62"/>
                </a:lnTo>
                <a:lnTo>
                  <a:pt x="428" y="62"/>
                </a:lnTo>
                <a:lnTo>
                  <a:pt x="429" y="62"/>
                </a:lnTo>
                <a:lnTo>
                  <a:pt x="430" y="61"/>
                </a:lnTo>
                <a:lnTo>
                  <a:pt x="431" y="61"/>
                </a:lnTo>
                <a:lnTo>
                  <a:pt x="432" y="60"/>
                </a:lnTo>
                <a:lnTo>
                  <a:pt x="433" y="60"/>
                </a:lnTo>
                <a:lnTo>
                  <a:pt x="434" y="59"/>
                </a:lnTo>
                <a:lnTo>
                  <a:pt x="435" y="59"/>
                </a:lnTo>
                <a:lnTo>
                  <a:pt x="436" y="58"/>
                </a:lnTo>
                <a:lnTo>
                  <a:pt x="437" y="58"/>
                </a:lnTo>
                <a:lnTo>
                  <a:pt x="438" y="58"/>
                </a:lnTo>
                <a:lnTo>
                  <a:pt x="439" y="57"/>
                </a:lnTo>
                <a:lnTo>
                  <a:pt x="440" y="57"/>
                </a:lnTo>
                <a:lnTo>
                  <a:pt x="441" y="56"/>
                </a:lnTo>
                <a:lnTo>
                  <a:pt x="442" y="56"/>
                </a:lnTo>
                <a:lnTo>
                  <a:pt x="443" y="55"/>
                </a:lnTo>
                <a:lnTo>
                  <a:pt x="444" y="55"/>
                </a:lnTo>
                <a:lnTo>
                  <a:pt x="445" y="54"/>
                </a:lnTo>
                <a:lnTo>
                  <a:pt x="446" y="54"/>
                </a:lnTo>
                <a:lnTo>
                  <a:pt x="447" y="53"/>
                </a:lnTo>
                <a:lnTo>
                  <a:pt x="448" y="53"/>
                </a:lnTo>
                <a:lnTo>
                  <a:pt x="449" y="53"/>
                </a:lnTo>
                <a:lnTo>
                  <a:pt x="450" y="52"/>
                </a:lnTo>
                <a:lnTo>
                  <a:pt x="451" y="52"/>
                </a:lnTo>
                <a:lnTo>
                  <a:pt x="452" y="51"/>
                </a:lnTo>
                <a:lnTo>
                  <a:pt x="453" y="51"/>
                </a:lnTo>
                <a:lnTo>
                  <a:pt x="454" y="50"/>
                </a:lnTo>
                <a:lnTo>
                  <a:pt x="455" y="50"/>
                </a:lnTo>
                <a:lnTo>
                  <a:pt x="456" y="49"/>
                </a:lnTo>
                <a:lnTo>
                  <a:pt x="457" y="49"/>
                </a:lnTo>
                <a:lnTo>
                  <a:pt x="458" y="48"/>
                </a:lnTo>
                <a:lnTo>
                  <a:pt x="459" y="48"/>
                </a:lnTo>
                <a:lnTo>
                  <a:pt x="460" y="47"/>
                </a:lnTo>
                <a:lnTo>
                  <a:pt x="461" y="47"/>
                </a:lnTo>
                <a:lnTo>
                  <a:pt x="462" y="46"/>
                </a:lnTo>
                <a:lnTo>
                  <a:pt x="463" y="46"/>
                </a:lnTo>
                <a:lnTo>
                  <a:pt x="464" y="45"/>
                </a:lnTo>
                <a:lnTo>
                  <a:pt x="465" y="45"/>
                </a:lnTo>
                <a:lnTo>
                  <a:pt x="466" y="45"/>
                </a:lnTo>
                <a:lnTo>
                  <a:pt x="467" y="44"/>
                </a:lnTo>
                <a:lnTo>
                  <a:pt x="468" y="44"/>
                </a:lnTo>
                <a:lnTo>
                  <a:pt x="469" y="43"/>
                </a:lnTo>
                <a:lnTo>
                  <a:pt x="470" y="43"/>
                </a:lnTo>
                <a:lnTo>
                  <a:pt x="471" y="42"/>
                </a:lnTo>
                <a:lnTo>
                  <a:pt x="472" y="42"/>
                </a:lnTo>
                <a:lnTo>
                  <a:pt x="473" y="41"/>
                </a:lnTo>
                <a:lnTo>
                  <a:pt x="474" y="41"/>
                </a:lnTo>
                <a:lnTo>
                  <a:pt x="475" y="40"/>
                </a:lnTo>
                <a:lnTo>
                  <a:pt x="476" y="40"/>
                </a:lnTo>
                <a:lnTo>
                  <a:pt x="477" y="39"/>
                </a:lnTo>
                <a:lnTo>
                  <a:pt x="478" y="39"/>
                </a:lnTo>
                <a:lnTo>
                  <a:pt x="479" y="38"/>
                </a:lnTo>
                <a:lnTo>
                  <a:pt x="480" y="38"/>
                </a:lnTo>
                <a:lnTo>
                  <a:pt x="481" y="37"/>
                </a:lnTo>
                <a:lnTo>
                  <a:pt x="482" y="37"/>
                </a:lnTo>
                <a:lnTo>
                  <a:pt x="483" y="36"/>
                </a:lnTo>
                <a:lnTo>
                  <a:pt x="484" y="36"/>
                </a:lnTo>
                <a:lnTo>
                  <a:pt x="485" y="35"/>
                </a:lnTo>
                <a:lnTo>
                  <a:pt x="486" y="35"/>
                </a:lnTo>
                <a:lnTo>
                  <a:pt x="487" y="34"/>
                </a:lnTo>
                <a:lnTo>
                  <a:pt x="488" y="34"/>
                </a:lnTo>
                <a:lnTo>
                  <a:pt x="489" y="33"/>
                </a:lnTo>
                <a:lnTo>
                  <a:pt x="490" y="33"/>
                </a:lnTo>
                <a:lnTo>
                  <a:pt x="491" y="32"/>
                </a:lnTo>
                <a:lnTo>
                  <a:pt x="492" y="32"/>
                </a:lnTo>
                <a:lnTo>
                  <a:pt x="493" y="31"/>
                </a:lnTo>
                <a:lnTo>
                  <a:pt x="494" y="31"/>
                </a:lnTo>
                <a:lnTo>
                  <a:pt x="495" y="30"/>
                </a:lnTo>
                <a:lnTo>
                  <a:pt x="496" y="30"/>
                </a:lnTo>
                <a:lnTo>
                  <a:pt x="497" y="29"/>
                </a:lnTo>
                <a:lnTo>
                  <a:pt x="498" y="29"/>
                </a:lnTo>
                <a:lnTo>
                  <a:pt x="499" y="28"/>
                </a:lnTo>
                <a:lnTo>
                  <a:pt x="500" y="28"/>
                </a:lnTo>
                <a:lnTo>
                  <a:pt x="501" y="27"/>
                </a:lnTo>
                <a:lnTo>
                  <a:pt x="502" y="27"/>
                </a:lnTo>
                <a:lnTo>
                  <a:pt x="503" y="26"/>
                </a:lnTo>
                <a:lnTo>
                  <a:pt x="504" y="26"/>
                </a:lnTo>
                <a:lnTo>
                  <a:pt x="505" y="25"/>
                </a:lnTo>
                <a:lnTo>
                  <a:pt x="506" y="25"/>
                </a:lnTo>
                <a:lnTo>
                  <a:pt x="507" y="24"/>
                </a:lnTo>
                <a:lnTo>
                  <a:pt x="508" y="24"/>
                </a:lnTo>
                <a:lnTo>
                  <a:pt x="509" y="23"/>
                </a:lnTo>
                <a:lnTo>
                  <a:pt x="510" y="22"/>
                </a:lnTo>
                <a:lnTo>
                  <a:pt x="511" y="22"/>
                </a:lnTo>
                <a:lnTo>
                  <a:pt x="512" y="21"/>
                </a:lnTo>
                <a:lnTo>
                  <a:pt x="513" y="21"/>
                </a:lnTo>
                <a:lnTo>
                  <a:pt x="514" y="20"/>
                </a:lnTo>
                <a:lnTo>
                  <a:pt x="515" y="20"/>
                </a:lnTo>
                <a:lnTo>
                  <a:pt x="516" y="19"/>
                </a:lnTo>
                <a:lnTo>
                  <a:pt x="517" y="19"/>
                </a:lnTo>
                <a:lnTo>
                  <a:pt x="518" y="18"/>
                </a:lnTo>
                <a:lnTo>
                  <a:pt x="519" y="18"/>
                </a:lnTo>
                <a:lnTo>
                  <a:pt x="520" y="17"/>
                </a:lnTo>
                <a:lnTo>
                  <a:pt x="521" y="17"/>
                </a:lnTo>
                <a:lnTo>
                  <a:pt x="522" y="16"/>
                </a:lnTo>
                <a:lnTo>
                  <a:pt x="523" y="16"/>
                </a:lnTo>
                <a:lnTo>
                  <a:pt x="524" y="15"/>
                </a:lnTo>
                <a:lnTo>
                  <a:pt x="525" y="15"/>
                </a:lnTo>
                <a:lnTo>
                  <a:pt x="526" y="14"/>
                </a:lnTo>
                <a:lnTo>
                  <a:pt x="527" y="13"/>
                </a:lnTo>
                <a:lnTo>
                  <a:pt x="528" y="13"/>
                </a:lnTo>
                <a:lnTo>
                  <a:pt x="529" y="12"/>
                </a:lnTo>
                <a:lnTo>
                  <a:pt x="530" y="12"/>
                </a:lnTo>
                <a:lnTo>
                  <a:pt x="531" y="11"/>
                </a:lnTo>
                <a:lnTo>
                  <a:pt x="532" y="11"/>
                </a:lnTo>
                <a:lnTo>
                  <a:pt x="533" y="10"/>
                </a:lnTo>
                <a:lnTo>
                  <a:pt x="534" y="10"/>
                </a:lnTo>
                <a:lnTo>
                  <a:pt x="535" y="9"/>
                </a:lnTo>
                <a:lnTo>
                  <a:pt x="536" y="9"/>
                </a:lnTo>
                <a:lnTo>
                  <a:pt x="537" y="8"/>
                </a:lnTo>
                <a:lnTo>
                  <a:pt x="538" y="7"/>
                </a:lnTo>
                <a:lnTo>
                  <a:pt x="539" y="7"/>
                </a:lnTo>
                <a:lnTo>
                  <a:pt x="540" y="6"/>
                </a:lnTo>
                <a:lnTo>
                  <a:pt x="541" y="6"/>
                </a:lnTo>
                <a:lnTo>
                  <a:pt x="542" y="5"/>
                </a:lnTo>
                <a:lnTo>
                  <a:pt x="543" y="5"/>
                </a:lnTo>
                <a:lnTo>
                  <a:pt x="544" y="4"/>
                </a:lnTo>
                <a:lnTo>
                  <a:pt x="545" y="4"/>
                </a:lnTo>
                <a:lnTo>
                  <a:pt x="546" y="3"/>
                </a:lnTo>
                <a:lnTo>
                  <a:pt x="547" y="2"/>
                </a:lnTo>
                <a:lnTo>
                  <a:pt x="548" y="2"/>
                </a:lnTo>
                <a:lnTo>
                  <a:pt x="549" y="1"/>
                </a:lnTo>
                <a:lnTo>
                  <a:pt x="550" y="1"/>
                </a:lnTo>
                <a:lnTo>
                  <a:pt x="551" y="0"/>
                </a:lnTo>
                <a:lnTo>
                  <a:pt x="55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09" name="Freeform 12"/>
          <p:cNvSpPr>
            <a:spLocks noChangeAspect="1"/>
          </p:cNvSpPr>
          <p:nvPr/>
        </p:nvSpPr>
        <p:spPr bwMode="auto">
          <a:xfrm rot="20700000" flipV="1">
            <a:off x="0" y="2894013"/>
            <a:ext cx="6908800" cy="3049587"/>
          </a:xfrm>
          <a:custGeom>
            <a:avLst/>
            <a:gdLst>
              <a:gd name="T0" fmla="*/ 2147483647 w 552"/>
              <a:gd name="T1" fmla="*/ 2147483647 h 156"/>
              <a:gd name="T2" fmla="*/ 2147483647 w 552"/>
              <a:gd name="T3" fmla="*/ 2147483647 h 156"/>
              <a:gd name="T4" fmla="*/ 2147483647 w 552"/>
              <a:gd name="T5" fmla="*/ 2147483647 h 156"/>
              <a:gd name="T6" fmla="*/ 2147483647 w 552"/>
              <a:gd name="T7" fmla="*/ 2147483647 h 156"/>
              <a:gd name="T8" fmla="*/ 2147483647 w 552"/>
              <a:gd name="T9" fmla="*/ 2147483647 h 156"/>
              <a:gd name="T10" fmla="*/ 2147483647 w 552"/>
              <a:gd name="T11" fmla="*/ 2147483647 h 156"/>
              <a:gd name="T12" fmla="*/ 2147483647 w 552"/>
              <a:gd name="T13" fmla="*/ 2147483647 h 156"/>
              <a:gd name="T14" fmla="*/ 2147483647 w 552"/>
              <a:gd name="T15" fmla="*/ 2147483647 h 156"/>
              <a:gd name="T16" fmla="*/ 2147483647 w 552"/>
              <a:gd name="T17" fmla="*/ 2147483647 h 156"/>
              <a:gd name="T18" fmla="*/ 2147483647 w 552"/>
              <a:gd name="T19" fmla="*/ 2147483647 h 156"/>
              <a:gd name="T20" fmla="*/ 2147483647 w 552"/>
              <a:gd name="T21" fmla="*/ 2147483647 h 156"/>
              <a:gd name="T22" fmla="*/ 2147483647 w 552"/>
              <a:gd name="T23" fmla="*/ 2147483647 h 156"/>
              <a:gd name="T24" fmla="*/ 2147483647 w 552"/>
              <a:gd name="T25" fmla="*/ 2147483647 h 156"/>
              <a:gd name="T26" fmla="*/ 2147483647 w 552"/>
              <a:gd name="T27" fmla="*/ 2147483647 h 156"/>
              <a:gd name="T28" fmla="*/ 2147483647 w 552"/>
              <a:gd name="T29" fmla="*/ 2147483647 h 156"/>
              <a:gd name="T30" fmla="*/ 2147483647 w 552"/>
              <a:gd name="T31" fmla="*/ 2147483647 h 156"/>
              <a:gd name="T32" fmla="*/ 2147483647 w 552"/>
              <a:gd name="T33" fmla="*/ 2147483647 h 156"/>
              <a:gd name="T34" fmla="*/ 2147483647 w 552"/>
              <a:gd name="T35" fmla="*/ 2147483647 h 156"/>
              <a:gd name="T36" fmla="*/ 2147483647 w 552"/>
              <a:gd name="T37" fmla="*/ 2147483647 h 156"/>
              <a:gd name="T38" fmla="*/ 2147483647 w 552"/>
              <a:gd name="T39" fmla="*/ 2147483647 h 156"/>
              <a:gd name="T40" fmla="*/ 2147483647 w 552"/>
              <a:gd name="T41" fmla="*/ 2147483647 h 156"/>
              <a:gd name="T42" fmla="*/ 2147483647 w 552"/>
              <a:gd name="T43" fmla="*/ 2147483647 h 156"/>
              <a:gd name="T44" fmla="*/ 2147483647 w 552"/>
              <a:gd name="T45" fmla="*/ 2147483647 h 156"/>
              <a:gd name="T46" fmla="*/ 2147483647 w 552"/>
              <a:gd name="T47" fmla="*/ 2147483647 h 156"/>
              <a:gd name="T48" fmla="*/ 2147483647 w 552"/>
              <a:gd name="T49" fmla="*/ 2147483647 h 156"/>
              <a:gd name="T50" fmla="*/ 2147483647 w 552"/>
              <a:gd name="T51" fmla="*/ 2147483647 h 156"/>
              <a:gd name="T52" fmla="*/ 2147483647 w 552"/>
              <a:gd name="T53" fmla="*/ 2147483647 h 156"/>
              <a:gd name="T54" fmla="*/ 2147483647 w 552"/>
              <a:gd name="T55" fmla="*/ 2147483647 h 156"/>
              <a:gd name="T56" fmla="*/ 2147483647 w 552"/>
              <a:gd name="T57" fmla="*/ 2147483647 h 156"/>
              <a:gd name="T58" fmla="*/ 2147483647 w 552"/>
              <a:gd name="T59" fmla="*/ 2147483647 h 156"/>
              <a:gd name="T60" fmla="*/ 2147483647 w 552"/>
              <a:gd name="T61" fmla="*/ 2147483647 h 156"/>
              <a:gd name="T62" fmla="*/ 2147483647 w 552"/>
              <a:gd name="T63" fmla="*/ 2147483647 h 156"/>
              <a:gd name="T64" fmla="*/ 2147483647 w 552"/>
              <a:gd name="T65" fmla="*/ 2147483647 h 156"/>
              <a:gd name="T66" fmla="*/ 2147483647 w 552"/>
              <a:gd name="T67" fmla="*/ 2147483647 h 156"/>
              <a:gd name="T68" fmla="*/ 2147483647 w 552"/>
              <a:gd name="T69" fmla="*/ 2147483647 h 156"/>
              <a:gd name="T70" fmla="*/ 2147483647 w 552"/>
              <a:gd name="T71" fmla="*/ 2147483647 h 156"/>
              <a:gd name="T72" fmla="*/ 2147483647 w 552"/>
              <a:gd name="T73" fmla="*/ 2147483647 h 156"/>
              <a:gd name="T74" fmla="*/ 2147483647 w 552"/>
              <a:gd name="T75" fmla="*/ 2147483647 h 156"/>
              <a:gd name="T76" fmla="*/ 2147483647 w 552"/>
              <a:gd name="T77" fmla="*/ 2147483647 h 156"/>
              <a:gd name="T78" fmla="*/ 2147483647 w 552"/>
              <a:gd name="T79" fmla="*/ 2147483647 h 156"/>
              <a:gd name="T80" fmla="*/ 2147483647 w 552"/>
              <a:gd name="T81" fmla="*/ 2147483647 h 156"/>
              <a:gd name="T82" fmla="*/ 2147483647 w 552"/>
              <a:gd name="T83" fmla="*/ 2147483647 h 156"/>
              <a:gd name="T84" fmla="*/ 2147483647 w 552"/>
              <a:gd name="T85" fmla="*/ 2147483647 h 156"/>
              <a:gd name="T86" fmla="*/ 2147483647 w 552"/>
              <a:gd name="T87" fmla="*/ 2147483647 h 156"/>
              <a:gd name="T88" fmla="*/ 2147483647 w 552"/>
              <a:gd name="T89" fmla="*/ 2147483647 h 156"/>
              <a:gd name="T90" fmla="*/ 2147483647 w 552"/>
              <a:gd name="T91" fmla="*/ 2147483647 h 156"/>
              <a:gd name="T92" fmla="*/ 2147483647 w 552"/>
              <a:gd name="T93" fmla="*/ 2147483647 h 156"/>
              <a:gd name="T94" fmla="*/ 2147483647 w 552"/>
              <a:gd name="T95" fmla="*/ 2147483647 h 156"/>
              <a:gd name="T96" fmla="*/ 2147483647 w 552"/>
              <a:gd name="T97" fmla="*/ 2147483647 h 156"/>
              <a:gd name="T98" fmla="*/ 2147483647 w 552"/>
              <a:gd name="T99" fmla="*/ 2147483647 h 156"/>
              <a:gd name="T100" fmla="*/ 2147483647 w 552"/>
              <a:gd name="T101" fmla="*/ 2147483647 h 156"/>
              <a:gd name="T102" fmla="*/ 2147483647 w 552"/>
              <a:gd name="T103" fmla="*/ 2147483647 h 156"/>
              <a:gd name="T104" fmla="*/ 2147483647 w 552"/>
              <a:gd name="T105" fmla="*/ 2147483647 h 156"/>
              <a:gd name="T106" fmla="*/ 2147483647 w 552"/>
              <a:gd name="T107" fmla="*/ 2147483647 h 156"/>
              <a:gd name="T108" fmla="*/ 2147483647 w 552"/>
              <a:gd name="T109" fmla="*/ 2147483647 h 156"/>
              <a:gd name="T110" fmla="*/ 2147483647 w 552"/>
              <a:gd name="T111" fmla="*/ 2147483647 h 156"/>
              <a:gd name="T112" fmla="*/ 2147483647 w 552"/>
              <a:gd name="T113" fmla="*/ 2147483647 h 156"/>
              <a:gd name="T114" fmla="*/ 2147483647 w 552"/>
              <a:gd name="T115" fmla="*/ 2147483647 h 156"/>
              <a:gd name="T116" fmla="*/ 2147483647 w 552"/>
              <a:gd name="T117" fmla="*/ 2147483647 h 156"/>
              <a:gd name="T118" fmla="*/ 2147483647 w 552"/>
              <a:gd name="T119" fmla="*/ 2147483647 h 156"/>
              <a:gd name="T120" fmla="*/ 2147483647 w 552"/>
              <a:gd name="T121" fmla="*/ 2147483647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52" h="156">
                <a:moveTo>
                  <a:pt x="0" y="156"/>
                </a:moveTo>
                <a:lnTo>
                  <a:pt x="1" y="156"/>
                </a:lnTo>
                <a:lnTo>
                  <a:pt x="2" y="156"/>
                </a:lnTo>
                <a:lnTo>
                  <a:pt x="3" y="156"/>
                </a:lnTo>
                <a:lnTo>
                  <a:pt x="4" y="156"/>
                </a:lnTo>
                <a:lnTo>
                  <a:pt x="5" y="156"/>
                </a:lnTo>
                <a:lnTo>
                  <a:pt x="6" y="156"/>
                </a:lnTo>
                <a:lnTo>
                  <a:pt x="7" y="156"/>
                </a:lnTo>
                <a:lnTo>
                  <a:pt x="8" y="156"/>
                </a:lnTo>
                <a:lnTo>
                  <a:pt x="9" y="156"/>
                </a:lnTo>
                <a:lnTo>
                  <a:pt x="10" y="156"/>
                </a:lnTo>
                <a:lnTo>
                  <a:pt x="11" y="156"/>
                </a:lnTo>
                <a:lnTo>
                  <a:pt x="12" y="156"/>
                </a:lnTo>
                <a:lnTo>
                  <a:pt x="13" y="156"/>
                </a:lnTo>
                <a:lnTo>
                  <a:pt x="14" y="156"/>
                </a:lnTo>
                <a:lnTo>
                  <a:pt x="15" y="156"/>
                </a:lnTo>
                <a:lnTo>
                  <a:pt x="16" y="156"/>
                </a:lnTo>
                <a:lnTo>
                  <a:pt x="17" y="156"/>
                </a:lnTo>
                <a:lnTo>
                  <a:pt x="18" y="156"/>
                </a:lnTo>
                <a:lnTo>
                  <a:pt x="19" y="156"/>
                </a:lnTo>
                <a:lnTo>
                  <a:pt x="20" y="156"/>
                </a:lnTo>
                <a:lnTo>
                  <a:pt x="21" y="156"/>
                </a:lnTo>
                <a:lnTo>
                  <a:pt x="22" y="156"/>
                </a:lnTo>
                <a:lnTo>
                  <a:pt x="23" y="156"/>
                </a:lnTo>
                <a:lnTo>
                  <a:pt x="24" y="156"/>
                </a:lnTo>
                <a:lnTo>
                  <a:pt x="25" y="156"/>
                </a:lnTo>
                <a:lnTo>
                  <a:pt x="26" y="156"/>
                </a:lnTo>
                <a:lnTo>
                  <a:pt x="27" y="156"/>
                </a:lnTo>
                <a:lnTo>
                  <a:pt x="28" y="156"/>
                </a:lnTo>
                <a:lnTo>
                  <a:pt x="29" y="156"/>
                </a:lnTo>
                <a:lnTo>
                  <a:pt x="30" y="156"/>
                </a:lnTo>
                <a:lnTo>
                  <a:pt x="31" y="156"/>
                </a:lnTo>
                <a:lnTo>
                  <a:pt x="32" y="155"/>
                </a:lnTo>
                <a:lnTo>
                  <a:pt x="33" y="155"/>
                </a:lnTo>
                <a:lnTo>
                  <a:pt x="34" y="155"/>
                </a:lnTo>
                <a:lnTo>
                  <a:pt x="35" y="155"/>
                </a:lnTo>
                <a:lnTo>
                  <a:pt x="36" y="155"/>
                </a:lnTo>
                <a:lnTo>
                  <a:pt x="37" y="155"/>
                </a:lnTo>
                <a:lnTo>
                  <a:pt x="38" y="155"/>
                </a:lnTo>
                <a:lnTo>
                  <a:pt x="39" y="155"/>
                </a:lnTo>
                <a:lnTo>
                  <a:pt x="40" y="155"/>
                </a:lnTo>
                <a:lnTo>
                  <a:pt x="41" y="155"/>
                </a:lnTo>
                <a:lnTo>
                  <a:pt x="42" y="155"/>
                </a:lnTo>
                <a:lnTo>
                  <a:pt x="43" y="155"/>
                </a:lnTo>
                <a:lnTo>
                  <a:pt x="44" y="155"/>
                </a:lnTo>
                <a:lnTo>
                  <a:pt x="45" y="155"/>
                </a:lnTo>
                <a:lnTo>
                  <a:pt x="46" y="155"/>
                </a:lnTo>
                <a:lnTo>
                  <a:pt x="47" y="155"/>
                </a:lnTo>
                <a:lnTo>
                  <a:pt x="48" y="155"/>
                </a:lnTo>
                <a:lnTo>
                  <a:pt x="49" y="155"/>
                </a:lnTo>
                <a:lnTo>
                  <a:pt x="50" y="155"/>
                </a:lnTo>
                <a:lnTo>
                  <a:pt x="51" y="155"/>
                </a:lnTo>
                <a:lnTo>
                  <a:pt x="52" y="155"/>
                </a:lnTo>
                <a:lnTo>
                  <a:pt x="53" y="155"/>
                </a:lnTo>
                <a:lnTo>
                  <a:pt x="54" y="155"/>
                </a:lnTo>
                <a:lnTo>
                  <a:pt x="55" y="154"/>
                </a:lnTo>
                <a:lnTo>
                  <a:pt x="56" y="154"/>
                </a:lnTo>
                <a:lnTo>
                  <a:pt x="57" y="154"/>
                </a:lnTo>
                <a:lnTo>
                  <a:pt x="58" y="154"/>
                </a:lnTo>
                <a:lnTo>
                  <a:pt x="59" y="154"/>
                </a:lnTo>
                <a:lnTo>
                  <a:pt x="60" y="154"/>
                </a:lnTo>
                <a:lnTo>
                  <a:pt x="61" y="154"/>
                </a:lnTo>
                <a:lnTo>
                  <a:pt x="62" y="154"/>
                </a:lnTo>
                <a:lnTo>
                  <a:pt x="63" y="154"/>
                </a:lnTo>
                <a:lnTo>
                  <a:pt x="64" y="154"/>
                </a:lnTo>
                <a:lnTo>
                  <a:pt x="65" y="154"/>
                </a:lnTo>
                <a:lnTo>
                  <a:pt x="66" y="154"/>
                </a:lnTo>
                <a:lnTo>
                  <a:pt x="67" y="154"/>
                </a:lnTo>
                <a:lnTo>
                  <a:pt x="68" y="154"/>
                </a:lnTo>
                <a:lnTo>
                  <a:pt x="69" y="154"/>
                </a:lnTo>
                <a:lnTo>
                  <a:pt x="70" y="153"/>
                </a:lnTo>
                <a:lnTo>
                  <a:pt x="71" y="153"/>
                </a:lnTo>
                <a:lnTo>
                  <a:pt x="72" y="153"/>
                </a:lnTo>
                <a:lnTo>
                  <a:pt x="73" y="153"/>
                </a:lnTo>
                <a:lnTo>
                  <a:pt x="74" y="153"/>
                </a:lnTo>
                <a:lnTo>
                  <a:pt x="75" y="153"/>
                </a:lnTo>
                <a:lnTo>
                  <a:pt x="76" y="153"/>
                </a:lnTo>
                <a:lnTo>
                  <a:pt x="77" y="153"/>
                </a:lnTo>
                <a:lnTo>
                  <a:pt x="78" y="153"/>
                </a:lnTo>
                <a:lnTo>
                  <a:pt x="79" y="153"/>
                </a:lnTo>
                <a:lnTo>
                  <a:pt x="80" y="153"/>
                </a:lnTo>
                <a:lnTo>
                  <a:pt x="81" y="153"/>
                </a:lnTo>
                <a:lnTo>
                  <a:pt x="82" y="153"/>
                </a:lnTo>
                <a:lnTo>
                  <a:pt x="83" y="152"/>
                </a:lnTo>
                <a:lnTo>
                  <a:pt x="84" y="152"/>
                </a:lnTo>
                <a:lnTo>
                  <a:pt x="85" y="152"/>
                </a:lnTo>
                <a:lnTo>
                  <a:pt x="86" y="152"/>
                </a:lnTo>
                <a:lnTo>
                  <a:pt x="87" y="152"/>
                </a:lnTo>
                <a:lnTo>
                  <a:pt x="88" y="152"/>
                </a:lnTo>
                <a:lnTo>
                  <a:pt x="89" y="152"/>
                </a:lnTo>
                <a:lnTo>
                  <a:pt x="90" y="152"/>
                </a:lnTo>
                <a:lnTo>
                  <a:pt x="91" y="152"/>
                </a:lnTo>
                <a:lnTo>
                  <a:pt x="92" y="152"/>
                </a:lnTo>
                <a:lnTo>
                  <a:pt x="93" y="152"/>
                </a:lnTo>
                <a:lnTo>
                  <a:pt x="94" y="151"/>
                </a:lnTo>
                <a:lnTo>
                  <a:pt x="95" y="151"/>
                </a:lnTo>
                <a:lnTo>
                  <a:pt x="96" y="151"/>
                </a:lnTo>
                <a:lnTo>
                  <a:pt x="97" y="151"/>
                </a:lnTo>
                <a:lnTo>
                  <a:pt x="98" y="151"/>
                </a:lnTo>
                <a:lnTo>
                  <a:pt x="99" y="151"/>
                </a:lnTo>
                <a:lnTo>
                  <a:pt x="100" y="151"/>
                </a:lnTo>
                <a:lnTo>
                  <a:pt x="101" y="151"/>
                </a:lnTo>
                <a:lnTo>
                  <a:pt x="102" y="151"/>
                </a:lnTo>
                <a:lnTo>
                  <a:pt x="103" y="151"/>
                </a:lnTo>
                <a:lnTo>
                  <a:pt x="104" y="150"/>
                </a:lnTo>
                <a:lnTo>
                  <a:pt x="105" y="150"/>
                </a:lnTo>
                <a:lnTo>
                  <a:pt x="106" y="150"/>
                </a:lnTo>
                <a:lnTo>
                  <a:pt x="107" y="150"/>
                </a:lnTo>
                <a:lnTo>
                  <a:pt x="108" y="150"/>
                </a:lnTo>
                <a:lnTo>
                  <a:pt x="109" y="150"/>
                </a:lnTo>
                <a:lnTo>
                  <a:pt x="110" y="150"/>
                </a:lnTo>
                <a:lnTo>
                  <a:pt x="111" y="150"/>
                </a:lnTo>
                <a:lnTo>
                  <a:pt x="112" y="150"/>
                </a:lnTo>
                <a:lnTo>
                  <a:pt x="113" y="149"/>
                </a:lnTo>
                <a:lnTo>
                  <a:pt x="114" y="149"/>
                </a:lnTo>
                <a:lnTo>
                  <a:pt x="115" y="149"/>
                </a:lnTo>
                <a:lnTo>
                  <a:pt x="116" y="149"/>
                </a:lnTo>
                <a:lnTo>
                  <a:pt x="117" y="149"/>
                </a:lnTo>
                <a:lnTo>
                  <a:pt x="118" y="149"/>
                </a:lnTo>
                <a:lnTo>
                  <a:pt x="119" y="149"/>
                </a:lnTo>
                <a:lnTo>
                  <a:pt x="120" y="149"/>
                </a:lnTo>
                <a:lnTo>
                  <a:pt x="121" y="148"/>
                </a:lnTo>
                <a:lnTo>
                  <a:pt x="122" y="148"/>
                </a:lnTo>
                <a:lnTo>
                  <a:pt x="123" y="148"/>
                </a:lnTo>
                <a:lnTo>
                  <a:pt x="124" y="148"/>
                </a:lnTo>
                <a:lnTo>
                  <a:pt x="125" y="148"/>
                </a:lnTo>
                <a:lnTo>
                  <a:pt x="126" y="148"/>
                </a:lnTo>
                <a:lnTo>
                  <a:pt x="127" y="148"/>
                </a:lnTo>
                <a:lnTo>
                  <a:pt x="128" y="148"/>
                </a:lnTo>
                <a:lnTo>
                  <a:pt x="129" y="147"/>
                </a:lnTo>
                <a:lnTo>
                  <a:pt x="130" y="147"/>
                </a:lnTo>
                <a:lnTo>
                  <a:pt x="131" y="147"/>
                </a:lnTo>
                <a:lnTo>
                  <a:pt x="132" y="147"/>
                </a:lnTo>
                <a:lnTo>
                  <a:pt x="133" y="147"/>
                </a:lnTo>
                <a:lnTo>
                  <a:pt x="134" y="147"/>
                </a:lnTo>
                <a:lnTo>
                  <a:pt x="135" y="147"/>
                </a:lnTo>
                <a:lnTo>
                  <a:pt x="136" y="147"/>
                </a:lnTo>
                <a:lnTo>
                  <a:pt x="137" y="146"/>
                </a:lnTo>
                <a:lnTo>
                  <a:pt x="138" y="146"/>
                </a:lnTo>
                <a:lnTo>
                  <a:pt x="139" y="146"/>
                </a:lnTo>
                <a:lnTo>
                  <a:pt x="140" y="146"/>
                </a:lnTo>
                <a:lnTo>
                  <a:pt x="141" y="146"/>
                </a:lnTo>
                <a:lnTo>
                  <a:pt x="142" y="146"/>
                </a:lnTo>
                <a:lnTo>
                  <a:pt x="143" y="146"/>
                </a:lnTo>
                <a:lnTo>
                  <a:pt x="144" y="145"/>
                </a:lnTo>
                <a:lnTo>
                  <a:pt x="145" y="145"/>
                </a:lnTo>
                <a:lnTo>
                  <a:pt x="146" y="145"/>
                </a:lnTo>
                <a:lnTo>
                  <a:pt x="147" y="145"/>
                </a:lnTo>
                <a:lnTo>
                  <a:pt x="148" y="145"/>
                </a:lnTo>
                <a:lnTo>
                  <a:pt x="149" y="145"/>
                </a:lnTo>
                <a:lnTo>
                  <a:pt x="150" y="144"/>
                </a:lnTo>
                <a:lnTo>
                  <a:pt x="151" y="144"/>
                </a:lnTo>
                <a:lnTo>
                  <a:pt x="152" y="144"/>
                </a:lnTo>
                <a:lnTo>
                  <a:pt x="153" y="144"/>
                </a:lnTo>
                <a:lnTo>
                  <a:pt x="154" y="144"/>
                </a:lnTo>
                <a:lnTo>
                  <a:pt x="155" y="144"/>
                </a:lnTo>
                <a:lnTo>
                  <a:pt x="156" y="144"/>
                </a:lnTo>
                <a:lnTo>
                  <a:pt x="157" y="143"/>
                </a:lnTo>
                <a:lnTo>
                  <a:pt x="158" y="143"/>
                </a:lnTo>
                <a:lnTo>
                  <a:pt x="159" y="143"/>
                </a:lnTo>
                <a:lnTo>
                  <a:pt x="160" y="143"/>
                </a:lnTo>
                <a:lnTo>
                  <a:pt x="161" y="143"/>
                </a:lnTo>
                <a:lnTo>
                  <a:pt x="162" y="143"/>
                </a:lnTo>
                <a:lnTo>
                  <a:pt x="163" y="142"/>
                </a:lnTo>
                <a:lnTo>
                  <a:pt x="164" y="142"/>
                </a:lnTo>
                <a:lnTo>
                  <a:pt x="165" y="142"/>
                </a:lnTo>
                <a:lnTo>
                  <a:pt x="166" y="142"/>
                </a:lnTo>
                <a:lnTo>
                  <a:pt x="167" y="142"/>
                </a:lnTo>
                <a:lnTo>
                  <a:pt x="168" y="142"/>
                </a:lnTo>
                <a:lnTo>
                  <a:pt x="169" y="141"/>
                </a:lnTo>
                <a:lnTo>
                  <a:pt x="170" y="141"/>
                </a:lnTo>
                <a:lnTo>
                  <a:pt x="171" y="141"/>
                </a:lnTo>
                <a:lnTo>
                  <a:pt x="172" y="141"/>
                </a:lnTo>
                <a:lnTo>
                  <a:pt x="173" y="141"/>
                </a:lnTo>
                <a:lnTo>
                  <a:pt x="174" y="140"/>
                </a:lnTo>
                <a:lnTo>
                  <a:pt x="175" y="140"/>
                </a:lnTo>
                <a:lnTo>
                  <a:pt x="176" y="140"/>
                </a:lnTo>
                <a:lnTo>
                  <a:pt x="177" y="140"/>
                </a:lnTo>
                <a:lnTo>
                  <a:pt x="178" y="140"/>
                </a:lnTo>
                <a:lnTo>
                  <a:pt x="179" y="140"/>
                </a:lnTo>
                <a:lnTo>
                  <a:pt x="180" y="139"/>
                </a:lnTo>
                <a:lnTo>
                  <a:pt x="181" y="139"/>
                </a:lnTo>
                <a:lnTo>
                  <a:pt x="182" y="139"/>
                </a:lnTo>
                <a:lnTo>
                  <a:pt x="183" y="139"/>
                </a:lnTo>
                <a:lnTo>
                  <a:pt x="184" y="139"/>
                </a:lnTo>
                <a:lnTo>
                  <a:pt x="185" y="138"/>
                </a:lnTo>
                <a:lnTo>
                  <a:pt x="186" y="138"/>
                </a:lnTo>
                <a:lnTo>
                  <a:pt x="187" y="138"/>
                </a:lnTo>
                <a:lnTo>
                  <a:pt x="188" y="138"/>
                </a:lnTo>
                <a:lnTo>
                  <a:pt x="189" y="138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3" y="137"/>
                </a:lnTo>
                <a:lnTo>
                  <a:pt x="194" y="137"/>
                </a:lnTo>
                <a:lnTo>
                  <a:pt x="195" y="136"/>
                </a:lnTo>
                <a:lnTo>
                  <a:pt x="196" y="136"/>
                </a:lnTo>
                <a:lnTo>
                  <a:pt x="197" y="136"/>
                </a:lnTo>
                <a:lnTo>
                  <a:pt x="198" y="136"/>
                </a:lnTo>
                <a:lnTo>
                  <a:pt x="199" y="136"/>
                </a:lnTo>
                <a:lnTo>
                  <a:pt x="200" y="135"/>
                </a:lnTo>
                <a:lnTo>
                  <a:pt x="201" y="135"/>
                </a:lnTo>
                <a:lnTo>
                  <a:pt x="202" y="135"/>
                </a:lnTo>
                <a:lnTo>
                  <a:pt x="203" y="135"/>
                </a:lnTo>
                <a:lnTo>
                  <a:pt x="204" y="135"/>
                </a:lnTo>
                <a:lnTo>
                  <a:pt x="205" y="134"/>
                </a:lnTo>
                <a:lnTo>
                  <a:pt x="206" y="134"/>
                </a:lnTo>
                <a:lnTo>
                  <a:pt x="207" y="134"/>
                </a:lnTo>
                <a:lnTo>
                  <a:pt x="208" y="134"/>
                </a:lnTo>
                <a:lnTo>
                  <a:pt x="209" y="134"/>
                </a:lnTo>
                <a:lnTo>
                  <a:pt x="210" y="133"/>
                </a:lnTo>
                <a:lnTo>
                  <a:pt x="211" y="133"/>
                </a:lnTo>
                <a:lnTo>
                  <a:pt x="212" y="133"/>
                </a:lnTo>
                <a:lnTo>
                  <a:pt x="213" y="133"/>
                </a:lnTo>
                <a:lnTo>
                  <a:pt x="214" y="132"/>
                </a:lnTo>
                <a:lnTo>
                  <a:pt x="215" y="132"/>
                </a:lnTo>
                <a:lnTo>
                  <a:pt x="216" y="132"/>
                </a:lnTo>
                <a:lnTo>
                  <a:pt x="217" y="132"/>
                </a:lnTo>
                <a:lnTo>
                  <a:pt x="218" y="132"/>
                </a:lnTo>
                <a:lnTo>
                  <a:pt x="219" y="131"/>
                </a:lnTo>
                <a:lnTo>
                  <a:pt x="220" y="131"/>
                </a:lnTo>
                <a:lnTo>
                  <a:pt x="221" y="131"/>
                </a:lnTo>
                <a:lnTo>
                  <a:pt x="222" y="131"/>
                </a:lnTo>
                <a:lnTo>
                  <a:pt x="223" y="130"/>
                </a:lnTo>
                <a:lnTo>
                  <a:pt x="224" y="130"/>
                </a:lnTo>
                <a:lnTo>
                  <a:pt x="225" y="130"/>
                </a:lnTo>
                <a:lnTo>
                  <a:pt x="226" y="130"/>
                </a:lnTo>
                <a:lnTo>
                  <a:pt x="227" y="130"/>
                </a:lnTo>
                <a:lnTo>
                  <a:pt x="228" y="129"/>
                </a:lnTo>
                <a:lnTo>
                  <a:pt x="229" y="129"/>
                </a:lnTo>
                <a:lnTo>
                  <a:pt x="230" y="129"/>
                </a:lnTo>
                <a:lnTo>
                  <a:pt x="231" y="129"/>
                </a:lnTo>
                <a:lnTo>
                  <a:pt x="232" y="128"/>
                </a:lnTo>
                <a:lnTo>
                  <a:pt x="233" y="128"/>
                </a:lnTo>
                <a:lnTo>
                  <a:pt x="234" y="128"/>
                </a:lnTo>
                <a:lnTo>
                  <a:pt x="235" y="128"/>
                </a:lnTo>
                <a:lnTo>
                  <a:pt x="236" y="127"/>
                </a:lnTo>
                <a:lnTo>
                  <a:pt x="237" y="127"/>
                </a:lnTo>
                <a:lnTo>
                  <a:pt x="238" y="127"/>
                </a:lnTo>
                <a:lnTo>
                  <a:pt x="239" y="127"/>
                </a:lnTo>
                <a:lnTo>
                  <a:pt x="240" y="126"/>
                </a:lnTo>
                <a:lnTo>
                  <a:pt x="241" y="126"/>
                </a:lnTo>
                <a:lnTo>
                  <a:pt x="242" y="126"/>
                </a:lnTo>
                <a:lnTo>
                  <a:pt x="243" y="126"/>
                </a:lnTo>
                <a:lnTo>
                  <a:pt x="244" y="125"/>
                </a:lnTo>
                <a:lnTo>
                  <a:pt x="245" y="125"/>
                </a:lnTo>
                <a:lnTo>
                  <a:pt x="246" y="125"/>
                </a:lnTo>
                <a:lnTo>
                  <a:pt x="247" y="125"/>
                </a:lnTo>
                <a:lnTo>
                  <a:pt x="248" y="124"/>
                </a:lnTo>
                <a:lnTo>
                  <a:pt x="249" y="124"/>
                </a:lnTo>
                <a:lnTo>
                  <a:pt x="250" y="124"/>
                </a:lnTo>
                <a:lnTo>
                  <a:pt x="251" y="124"/>
                </a:lnTo>
                <a:lnTo>
                  <a:pt x="252" y="123"/>
                </a:lnTo>
                <a:lnTo>
                  <a:pt x="253" y="123"/>
                </a:lnTo>
                <a:lnTo>
                  <a:pt x="254" y="123"/>
                </a:lnTo>
                <a:lnTo>
                  <a:pt x="255" y="123"/>
                </a:lnTo>
                <a:lnTo>
                  <a:pt x="256" y="122"/>
                </a:lnTo>
                <a:lnTo>
                  <a:pt x="257" y="122"/>
                </a:lnTo>
                <a:lnTo>
                  <a:pt x="258" y="122"/>
                </a:lnTo>
                <a:lnTo>
                  <a:pt x="259" y="122"/>
                </a:lnTo>
                <a:lnTo>
                  <a:pt x="260" y="121"/>
                </a:lnTo>
                <a:lnTo>
                  <a:pt x="261" y="121"/>
                </a:lnTo>
                <a:lnTo>
                  <a:pt x="262" y="121"/>
                </a:lnTo>
                <a:lnTo>
                  <a:pt x="263" y="120"/>
                </a:lnTo>
                <a:lnTo>
                  <a:pt x="264" y="120"/>
                </a:lnTo>
                <a:lnTo>
                  <a:pt x="265" y="120"/>
                </a:lnTo>
                <a:lnTo>
                  <a:pt x="266" y="120"/>
                </a:lnTo>
                <a:lnTo>
                  <a:pt x="267" y="119"/>
                </a:lnTo>
                <a:lnTo>
                  <a:pt x="268" y="119"/>
                </a:lnTo>
                <a:lnTo>
                  <a:pt x="269" y="119"/>
                </a:lnTo>
                <a:lnTo>
                  <a:pt x="270" y="119"/>
                </a:lnTo>
                <a:lnTo>
                  <a:pt x="271" y="118"/>
                </a:lnTo>
                <a:lnTo>
                  <a:pt x="272" y="118"/>
                </a:lnTo>
                <a:lnTo>
                  <a:pt x="273" y="118"/>
                </a:lnTo>
                <a:lnTo>
                  <a:pt x="274" y="117"/>
                </a:lnTo>
                <a:lnTo>
                  <a:pt x="275" y="117"/>
                </a:lnTo>
                <a:lnTo>
                  <a:pt x="276" y="117"/>
                </a:lnTo>
                <a:lnTo>
                  <a:pt x="277" y="117"/>
                </a:lnTo>
                <a:lnTo>
                  <a:pt x="278" y="116"/>
                </a:lnTo>
                <a:lnTo>
                  <a:pt x="279" y="116"/>
                </a:lnTo>
                <a:lnTo>
                  <a:pt x="280" y="116"/>
                </a:lnTo>
                <a:lnTo>
                  <a:pt x="281" y="115"/>
                </a:lnTo>
                <a:lnTo>
                  <a:pt x="282" y="115"/>
                </a:lnTo>
                <a:lnTo>
                  <a:pt x="283" y="115"/>
                </a:lnTo>
                <a:lnTo>
                  <a:pt x="284" y="115"/>
                </a:lnTo>
                <a:lnTo>
                  <a:pt x="285" y="114"/>
                </a:lnTo>
                <a:lnTo>
                  <a:pt x="286" y="114"/>
                </a:lnTo>
                <a:lnTo>
                  <a:pt x="287" y="114"/>
                </a:lnTo>
                <a:lnTo>
                  <a:pt x="288" y="113"/>
                </a:lnTo>
                <a:lnTo>
                  <a:pt x="289" y="113"/>
                </a:lnTo>
                <a:lnTo>
                  <a:pt x="290" y="113"/>
                </a:lnTo>
                <a:lnTo>
                  <a:pt x="291" y="113"/>
                </a:lnTo>
                <a:lnTo>
                  <a:pt x="292" y="112"/>
                </a:lnTo>
                <a:lnTo>
                  <a:pt x="293" y="112"/>
                </a:lnTo>
                <a:lnTo>
                  <a:pt x="294" y="112"/>
                </a:lnTo>
                <a:lnTo>
                  <a:pt x="295" y="111"/>
                </a:lnTo>
                <a:lnTo>
                  <a:pt x="296" y="111"/>
                </a:lnTo>
                <a:lnTo>
                  <a:pt x="297" y="111"/>
                </a:lnTo>
                <a:lnTo>
                  <a:pt x="298" y="110"/>
                </a:lnTo>
                <a:lnTo>
                  <a:pt x="299" y="110"/>
                </a:lnTo>
                <a:lnTo>
                  <a:pt x="300" y="110"/>
                </a:lnTo>
                <a:lnTo>
                  <a:pt x="301" y="109"/>
                </a:lnTo>
                <a:lnTo>
                  <a:pt x="302" y="109"/>
                </a:lnTo>
                <a:lnTo>
                  <a:pt x="303" y="109"/>
                </a:lnTo>
                <a:lnTo>
                  <a:pt x="304" y="109"/>
                </a:lnTo>
                <a:lnTo>
                  <a:pt x="305" y="108"/>
                </a:lnTo>
                <a:lnTo>
                  <a:pt x="306" y="108"/>
                </a:lnTo>
                <a:lnTo>
                  <a:pt x="307" y="108"/>
                </a:lnTo>
                <a:lnTo>
                  <a:pt x="308" y="107"/>
                </a:lnTo>
                <a:lnTo>
                  <a:pt x="309" y="107"/>
                </a:lnTo>
                <a:lnTo>
                  <a:pt x="310" y="107"/>
                </a:lnTo>
                <a:lnTo>
                  <a:pt x="311" y="106"/>
                </a:lnTo>
                <a:lnTo>
                  <a:pt x="312" y="106"/>
                </a:lnTo>
                <a:lnTo>
                  <a:pt x="313" y="106"/>
                </a:lnTo>
                <a:lnTo>
                  <a:pt x="314" y="105"/>
                </a:lnTo>
                <a:lnTo>
                  <a:pt x="315" y="105"/>
                </a:lnTo>
                <a:lnTo>
                  <a:pt x="316" y="105"/>
                </a:lnTo>
                <a:lnTo>
                  <a:pt x="317" y="104"/>
                </a:lnTo>
                <a:lnTo>
                  <a:pt x="318" y="104"/>
                </a:lnTo>
                <a:lnTo>
                  <a:pt x="319" y="104"/>
                </a:lnTo>
                <a:lnTo>
                  <a:pt x="320" y="103"/>
                </a:lnTo>
                <a:lnTo>
                  <a:pt x="321" y="103"/>
                </a:lnTo>
                <a:lnTo>
                  <a:pt x="322" y="103"/>
                </a:lnTo>
                <a:lnTo>
                  <a:pt x="323" y="102"/>
                </a:lnTo>
                <a:lnTo>
                  <a:pt x="324" y="102"/>
                </a:lnTo>
                <a:lnTo>
                  <a:pt x="325" y="102"/>
                </a:lnTo>
                <a:lnTo>
                  <a:pt x="326" y="101"/>
                </a:lnTo>
                <a:lnTo>
                  <a:pt x="327" y="101"/>
                </a:lnTo>
                <a:lnTo>
                  <a:pt x="328" y="101"/>
                </a:lnTo>
                <a:lnTo>
                  <a:pt x="329" y="100"/>
                </a:lnTo>
                <a:lnTo>
                  <a:pt x="330" y="100"/>
                </a:lnTo>
                <a:lnTo>
                  <a:pt x="331" y="100"/>
                </a:lnTo>
                <a:lnTo>
                  <a:pt x="332" y="99"/>
                </a:lnTo>
                <a:lnTo>
                  <a:pt x="333" y="99"/>
                </a:lnTo>
                <a:lnTo>
                  <a:pt x="334" y="99"/>
                </a:lnTo>
                <a:lnTo>
                  <a:pt x="335" y="98"/>
                </a:lnTo>
                <a:lnTo>
                  <a:pt x="336" y="98"/>
                </a:lnTo>
                <a:lnTo>
                  <a:pt x="337" y="98"/>
                </a:lnTo>
                <a:lnTo>
                  <a:pt x="338" y="97"/>
                </a:lnTo>
                <a:lnTo>
                  <a:pt x="339" y="97"/>
                </a:lnTo>
                <a:lnTo>
                  <a:pt x="340" y="97"/>
                </a:lnTo>
                <a:lnTo>
                  <a:pt x="341" y="96"/>
                </a:lnTo>
                <a:lnTo>
                  <a:pt x="342" y="96"/>
                </a:lnTo>
                <a:lnTo>
                  <a:pt x="343" y="96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4"/>
                </a:lnTo>
                <a:lnTo>
                  <a:pt x="348" y="94"/>
                </a:lnTo>
                <a:lnTo>
                  <a:pt x="349" y="93"/>
                </a:lnTo>
                <a:lnTo>
                  <a:pt x="350" y="93"/>
                </a:lnTo>
                <a:lnTo>
                  <a:pt x="351" y="93"/>
                </a:lnTo>
                <a:lnTo>
                  <a:pt x="352" y="92"/>
                </a:lnTo>
                <a:lnTo>
                  <a:pt x="353" y="92"/>
                </a:lnTo>
                <a:lnTo>
                  <a:pt x="354" y="92"/>
                </a:lnTo>
                <a:lnTo>
                  <a:pt x="355" y="91"/>
                </a:lnTo>
                <a:lnTo>
                  <a:pt x="356" y="91"/>
                </a:lnTo>
                <a:lnTo>
                  <a:pt x="357" y="91"/>
                </a:lnTo>
                <a:lnTo>
                  <a:pt x="358" y="90"/>
                </a:lnTo>
                <a:lnTo>
                  <a:pt x="359" y="90"/>
                </a:lnTo>
                <a:lnTo>
                  <a:pt x="360" y="89"/>
                </a:lnTo>
                <a:lnTo>
                  <a:pt x="361" y="89"/>
                </a:lnTo>
                <a:lnTo>
                  <a:pt x="362" y="89"/>
                </a:lnTo>
                <a:lnTo>
                  <a:pt x="363" y="88"/>
                </a:lnTo>
                <a:lnTo>
                  <a:pt x="364" y="88"/>
                </a:lnTo>
                <a:lnTo>
                  <a:pt x="365" y="88"/>
                </a:lnTo>
                <a:lnTo>
                  <a:pt x="366" y="87"/>
                </a:lnTo>
                <a:lnTo>
                  <a:pt x="367" y="87"/>
                </a:lnTo>
                <a:lnTo>
                  <a:pt x="368" y="86"/>
                </a:lnTo>
                <a:lnTo>
                  <a:pt x="369" y="86"/>
                </a:lnTo>
                <a:lnTo>
                  <a:pt x="370" y="86"/>
                </a:lnTo>
                <a:lnTo>
                  <a:pt x="371" y="85"/>
                </a:lnTo>
                <a:lnTo>
                  <a:pt x="372" y="85"/>
                </a:lnTo>
                <a:lnTo>
                  <a:pt x="373" y="85"/>
                </a:lnTo>
                <a:lnTo>
                  <a:pt x="374" y="84"/>
                </a:lnTo>
                <a:lnTo>
                  <a:pt x="375" y="84"/>
                </a:lnTo>
                <a:lnTo>
                  <a:pt x="376" y="83"/>
                </a:lnTo>
                <a:lnTo>
                  <a:pt x="377" y="83"/>
                </a:lnTo>
                <a:lnTo>
                  <a:pt x="378" y="83"/>
                </a:lnTo>
                <a:lnTo>
                  <a:pt x="379" y="82"/>
                </a:lnTo>
                <a:lnTo>
                  <a:pt x="380" y="82"/>
                </a:lnTo>
                <a:lnTo>
                  <a:pt x="381" y="81"/>
                </a:lnTo>
                <a:lnTo>
                  <a:pt x="382" y="81"/>
                </a:lnTo>
                <a:lnTo>
                  <a:pt x="383" y="81"/>
                </a:lnTo>
                <a:lnTo>
                  <a:pt x="384" y="80"/>
                </a:lnTo>
                <a:lnTo>
                  <a:pt x="385" y="80"/>
                </a:lnTo>
                <a:lnTo>
                  <a:pt x="386" y="80"/>
                </a:lnTo>
                <a:lnTo>
                  <a:pt x="387" y="79"/>
                </a:lnTo>
                <a:lnTo>
                  <a:pt x="388" y="79"/>
                </a:lnTo>
                <a:lnTo>
                  <a:pt x="389" y="78"/>
                </a:lnTo>
                <a:lnTo>
                  <a:pt x="390" y="78"/>
                </a:lnTo>
                <a:lnTo>
                  <a:pt x="391" y="78"/>
                </a:lnTo>
                <a:lnTo>
                  <a:pt x="392" y="77"/>
                </a:lnTo>
                <a:lnTo>
                  <a:pt x="393" y="77"/>
                </a:lnTo>
                <a:lnTo>
                  <a:pt x="394" y="76"/>
                </a:lnTo>
                <a:lnTo>
                  <a:pt x="395" y="76"/>
                </a:lnTo>
                <a:lnTo>
                  <a:pt x="396" y="76"/>
                </a:lnTo>
                <a:lnTo>
                  <a:pt x="397" y="75"/>
                </a:lnTo>
                <a:lnTo>
                  <a:pt x="398" y="75"/>
                </a:lnTo>
                <a:lnTo>
                  <a:pt x="399" y="74"/>
                </a:lnTo>
                <a:lnTo>
                  <a:pt x="400" y="74"/>
                </a:lnTo>
                <a:lnTo>
                  <a:pt x="401" y="73"/>
                </a:lnTo>
                <a:lnTo>
                  <a:pt x="402" y="73"/>
                </a:lnTo>
                <a:lnTo>
                  <a:pt x="403" y="73"/>
                </a:lnTo>
                <a:lnTo>
                  <a:pt x="404" y="72"/>
                </a:lnTo>
                <a:lnTo>
                  <a:pt x="405" y="72"/>
                </a:lnTo>
                <a:lnTo>
                  <a:pt x="406" y="71"/>
                </a:lnTo>
                <a:lnTo>
                  <a:pt x="407" y="71"/>
                </a:lnTo>
                <a:lnTo>
                  <a:pt x="408" y="71"/>
                </a:lnTo>
                <a:lnTo>
                  <a:pt x="409" y="70"/>
                </a:lnTo>
                <a:lnTo>
                  <a:pt x="410" y="70"/>
                </a:lnTo>
                <a:lnTo>
                  <a:pt x="411" y="69"/>
                </a:lnTo>
                <a:lnTo>
                  <a:pt x="412" y="69"/>
                </a:lnTo>
                <a:lnTo>
                  <a:pt x="413" y="68"/>
                </a:lnTo>
                <a:lnTo>
                  <a:pt x="414" y="68"/>
                </a:lnTo>
                <a:lnTo>
                  <a:pt x="415" y="68"/>
                </a:lnTo>
                <a:lnTo>
                  <a:pt x="416" y="67"/>
                </a:lnTo>
                <a:lnTo>
                  <a:pt x="417" y="67"/>
                </a:lnTo>
                <a:lnTo>
                  <a:pt x="418" y="66"/>
                </a:lnTo>
                <a:lnTo>
                  <a:pt x="419" y="66"/>
                </a:lnTo>
                <a:lnTo>
                  <a:pt x="420" y="65"/>
                </a:lnTo>
                <a:lnTo>
                  <a:pt x="421" y="65"/>
                </a:lnTo>
                <a:lnTo>
                  <a:pt x="422" y="65"/>
                </a:lnTo>
                <a:lnTo>
                  <a:pt x="423" y="64"/>
                </a:lnTo>
                <a:lnTo>
                  <a:pt x="424" y="64"/>
                </a:lnTo>
                <a:lnTo>
                  <a:pt x="425" y="63"/>
                </a:lnTo>
                <a:lnTo>
                  <a:pt x="426" y="63"/>
                </a:lnTo>
                <a:lnTo>
                  <a:pt x="427" y="62"/>
                </a:lnTo>
                <a:lnTo>
                  <a:pt x="428" y="62"/>
                </a:lnTo>
                <a:lnTo>
                  <a:pt x="429" y="62"/>
                </a:lnTo>
                <a:lnTo>
                  <a:pt x="430" y="61"/>
                </a:lnTo>
                <a:lnTo>
                  <a:pt x="431" y="61"/>
                </a:lnTo>
                <a:lnTo>
                  <a:pt x="432" y="60"/>
                </a:lnTo>
                <a:lnTo>
                  <a:pt x="433" y="60"/>
                </a:lnTo>
                <a:lnTo>
                  <a:pt x="434" y="59"/>
                </a:lnTo>
                <a:lnTo>
                  <a:pt x="435" y="59"/>
                </a:lnTo>
                <a:lnTo>
                  <a:pt x="436" y="58"/>
                </a:lnTo>
                <a:lnTo>
                  <a:pt x="437" y="58"/>
                </a:lnTo>
                <a:lnTo>
                  <a:pt x="438" y="58"/>
                </a:lnTo>
                <a:lnTo>
                  <a:pt x="439" y="57"/>
                </a:lnTo>
                <a:lnTo>
                  <a:pt x="440" y="57"/>
                </a:lnTo>
                <a:lnTo>
                  <a:pt x="441" y="56"/>
                </a:lnTo>
                <a:lnTo>
                  <a:pt x="442" y="56"/>
                </a:lnTo>
                <a:lnTo>
                  <a:pt x="443" y="55"/>
                </a:lnTo>
                <a:lnTo>
                  <a:pt x="444" y="55"/>
                </a:lnTo>
                <a:lnTo>
                  <a:pt x="445" y="54"/>
                </a:lnTo>
                <a:lnTo>
                  <a:pt x="446" y="54"/>
                </a:lnTo>
                <a:lnTo>
                  <a:pt x="447" y="53"/>
                </a:lnTo>
                <a:lnTo>
                  <a:pt x="448" y="53"/>
                </a:lnTo>
                <a:lnTo>
                  <a:pt x="449" y="53"/>
                </a:lnTo>
                <a:lnTo>
                  <a:pt x="450" y="52"/>
                </a:lnTo>
                <a:lnTo>
                  <a:pt x="451" y="52"/>
                </a:lnTo>
                <a:lnTo>
                  <a:pt x="452" y="51"/>
                </a:lnTo>
                <a:lnTo>
                  <a:pt x="453" y="51"/>
                </a:lnTo>
                <a:lnTo>
                  <a:pt x="454" y="50"/>
                </a:lnTo>
                <a:lnTo>
                  <a:pt x="455" y="50"/>
                </a:lnTo>
                <a:lnTo>
                  <a:pt x="456" y="49"/>
                </a:lnTo>
                <a:lnTo>
                  <a:pt x="457" y="49"/>
                </a:lnTo>
                <a:lnTo>
                  <a:pt x="458" y="48"/>
                </a:lnTo>
                <a:lnTo>
                  <a:pt x="459" y="48"/>
                </a:lnTo>
                <a:lnTo>
                  <a:pt x="460" y="47"/>
                </a:lnTo>
                <a:lnTo>
                  <a:pt x="461" y="47"/>
                </a:lnTo>
                <a:lnTo>
                  <a:pt x="462" y="46"/>
                </a:lnTo>
                <a:lnTo>
                  <a:pt x="463" y="46"/>
                </a:lnTo>
                <a:lnTo>
                  <a:pt x="464" y="45"/>
                </a:lnTo>
                <a:lnTo>
                  <a:pt x="465" y="45"/>
                </a:lnTo>
                <a:lnTo>
                  <a:pt x="466" y="45"/>
                </a:lnTo>
                <a:lnTo>
                  <a:pt x="467" y="44"/>
                </a:lnTo>
                <a:lnTo>
                  <a:pt x="468" y="44"/>
                </a:lnTo>
                <a:lnTo>
                  <a:pt x="469" y="43"/>
                </a:lnTo>
                <a:lnTo>
                  <a:pt x="470" y="43"/>
                </a:lnTo>
                <a:lnTo>
                  <a:pt x="471" y="42"/>
                </a:lnTo>
                <a:lnTo>
                  <a:pt x="472" y="42"/>
                </a:lnTo>
                <a:lnTo>
                  <a:pt x="473" y="41"/>
                </a:lnTo>
                <a:lnTo>
                  <a:pt x="474" y="41"/>
                </a:lnTo>
                <a:lnTo>
                  <a:pt x="475" y="40"/>
                </a:lnTo>
                <a:lnTo>
                  <a:pt x="476" y="40"/>
                </a:lnTo>
                <a:lnTo>
                  <a:pt x="477" y="39"/>
                </a:lnTo>
                <a:lnTo>
                  <a:pt x="478" y="39"/>
                </a:lnTo>
                <a:lnTo>
                  <a:pt x="479" y="38"/>
                </a:lnTo>
                <a:lnTo>
                  <a:pt x="480" y="38"/>
                </a:lnTo>
                <a:lnTo>
                  <a:pt x="481" y="37"/>
                </a:lnTo>
                <a:lnTo>
                  <a:pt x="482" y="37"/>
                </a:lnTo>
                <a:lnTo>
                  <a:pt x="483" y="36"/>
                </a:lnTo>
                <a:lnTo>
                  <a:pt x="484" y="36"/>
                </a:lnTo>
                <a:lnTo>
                  <a:pt x="485" y="35"/>
                </a:lnTo>
                <a:lnTo>
                  <a:pt x="486" y="35"/>
                </a:lnTo>
                <a:lnTo>
                  <a:pt x="487" y="34"/>
                </a:lnTo>
                <a:lnTo>
                  <a:pt x="488" y="34"/>
                </a:lnTo>
                <a:lnTo>
                  <a:pt x="489" y="33"/>
                </a:lnTo>
                <a:lnTo>
                  <a:pt x="490" y="33"/>
                </a:lnTo>
                <a:lnTo>
                  <a:pt x="491" y="32"/>
                </a:lnTo>
                <a:lnTo>
                  <a:pt x="492" y="32"/>
                </a:lnTo>
                <a:lnTo>
                  <a:pt x="493" y="31"/>
                </a:lnTo>
                <a:lnTo>
                  <a:pt x="494" y="31"/>
                </a:lnTo>
                <a:lnTo>
                  <a:pt x="495" y="30"/>
                </a:lnTo>
                <a:lnTo>
                  <a:pt x="496" y="30"/>
                </a:lnTo>
                <a:lnTo>
                  <a:pt x="497" y="29"/>
                </a:lnTo>
                <a:lnTo>
                  <a:pt x="498" y="29"/>
                </a:lnTo>
                <a:lnTo>
                  <a:pt x="499" y="28"/>
                </a:lnTo>
                <a:lnTo>
                  <a:pt x="500" y="28"/>
                </a:lnTo>
                <a:lnTo>
                  <a:pt x="501" y="27"/>
                </a:lnTo>
                <a:lnTo>
                  <a:pt x="502" y="27"/>
                </a:lnTo>
                <a:lnTo>
                  <a:pt x="503" y="26"/>
                </a:lnTo>
                <a:lnTo>
                  <a:pt x="504" y="26"/>
                </a:lnTo>
                <a:lnTo>
                  <a:pt x="505" y="25"/>
                </a:lnTo>
                <a:lnTo>
                  <a:pt x="506" y="25"/>
                </a:lnTo>
                <a:lnTo>
                  <a:pt x="507" y="24"/>
                </a:lnTo>
                <a:lnTo>
                  <a:pt x="508" y="24"/>
                </a:lnTo>
                <a:lnTo>
                  <a:pt x="509" y="23"/>
                </a:lnTo>
                <a:lnTo>
                  <a:pt x="510" y="22"/>
                </a:lnTo>
                <a:lnTo>
                  <a:pt x="511" y="22"/>
                </a:lnTo>
                <a:lnTo>
                  <a:pt x="512" y="21"/>
                </a:lnTo>
                <a:lnTo>
                  <a:pt x="513" y="21"/>
                </a:lnTo>
                <a:lnTo>
                  <a:pt x="514" y="20"/>
                </a:lnTo>
                <a:lnTo>
                  <a:pt x="515" y="20"/>
                </a:lnTo>
                <a:lnTo>
                  <a:pt x="516" y="19"/>
                </a:lnTo>
                <a:lnTo>
                  <a:pt x="517" y="19"/>
                </a:lnTo>
                <a:lnTo>
                  <a:pt x="518" y="18"/>
                </a:lnTo>
                <a:lnTo>
                  <a:pt x="519" y="18"/>
                </a:lnTo>
                <a:lnTo>
                  <a:pt x="520" y="17"/>
                </a:lnTo>
                <a:lnTo>
                  <a:pt x="521" y="17"/>
                </a:lnTo>
                <a:lnTo>
                  <a:pt x="522" y="16"/>
                </a:lnTo>
                <a:lnTo>
                  <a:pt x="523" y="16"/>
                </a:lnTo>
                <a:lnTo>
                  <a:pt x="524" y="15"/>
                </a:lnTo>
                <a:lnTo>
                  <a:pt x="525" y="15"/>
                </a:lnTo>
                <a:lnTo>
                  <a:pt x="526" y="14"/>
                </a:lnTo>
                <a:lnTo>
                  <a:pt x="527" y="13"/>
                </a:lnTo>
                <a:lnTo>
                  <a:pt x="528" y="13"/>
                </a:lnTo>
                <a:lnTo>
                  <a:pt x="529" y="12"/>
                </a:lnTo>
                <a:lnTo>
                  <a:pt x="530" y="12"/>
                </a:lnTo>
                <a:lnTo>
                  <a:pt x="531" y="11"/>
                </a:lnTo>
                <a:lnTo>
                  <a:pt x="532" y="11"/>
                </a:lnTo>
                <a:lnTo>
                  <a:pt x="533" y="10"/>
                </a:lnTo>
                <a:lnTo>
                  <a:pt x="534" y="10"/>
                </a:lnTo>
                <a:lnTo>
                  <a:pt x="535" y="9"/>
                </a:lnTo>
                <a:lnTo>
                  <a:pt x="536" y="9"/>
                </a:lnTo>
                <a:lnTo>
                  <a:pt x="537" y="8"/>
                </a:lnTo>
                <a:lnTo>
                  <a:pt x="538" y="7"/>
                </a:lnTo>
                <a:lnTo>
                  <a:pt x="539" y="7"/>
                </a:lnTo>
                <a:lnTo>
                  <a:pt x="540" y="6"/>
                </a:lnTo>
                <a:lnTo>
                  <a:pt x="541" y="6"/>
                </a:lnTo>
                <a:lnTo>
                  <a:pt x="542" y="5"/>
                </a:lnTo>
                <a:lnTo>
                  <a:pt x="543" y="5"/>
                </a:lnTo>
                <a:lnTo>
                  <a:pt x="544" y="4"/>
                </a:lnTo>
                <a:lnTo>
                  <a:pt x="545" y="4"/>
                </a:lnTo>
                <a:lnTo>
                  <a:pt x="546" y="3"/>
                </a:lnTo>
                <a:lnTo>
                  <a:pt x="547" y="2"/>
                </a:lnTo>
                <a:lnTo>
                  <a:pt x="548" y="2"/>
                </a:lnTo>
                <a:lnTo>
                  <a:pt x="549" y="1"/>
                </a:lnTo>
                <a:lnTo>
                  <a:pt x="550" y="1"/>
                </a:lnTo>
                <a:lnTo>
                  <a:pt x="551" y="0"/>
                </a:lnTo>
                <a:lnTo>
                  <a:pt x="55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10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746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Линии напряженности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электрического поля</a:t>
            </a:r>
          </a:p>
        </p:txBody>
      </p:sp>
      <p:sp>
        <p:nvSpPr>
          <p:cNvPr id="21511" name="Freeform 18"/>
          <p:cNvSpPr>
            <a:spLocks noChangeAspect="1"/>
          </p:cNvSpPr>
          <p:nvPr/>
        </p:nvSpPr>
        <p:spPr bwMode="auto">
          <a:xfrm rot="21022648" flipV="1">
            <a:off x="76200" y="3873500"/>
            <a:ext cx="4648200" cy="1828800"/>
          </a:xfrm>
          <a:custGeom>
            <a:avLst/>
            <a:gdLst>
              <a:gd name="T0" fmla="*/ 2147483647 w 552"/>
              <a:gd name="T1" fmla="*/ 2147483647 h 156"/>
              <a:gd name="T2" fmla="*/ 2147483647 w 552"/>
              <a:gd name="T3" fmla="*/ 2147483647 h 156"/>
              <a:gd name="T4" fmla="*/ 2147483647 w 552"/>
              <a:gd name="T5" fmla="*/ 2147483647 h 156"/>
              <a:gd name="T6" fmla="*/ 2147483647 w 552"/>
              <a:gd name="T7" fmla="*/ 2147483647 h 156"/>
              <a:gd name="T8" fmla="*/ 2147483647 w 552"/>
              <a:gd name="T9" fmla="*/ 2147483647 h 156"/>
              <a:gd name="T10" fmla="*/ 2147483647 w 552"/>
              <a:gd name="T11" fmla="*/ 2147483647 h 156"/>
              <a:gd name="T12" fmla="*/ 2147483647 w 552"/>
              <a:gd name="T13" fmla="*/ 2147483647 h 156"/>
              <a:gd name="T14" fmla="*/ 2147483647 w 552"/>
              <a:gd name="T15" fmla="*/ 2147483647 h 156"/>
              <a:gd name="T16" fmla="*/ 2147483647 w 552"/>
              <a:gd name="T17" fmla="*/ 2147483647 h 156"/>
              <a:gd name="T18" fmla="*/ 2147483647 w 552"/>
              <a:gd name="T19" fmla="*/ 2147483647 h 156"/>
              <a:gd name="T20" fmla="*/ 2147483647 w 552"/>
              <a:gd name="T21" fmla="*/ 2147483647 h 156"/>
              <a:gd name="T22" fmla="*/ 2147483647 w 552"/>
              <a:gd name="T23" fmla="*/ 2147483647 h 156"/>
              <a:gd name="T24" fmla="*/ 2147483647 w 552"/>
              <a:gd name="T25" fmla="*/ 2147483647 h 156"/>
              <a:gd name="T26" fmla="*/ 2147483647 w 552"/>
              <a:gd name="T27" fmla="*/ 2147483647 h 156"/>
              <a:gd name="T28" fmla="*/ 2147483647 w 552"/>
              <a:gd name="T29" fmla="*/ 2147483647 h 156"/>
              <a:gd name="T30" fmla="*/ 2147483647 w 552"/>
              <a:gd name="T31" fmla="*/ 2147483647 h 156"/>
              <a:gd name="T32" fmla="*/ 2147483647 w 552"/>
              <a:gd name="T33" fmla="*/ 2147483647 h 156"/>
              <a:gd name="T34" fmla="*/ 2147483647 w 552"/>
              <a:gd name="T35" fmla="*/ 2147483647 h 156"/>
              <a:gd name="T36" fmla="*/ 2147483647 w 552"/>
              <a:gd name="T37" fmla="*/ 2147483647 h 156"/>
              <a:gd name="T38" fmla="*/ 2147483647 w 552"/>
              <a:gd name="T39" fmla="*/ 2147483647 h 156"/>
              <a:gd name="T40" fmla="*/ 2147483647 w 552"/>
              <a:gd name="T41" fmla="*/ 2147483647 h 156"/>
              <a:gd name="T42" fmla="*/ 2147483647 w 552"/>
              <a:gd name="T43" fmla="*/ 2147483647 h 156"/>
              <a:gd name="T44" fmla="*/ 2147483647 w 552"/>
              <a:gd name="T45" fmla="*/ 2147483647 h 156"/>
              <a:gd name="T46" fmla="*/ 2147483647 w 552"/>
              <a:gd name="T47" fmla="*/ 2147483647 h 156"/>
              <a:gd name="T48" fmla="*/ 2147483647 w 552"/>
              <a:gd name="T49" fmla="*/ 2147483647 h 156"/>
              <a:gd name="T50" fmla="*/ 2147483647 w 552"/>
              <a:gd name="T51" fmla="*/ 2147483647 h 156"/>
              <a:gd name="T52" fmla="*/ 2147483647 w 552"/>
              <a:gd name="T53" fmla="*/ 2147483647 h 156"/>
              <a:gd name="T54" fmla="*/ 2147483647 w 552"/>
              <a:gd name="T55" fmla="*/ 2147483647 h 156"/>
              <a:gd name="T56" fmla="*/ 2147483647 w 552"/>
              <a:gd name="T57" fmla="*/ 2147483647 h 156"/>
              <a:gd name="T58" fmla="*/ 2147483647 w 552"/>
              <a:gd name="T59" fmla="*/ 2147483647 h 156"/>
              <a:gd name="T60" fmla="*/ 2147483647 w 552"/>
              <a:gd name="T61" fmla="*/ 2147483647 h 156"/>
              <a:gd name="T62" fmla="*/ 2147483647 w 552"/>
              <a:gd name="T63" fmla="*/ 2147483647 h 156"/>
              <a:gd name="T64" fmla="*/ 2147483647 w 552"/>
              <a:gd name="T65" fmla="*/ 2147483647 h 156"/>
              <a:gd name="T66" fmla="*/ 2147483647 w 552"/>
              <a:gd name="T67" fmla="*/ 2147483647 h 156"/>
              <a:gd name="T68" fmla="*/ 2147483647 w 552"/>
              <a:gd name="T69" fmla="*/ 2147483647 h 156"/>
              <a:gd name="T70" fmla="*/ 2147483647 w 552"/>
              <a:gd name="T71" fmla="*/ 2147483647 h 156"/>
              <a:gd name="T72" fmla="*/ 2147483647 w 552"/>
              <a:gd name="T73" fmla="*/ 2147483647 h 156"/>
              <a:gd name="T74" fmla="*/ 2147483647 w 552"/>
              <a:gd name="T75" fmla="*/ 2147483647 h 156"/>
              <a:gd name="T76" fmla="*/ 2147483647 w 552"/>
              <a:gd name="T77" fmla="*/ 2147483647 h 156"/>
              <a:gd name="T78" fmla="*/ 2147483647 w 552"/>
              <a:gd name="T79" fmla="*/ 2147483647 h 156"/>
              <a:gd name="T80" fmla="*/ 2147483647 w 552"/>
              <a:gd name="T81" fmla="*/ 2147483647 h 156"/>
              <a:gd name="T82" fmla="*/ 2147483647 w 552"/>
              <a:gd name="T83" fmla="*/ 2147483647 h 156"/>
              <a:gd name="T84" fmla="*/ 2147483647 w 552"/>
              <a:gd name="T85" fmla="*/ 2147483647 h 156"/>
              <a:gd name="T86" fmla="*/ 2147483647 w 552"/>
              <a:gd name="T87" fmla="*/ 2147483647 h 156"/>
              <a:gd name="T88" fmla="*/ 2147483647 w 552"/>
              <a:gd name="T89" fmla="*/ 2147483647 h 156"/>
              <a:gd name="T90" fmla="*/ 2147483647 w 552"/>
              <a:gd name="T91" fmla="*/ 2147483647 h 156"/>
              <a:gd name="T92" fmla="*/ 2147483647 w 552"/>
              <a:gd name="T93" fmla="*/ 2147483647 h 156"/>
              <a:gd name="T94" fmla="*/ 2147483647 w 552"/>
              <a:gd name="T95" fmla="*/ 2147483647 h 156"/>
              <a:gd name="T96" fmla="*/ 2147483647 w 552"/>
              <a:gd name="T97" fmla="*/ 2147483647 h 156"/>
              <a:gd name="T98" fmla="*/ 2147483647 w 552"/>
              <a:gd name="T99" fmla="*/ 2147483647 h 156"/>
              <a:gd name="T100" fmla="*/ 2147483647 w 552"/>
              <a:gd name="T101" fmla="*/ 2147483647 h 156"/>
              <a:gd name="T102" fmla="*/ 2147483647 w 552"/>
              <a:gd name="T103" fmla="*/ 2147483647 h 156"/>
              <a:gd name="T104" fmla="*/ 2147483647 w 552"/>
              <a:gd name="T105" fmla="*/ 2147483647 h 156"/>
              <a:gd name="T106" fmla="*/ 2147483647 w 552"/>
              <a:gd name="T107" fmla="*/ 2147483647 h 156"/>
              <a:gd name="T108" fmla="*/ 2147483647 w 552"/>
              <a:gd name="T109" fmla="*/ 2147483647 h 156"/>
              <a:gd name="T110" fmla="*/ 2147483647 w 552"/>
              <a:gd name="T111" fmla="*/ 2147483647 h 156"/>
              <a:gd name="T112" fmla="*/ 2147483647 w 552"/>
              <a:gd name="T113" fmla="*/ 2147483647 h 156"/>
              <a:gd name="T114" fmla="*/ 2147483647 w 552"/>
              <a:gd name="T115" fmla="*/ 2147483647 h 156"/>
              <a:gd name="T116" fmla="*/ 2147483647 w 552"/>
              <a:gd name="T117" fmla="*/ 2147483647 h 156"/>
              <a:gd name="T118" fmla="*/ 2147483647 w 552"/>
              <a:gd name="T119" fmla="*/ 2147483647 h 156"/>
              <a:gd name="T120" fmla="*/ 2147483647 w 552"/>
              <a:gd name="T121" fmla="*/ 2147483647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52" h="156">
                <a:moveTo>
                  <a:pt x="0" y="156"/>
                </a:moveTo>
                <a:lnTo>
                  <a:pt x="1" y="156"/>
                </a:lnTo>
                <a:lnTo>
                  <a:pt x="2" y="156"/>
                </a:lnTo>
                <a:lnTo>
                  <a:pt x="3" y="156"/>
                </a:lnTo>
                <a:lnTo>
                  <a:pt x="4" y="156"/>
                </a:lnTo>
                <a:lnTo>
                  <a:pt x="5" y="156"/>
                </a:lnTo>
                <a:lnTo>
                  <a:pt x="6" y="156"/>
                </a:lnTo>
                <a:lnTo>
                  <a:pt x="7" y="156"/>
                </a:lnTo>
                <a:lnTo>
                  <a:pt x="8" y="156"/>
                </a:lnTo>
                <a:lnTo>
                  <a:pt x="9" y="156"/>
                </a:lnTo>
                <a:lnTo>
                  <a:pt x="10" y="156"/>
                </a:lnTo>
                <a:lnTo>
                  <a:pt x="11" y="156"/>
                </a:lnTo>
                <a:lnTo>
                  <a:pt x="12" y="156"/>
                </a:lnTo>
                <a:lnTo>
                  <a:pt x="13" y="156"/>
                </a:lnTo>
                <a:lnTo>
                  <a:pt x="14" y="156"/>
                </a:lnTo>
                <a:lnTo>
                  <a:pt x="15" y="156"/>
                </a:lnTo>
                <a:lnTo>
                  <a:pt x="16" y="156"/>
                </a:lnTo>
                <a:lnTo>
                  <a:pt x="17" y="156"/>
                </a:lnTo>
                <a:lnTo>
                  <a:pt x="18" y="156"/>
                </a:lnTo>
                <a:lnTo>
                  <a:pt x="19" y="156"/>
                </a:lnTo>
                <a:lnTo>
                  <a:pt x="20" y="156"/>
                </a:lnTo>
                <a:lnTo>
                  <a:pt x="21" y="156"/>
                </a:lnTo>
                <a:lnTo>
                  <a:pt x="22" y="156"/>
                </a:lnTo>
                <a:lnTo>
                  <a:pt x="23" y="156"/>
                </a:lnTo>
                <a:lnTo>
                  <a:pt x="24" y="156"/>
                </a:lnTo>
                <a:lnTo>
                  <a:pt x="25" y="156"/>
                </a:lnTo>
                <a:lnTo>
                  <a:pt x="26" y="156"/>
                </a:lnTo>
                <a:lnTo>
                  <a:pt x="27" y="156"/>
                </a:lnTo>
                <a:lnTo>
                  <a:pt x="28" y="156"/>
                </a:lnTo>
                <a:lnTo>
                  <a:pt x="29" y="156"/>
                </a:lnTo>
                <a:lnTo>
                  <a:pt x="30" y="156"/>
                </a:lnTo>
                <a:lnTo>
                  <a:pt x="31" y="156"/>
                </a:lnTo>
                <a:lnTo>
                  <a:pt x="32" y="155"/>
                </a:lnTo>
                <a:lnTo>
                  <a:pt x="33" y="155"/>
                </a:lnTo>
                <a:lnTo>
                  <a:pt x="34" y="155"/>
                </a:lnTo>
                <a:lnTo>
                  <a:pt x="35" y="155"/>
                </a:lnTo>
                <a:lnTo>
                  <a:pt x="36" y="155"/>
                </a:lnTo>
                <a:lnTo>
                  <a:pt x="37" y="155"/>
                </a:lnTo>
                <a:lnTo>
                  <a:pt x="38" y="155"/>
                </a:lnTo>
                <a:lnTo>
                  <a:pt x="39" y="155"/>
                </a:lnTo>
                <a:lnTo>
                  <a:pt x="40" y="155"/>
                </a:lnTo>
                <a:lnTo>
                  <a:pt x="41" y="155"/>
                </a:lnTo>
                <a:lnTo>
                  <a:pt x="42" y="155"/>
                </a:lnTo>
                <a:lnTo>
                  <a:pt x="43" y="155"/>
                </a:lnTo>
                <a:lnTo>
                  <a:pt x="44" y="155"/>
                </a:lnTo>
                <a:lnTo>
                  <a:pt x="45" y="155"/>
                </a:lnTo>
                <a:lnTo>
                  <a:pt x="46" y="155"/>
                </a:lnTo>
                <a:lnTo>
                  <a:pt x="47" y="155"/>
                </a:lnTo>
                <a:lnTo>
                  <a:pt x="48" y="155"/>
                </a:lnTo>
                <a:lnTo>
                  <a:pt x="49" y="155"/>
                </a:lnTo>
                <a:lnTo>
                  <a:pt x="50" y="155"/>
                </a:lnTo>
                <a:lnTo>
                  <a:pt x="51" y="155"/>
                </a:lnTo>
                <a:lnTo>
                  <a:pt x="52" y="155"/>
                </a:lnTo>
                <a:lnTo>
                  <a:pt x="53" y="155"/>
                </a:lnTo>
                <a:lnTo>
                  <a:pt x="54" y="155"/>
                </a:lnTo>
                <a:lnTo>
                  <a:pt x="55" y="154"/>
                </a:lnTo>
                <a:lnTo>
                  <a:pt x="56" y="154"/>
                </a:lnTo>
                <a:lnTo>
                  <a:pt x="57" y="154"/>
                </a:lnTo>
                <a:lnTo>
                  <a:pt x="58" y="154"/>
                </a:lnTo>
                <a:lnTo>
                  <a:pt x="59" y="154"/>
                </a:lnTo>
                <a:lnTo>
                  <a:pt x="60" y="154"/>
                </a:lnTo>
                <a:lnTo>
                  <a:pt x="61" y="154"/>
                </a:lnTo>
                <a:lnTo>
                  <a:pt x="62" y="154"/>
                </a:lnTo>
                <a:lnTo>
                  <a:pt x="63" y="154"/>
                </a:lnTo>
                <a:lnTo>
                  <a:pt x="64" y="154"/>
                </a:lnTo>
                <a:lnTo>
                  <a:pt x="65" y="154"/>
                </a:lnTo>
                <a:lnTo>
                  <a:pt x="66" y="154"/>
                </a:lnTo>
                <a:lnTo>
                  <a:pt x="67" y="154"/>
                </a:lnTo>
                <a:lnTo>
                  <a:pt x="68" y="154"/>
                </a:lnTo>
                <a:lnTo>
                  <a:pt x="69" y="154"/>
                </a:lnTo>
                <a:lnTo>
                  <a:pt x="70" y="153"/>
                </a:lnTo>
                <a:lnTo>
                  <a:pt x="71" y="153"/>
                </a:lnTo>
                <a:lnTo>
                  <a:pt x="72" y="153"/>
                </a:lnTo>
                <a:lnTo>
                  <a:pt x="73" y="153"/>
                </a:lnTo>
                <a:lnTo>
                  <a:pt x="74" y="153"/>
                </a:lnTo>
                <a:lnTo>
                  <a:pt x="75" y="153"/>
                </a:lnTo>
                <a:lnTo>
                  <a:pt x="76" y="153"/>
                </a:lnTo>
                <a:lnTo>
                  <a:pt x="77" y="153"/>
                </a:lnTo>
                <a:lnTo>
                  <a:pt x="78" y="153"/>
                </a:lnTo>
                <a:lnTo>
                  <a:pt x="79" y="153"/>
                </a:lnTo>
                <a:lnTo>
                  <a:pt x="80" y="153"/>
                </a:lnTo>
                <a:lnTo>
                  <a:pt x="81" y="153"/>
                </a:lnTo>
                <a:lnTo>
                  <a:pt x="82" y="153"/>
                </a:lnTo>
                <a:lnTo>
                  <a:pt x="83" y="152"/>
                </a:lnTo>
                <a:lnTo>
                  <a:pt x="84" y="152"/>
                </a:lnTo>
                <a:lnTo>
                  <a:pt x="85" y="152"/>
                </a:lnTo>
                <a:lnTo>
                  <a:pt x="86" y="152"/>
                </a:lnTo>
                <a:lnTo>
                  <a:pt x="87" y="152"/>
                </a:lnTo>
                <a:lnTo>
                  <a:pt x="88" y="152"/>
                </a:lnTo>
                <a:lnTo>
                  <a:pt x="89" y="152"/>
                </a:lnTo>
                <a:lnTo>
                  <a:pt x="90" y="152"/>
                </a:lnTo>
                <a:lnTo>
                  <a:pt x="91" y="152"/>
                </a:lnTo>
                <a:lnTo>
                  <a:pt x="92" y="152"/>
                </a:lnTo>
                <a:lnTo>
                  <a:pt x="93" y="152"/>
                </a:lnTo>
                <a:lnTo>
                  <a:pt x="94" y="151"/>
                </a:lnTo>
                <a:lnTo>
                  <a:pt x="95" y="151"/>
                </a:lnTo>
                <a:lnTo>
                  <a:pt x="96" y="151"/>
                </a:lnTo>
                <a:lnTo>
                  <a:pt x="97" y="151"/>
                </a:lnTo>
                <a:lnTo>
                  <a:pt x="98" y="151"/>
                </a:lnTo>
                <a:lnTo>
                  <a:pt x="99" y="151"/>
                </a:lnTo>
                <a:lnTo>
                  <a:pt x="100" y="151"/>
                </a:lnTo>
                <a:lnTo>
                  <a:pt x="101" y="151"/>
                </a:lnTo>
                <a:lnTo>
                  <a:pt x="102" y="151"/>
                </a:lnTo>
                <a:lnTo>
                  <a:pt x="103" y="151"/>
                </a:lnTo>
                <a:lnTo>
                  <a:pt x="104" y="150"/>
                </a:lnTo>
                <a:lnTo>
                  <a:pt x="105" y="150"/>
                </a:lnTo>
                <a:lnTo>
                  <a:pt x="106" y="150"/>
                </a:lnTo>
                <a:lnTo>
                  <a:pt x="107" y="150"/>
                </a:lnTo>
                <a:lnTo>
                  <a:pt x="108" y="150"/>
                </a:lnTo>
                <a:lnTo>
                  <a:pt x="109" y="150"/>
                </a:lnTo>
                <a:lnTo>
                  <a:pt x="110" y="150"/>
                </a:lnTo>
                <a:lnTo>
                  <a:pt x="111" y="150"/>
                </a:lnTo>
                <a:lnTo>
                  <a:pt x="112" y="150"/>
                </a:lnTo>
                <a:lnTo>
                  <a:pt x="113" y="149"/>
                </a:lnTo>
                <a:lnTo>
                  <a:pt x="114" y="149"/>
                </a:lnTo>
                <a:lnTo>
                  <a:pt x="115" y="149"/>
                </a:lnTo>
                <a:lnTo>
                  <a:pt x="116" y="149"/>
                </a:lnTo>
                <a:lnTo>
                  <a:pt x="117" y="149"/>
                </a:lnTo>
                <a:lnTo>
                  <a:pt x="118" y="149"/>
                </a:lnTo>
                <a:lnTo>
                  <a:pt x="119" y="149"/>
                </a:lnTo>
                <a:lnTo>
                  <a:pt x="120" y="149"/>
                </a:lnTo>
                <a:lnTo>
                  <a:pt x="121" y="148"/>
                </a:lnTo>
                <a:lnTo>
                  <a:pt x="122" y="148"/>
                </a:lnTo>
                <a:lnTo>
                  <a:pt x="123" y="148"/>
                </a:lnTo>
                <a:lnTo>
                  <a:pt x="124" y="148"/>
                </a:lnTo>
                <a:lnTo>
                  <a:pt x="125" y="148"/>
                </a:lnTo>
                <a:lnTo>
                  <a:pt x="126" y="148"/>
                </a:lnTo>
                <a:lnTo>
                  <a:pt x="127" y="148"/>
                </a:lnTo>
                <a:lnTo>
                  <a:pt x="128" y="148"/>
                </a:lnTo>
                <a:lnTo>
                  <a:pt x="129" y="147"/>
                </a:lnTo>
                <a:lnTo>
                  <a:pt x="130" y="147"/>
                </a:lnTo>
                <a:lnTo>
                  <a:pt x="131" y="147"/>
                </a:lnTo>
                <a:lnTo>
                  <a:pt x="132" y="147"/>
                </a:lnTo>
                <a:lnTo>
                  <a:pt x="133" y="147"/>
                </a:lnTo>
                <a:lnTo>
                  <a:pt x="134" y="147"/>
                </a:lnTo>
                <a:lnTo>
                  <a:pt x="135" y="147"/>
                </a:lnTo>
                <a:lnTo>
                  <a:pt x="136" y="147"/>
                </a:lnTo>
                <a:lnTo>
                  <a:pt x="137" y="146"/>
                </a:lnTo>
                <a:lnTo>
                  <a:pt x="138" y="146"/>
                </a:lnTo>
                <a:lnTo>
                  <a:pt x="139" y="146"/>
                </a:lnTo>
                <a:lnTo>
                  <a:pt x="140" y="146"/>
                </a:lnTo>
                <a:lnTo>
                  <a:pt x="141" y="146"/>
                </a:lnTo>
                <a:lnTo>
                  <a:pt x="142" y="146"/>
                </a:lnTo>
                <a:lnTo>
                  <a:pt x="143" y="146"/>
                </a:lnTo>
                <a:lnTo>
                  <a:pt x="144" y="145"/>
                </a:lnTo>
                <a:lnTo>
                  <a:pt x="145" y="145"/>
                </a:lnTo>
                <a:lnTo>
                  <a:pt x="146" y="145"/>
                </a:lnTo>
                <a:lnTo>
                  <a:pt x="147" y="145"/>
                </a:lnTo>
                <a:lnTo>
                  <a:pt x="148" y="145"/>
                </a:lnTo>
                <a:lnTo>
                  <a:pt x="149" y="145"/>
                </a:lnTo>
                <a:lnTo>
                  <a:pt x="150" y="144"/>
                </a:lnTo>
                <a:lnTo>
                  <a:pt x="151" y="144"/>
                </a:lnTo>
                <a:lnTo>
                  <a:pt x="152" y="144"/>
                </a:lnTo>
                <a:lnTo>
                  <a:pt x="153" y="144"/>
                </a:lnTo>
                <a:lnTo>
                  <a:pt x="154" y="144"/>
                </a:lnTo>
                <a:lnTo>
                  <a:pt x="155" y="144"/>
                </a:lnTo>
                <a:lnTo>
                  <a:pt x="156" y="144"/>
                </a:lnTo>
                <a:lnTo>
                  <a:pt x="157" y="143"/>
                </a:lnTo>
                <a:lnTo>
                  <a:pt x="158" y="143"/>
                </a:lnTo>
                <a:lnTo>
                  <a:pt x="159" y="143"/>
                </a:lnTo>
                <a:lnTo>
                  <a:pt x="160" y="143"/>
                </a:lnTo>
                <a:lnTo>
                  <a:pt x="161" y="143"/>
                </a:lnTo>
                <a:lnTo>
                  <a:pt x="162" y="143"/>
                </a:lnTo>
                <a:lnTo>
                  <a:pt x="163" y="142"/>
                </a:lnTo>
                <a:lnTo>
                  <a:pt x="164" y="142"/>
                </a:lnTo>
                <a:lnTo>
                  <a:pt x="165" y="142"/>
                </a:lnTo>
                <a:lnTo>
                  <a:pt x="166" y="142"/>
                </a:lnTo>
                <a:lnTo>
                  <a:pt x="167" y="142"/>
                </a:lnTo>
                <a:lnTo>
                  <a:pt x="168" y="142"/>
                </a:lnTo>
                <a:lnTo>
                  <a:pt x="169" y="141"/>
                </a:lnTo>
                <a:lnTo>
                  <a:pt x="170" y="141"/>
                </a:lnTo>
                <a:lnTo>
                  <a:pt x="171" y="141"/>
                </a:lnTo>
                <a:lnTo>
                  <a:pt x="172" y="141"/>
                </a:lnTo>
                <a:lnTo>
                  <a:pt x="173" y="141"/>
                </a:lnTo>
                <a:lnTo>
                  <a:pt x="174" y="140"/>
                </a:lnTo>
                <a:lnTo>
                  <a:pt x="175" y="140"/>
                </a:lnTo>
                <a:lnTo>
                  <a:pt x="176" y="140"/>
                </a:lnTo>
                <a:lnTo>
                  <a:pt x="177" y="140"/>
                </a:lnTo>
                <a:lnTo>
                  <a:pt x="178" y="140"/>
                </a:lnTo>
                <a:lnTo>
                  <a:pt x="179" y="140"/>
                </a:lnTo>
                <a:lnTo>
                  <a:pt x="180" y="139"/>
                </a:lnTo>
                <a:lnTo>
                  <a:pt x="181" y="139"/>
                </a:lnTo>
                <a:lnTo>
                  <a:pt x="182" y="139"/>
                </a:lnTo>
                <a:lnTo>
                  <a:pt x="183" y="139"/>
                </a:lnTo>
                <a:lnTo>
                  <a:pt x="184" y="139"/>
                </a:lnTo>
                <a:lnTo>
                  <a:pt x="185" y="138"/>
                </a:lnTo>
                <a:lnTo>
                  <a:pt x="186" y="138"/>
                </a:lnTo>
                <a:lnTo>
                  <a:pt x="187" y="138"/>
                </a:lnTo>
                <a:lnTo>
                  <a:pt x="188" y="138"/>
                </a:lnTo>
                <a:lnTo>
                  <a:pt x="189" y="138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3" y="137"/>
                </a:lnTo>
                <a:lnTo>
                  <a:pt x="194" y="137"/>
                </a:lnTo>
                <a:lnTo>
                  <a:pt x="195" y="136"/>
                </a:lnTo>
                <a:lnTo>
                  <a:pt x="196" y="136"/>
                </a:lnTo>
                <a:lnTo>
                  <a:pt x="197" y="136"/>
                </a:lnTo>
                <a:lnTo>
                  <a:pt x="198" y="136"/>
                </a:lnTo>
                <a:lnTo>
                  <a:pt x="199" y="136"/>
                </a:lnTo>
                <a:lnTo>
                  <a:pt x="200" y="135"/>
                </a:lnTo>
                <a:lnTo>
                  <a:pt x="201" y="135"/>
                </a:lnTo>
                <a:lnTo>
                  <a:pt x="202" y="135"/>
                </a:lnTo>
                <a:lnTo>
                  <a:pt x="203" y="135"/>
                </a:lnTo>
                <a:lnTo>
                  <a:pt x="204" y="135"/>
                </a:lnTo>
                <a:lnTo>
                  <a:pt x="205" y="134"/>
                </a:lnTo>
                <a:lnTo>
                  <a:pt x="206" y="134"/>
                </a:lnTo>
                <a:lnTo>
                  <a:pt x="207" y="134"/>
                </a:lnTo>
                <a:lnTo>
                  <a:pt x="208" y="134"/>
                </a:lnTo>
                <a:lnTo>
                  <a:pt x="209" y="134"/>
                </a:lnTo>
                <a:lnTo>
                  <a:pt x="210" y="133"/>
                </a:lnTo>
                <a:lnTo>
                  <a:pt x="211" y="133"/>
                </a:lnTo>
                <a:lnTo>
                  <a:pt x="212" y="133"/>
                </a:lnTo>
                <a:lnTo>
                  <a:pt x="213" y="133"/>
                </a:lnTo>
                <a:lnTo>
                  <a:pt x="214" y="132"/>
                </a:lnTo>
                <a:lnTo>
                  <a:pt x="215" y="132"/>
                </a:lnTo>
                <a:lnTo>
                  <a:pt x="216" y="132"/>
                </a:lnTo>
                <a:lnTo>
                  <a:pt x="217" y="132"/>
                </a:lnTo>
                <a:lnTo>
                  <a:pt x="218" y="132"/>
                </a:lnTo>
                <a:lnTo>
                  <a:pt x="219" y="131"/>
                </a:lnTo>
                <a:lnTo>
                  <a:pt x="220" y="131"/>
                </a:lnTo>
                <a:lnTo>
                  <a:pt x="221" y="131"/>
                </a:lnTo>
                <a:lnTo>
                  <a:pt x="222" y="131"/>
                </a:lnTo>
                <a:lnTo>
                  <a:pt x="223" y="130"/>
                </a:lnTo>
                <a:lnTo>
                  <a:pt x="224" y="130"/>
                </a:lnTo>
                <a:lnTo>
                  <a:pt x="225" y="130"/>
                </a:lnTo>
                <a:lnTo>
                  <a:pt x="226" y="130"/>
                </a:lnTo>
                <a:lnTo>
                  <a:pt x="227" y="130"/>
                </a:lnTo>
                <a:lnTo>
                  <a:pt x="228" y="129"/>
                </a:lnTo>
                <a:lnTo>
                  <a:pt x="229" y="129"/>
                </a:lnTo>
                <a:lnTo>
                  <a:pt x="230" y="129"/>
                </a:lnTo>
                <a:lnTo>
                  <a:pt x="231" y="129"/>
                </a:lnTo>
                <a:lnTo>
                  <a:pt x="232" y="128"/>
                </a:lnTo>
                <a:lnTo>
                  <a:pt x="233" y="128"/>
                </a:lnTo>
                <a:lnTo>
                  <a:pt x="234" y="128"/>
                </a:lnTo>
                <a:lnTo>
                  <a:pt x="235" y="128"/>
                </a:lnTo>
                <a:lnTo>
                  <a:pt x="236" y="127"/>
                </a:lnTo>
                <a:lnTo>
                  <a:pt x="237" y="127"/>
                </a:lnTo>
                <a:lnTo>
                  <a:pt x="238" y="127"/>
                </a:lnTo>
                <a:lnTo>
                  <a:pt x="239" y="127"/>
                </a:lnTo>
                <a:lnTo>
                  <a:pt x="240" y="126"/>
                </a:lnTo>
                <a:lnTo>
                  <a:pt x="241" y="126"/>
                </a:lnTo>
                <a:lnTo>
                  <a:pt x="242" y="126"/>
                </a:lnTo>
                <a:lnTo>
                  <a:pt x="243" y="126"/>
                </a:lnTo>
                <a:lnTo>
                  <a:pt x="244" y="125"/>
                </a:lnTo>
                <a:lnTo>
                  <a:pt x="245" y="125"/>
                </a:lnTo>
                <a:lnTo>
                  <a:pt x="246" y="125"/>
                </a:lnTo>
                <a:lnTo>
                  <a:pt x="247" y="125"/>
                </a:lnTo>
                <a:lnTo>
                  <a:pt x="248" y="124"/>
                </a:lnTo>
                <a:lnTo>
                  <a:pt x="249" y="124"/>
                </a:lnTo>
                <a:lnTo>
                  <a:pt x="250" y="124"/>
                </a:lnTo>
                <a:lnTo>
                  <a:pt x="251" y="124"/>
                </a:lnTo>
                <a:lnTo>
                  <a:pt x="252" y="123"/>
                </a:lnTo>
                <a:lnTo>
                  <a:pt x="253" y="123"/>
                </a:lnTo>
                <a:lnTo>
                  <a:pt x="254" y="123"/>
                </a:lnTo>
                <a:lnTo>
                  <a:pt x="255" y="123"/>
                </a:lnTo>
                <a:lnTo>
                  <a:pt x="256" y="122"/>
                </a:lnTo>
                <a:lnTo>
                  <a:pt x="257" y="122"/>
                </a:lnTo>
                <a:lnTo>
                  <a:pt x="258" y="122"/>
                </a:lnTo>
                <a:lnTo>
                  <a:pt x="259" y="122"/>
                </a:lnTo>
                <a:lnTo>
                  <a:pt x="260" y="121"/>
                </a:lnTo>
                <a:lnTo>
                  <a:pt x="261" y="121"/>
                </a:lnTo>
                <a:lnTo>
                  <a:pt x="262" y="121"/>
                </a:lnTo>
                <a:lnTo>
                  <a:pt x="263" y="120"/>
                </a:lnTo>
                <a:lnTo>
                  <a:pt x="264" y="120"/>
                </a:lnTo>
                <a:lnTo>
                  <a:pt x="265" y="120"/>
                </a:lnTo>
                <a:lnTo>
                  <a:pt x="266" y="120"/>
                </a:lnTo>
                <a:lnTo>
                  <a:pt x="267" y="119"/>
                </a:lnTo>
                <a:lnTo>
                  <a:pt x="268" y="119"/>
                </a:lnTo>
                <a:lnTo>
                  <a:pt x="269" y="119"/>
                </a:lnTo>
                <a:lnTo>
                  <a:pt x="270" y="119"/>
                </a:lnTo>
                <a:lnTo>
                  <a:pt x="271" y="118"/>
                </a:lnTo>
                <a:lnTo>
                  <a:pt x="272" y="118"/>
                </a:lnTo>
                <a:lnTo>
                  <a:pt x="273" y="118"/>
                </a:lnTo>
                <a:lnTo>
                  <a:pt x="274" y="117"/>
                </a:lnTo>
                <a:lnTo>
                  <a:pt x="275" y="117"/>
                </a:lnTo>
                <a:lnTo>
                  <a:pt x="276" y="117"/>
                </a:lnTo>
                <a:lnTo>
                  <a:pt x="277" y="117"/>
                </a:lnTo>
                <a:lnTo>
                  <a:pt x="278" y="116"/>
                </a:lnTo>
                <a:lnTo>
                  <a:pt x="279" y="116"/>
                </a:lnTo>
                <a:lnTo>
                  <a:pt x="280" y="116"/>
                </a:lnTo>
                <a:lnTo>
                  <a:pt x="281" y="115"/>
                </a:lnTo>
                <a:lnTo>
                  <a:pt x="282" y="115"/>
                </a:lnTo>
                <a:lnTo>
                  <a:pt x="283" y="115"/>
                </a:lnTo>
                <a:lnTo>
                  <a:pt x="284" y="115"/>
                </a:lnTo>
                <a:lnTo>
                  <a:pt x="285" y="114"/>
                </a:lnTo>
                <a:lnTo>
                  <a:pt x="286" y="114"/>
                </a:lnTo>
                <a:lnTo>
                  <a:pt x="287" y="114"/>
                </a:lnTo>
                <a:lnTo>
                  <a:pt x="288" y="113"/>
                </a:lnTo>
                <a:lnTo>
                  <a:pt x="289" y="113"/>
                </a:lnTo>
                <a:lnTo>
                  <a:pt x="290" y="113"/>
                </a:lnTo>
                <a:lnTo>
                  <a:pt x="291" y="113"/>
                </a:lnTo>
                <a:lnTo>
                  <a:pt x="292" y="112"/>
                </a:lnTo>
                <a:lnTo>
                  <a:pt x="293" y="112"/>
                </a:lnTo>
                <a:lnTo>
                  <a:pt x="294" y="112"/>
                </a:lnTo>
                <a:lnTo>
                  <a:pt x="295" y="111"/>
                </a:lnTo>
                <a:lnTo>
                  <a:pt x="296" y="111"/>
                </a:lnTo>
                <a:lnTo>
                  <a:pt x="297" y="111"/>
                </a:lnTo>
                <a:lnTo>
                  <a:pt x="298" y="110"/>
                </a:lnTo>
                <a:lnTo>
                  <a:pt x="299" y="110"/>
                </a:lnTo>
                <a:lnTo>
                  <a:pt x="300" y="110"/>
                </a:lnTo>
                <a:lnTo>
                  <a:pt x="301" y="109"/>
                </a:lnTo>
                <a:lnTo>
                  <a:pt x="302" y="109"/>
                </a:lnTo>
                <a:lnTo>
                  <a:pt x="303" y="109"/>
                </a:lnTo>
                <a:lnTo>
                  <a:pt x="304" y="109"/>
                </a:lnTo>
                <a:lnTo>
                  <a:pt x="305" y="108"/>
                </a:lnTo>
                <a:lnTo>
                  <a:pt x="306" y="108"/>
                </a:lnTo>
                <a:lnTo>
                  <a:pt x="307" y="108"/>
                </a:lnTo>
                <a:lnTo>
                  <a:pt x="308" y="107"/>
                </a:lnTo>
                <a:lnTo>
                  <a:pt x="309" y="107"/>
                </a:lnTo>
                <a:lnTo>
                  <a:pt x="310" y="107"/>
                </a:lnTo>
                <a:lnTo>
                  <a:pt x="311" y="106"/>
                </a:lnTo>
                <a:lnTo>
                  <a:pt x="312" y="106"/>
                </a:lnTo>
                <a:lnTo>
                  <a:pt x="313" y="106"/>
                </a:lnTo>
                <a:lnTo>
                  <a:pt x="314" y="105"/>
                </a:lnTo>
                <a:lnTo>
                  <a:pt x="315" y="105"/>
                </a:lnTo>
                <a:lnTo>
                  <a:pt x="316" y="105"/>
                </a:lnTo>
                <a:lnTo>
                  <a:pt x="317" y="104"/>
                </a:lnTo>
                <a:lnTo>
                  <a:pt x="318" y="104"/>
                </a:lnTo>
                <a:lnTo>
                  <a:pt x="319" y="104"/>
                </a:lnTo>
                <a:lnTo>
                  <a:pt x="320" y="103"/>
                </a:lnTo>
                <a:lnTo>
                  <a:pt x="321" y="103"/>
                </a:lnTo>
                <a:lnTo>
                  <a:pt x="322" y="103"/>
                </a:lnTo>
                <a:lnTo>
                  <a:pt x="323" y="102"/>
                </a:lnTo>
                <a:lnTo>
                  <a:pt x="324" y="102"/>
                </a:lnTo>
                <a:lnTo>
                  <a:pt x="325" y="102"/>
                </a:lnTo>
                <a:lnTo>
                  <a:pt x="326" y="101"/>
                </a:lnTo>
                <a:lnTo>
                  <a:pt x="327" y="101"/>
                </a:lnTo>
                <a:lnTo>
                  <a:pt x="328" y="101"/>
                </a:lnTo>
                <a:lnTo>
                  <a:pt x="329" y="100"/>
                </a:lnTo>
                <a:lnTo>
                  <a:pt x="330" y="100"/>
                </a:lnTo>
                <a:lnTo>
                  <a:pt x="331" y="100"/>
                </a:lnTo>
                <a:lnTo>
                  <a:pt x="332" y="99"/>
                </a:lnTo>
                <a:lnTo>
                  <a:pt x="333" y="99"/>
                </a:lnTo>
                <a:lnTo>
                  <a:pt x="334" y="99"/>
                </a:lnTo>
                <a:lnTo>
                  <a:pt x="335" y="98"/>
                </a:lnTo>
                <a:lnTo>
                  <a:pt x="336" y="98"/>
                </a:lnTo>
                <a:lnTo>
                  <a:pt x="337" y="98"/>
                </a:lnTo>
                <a:lnTo>
                  <a:pt x="338" y="97"/>
                </a:lnTo>
                <a:lnTo>
                  <a:pt x="339" y="97"/>
                </a:lnTo>
                <a:lnTo>
                  <a:pt x="340" y="97"/>
                </a:lnTo>
                <a:lnTo>
                  <a:pt x="341" y="96"/>
                </a:lnTo>
                <a:lnTo>
                  <a:pt x="342" y="96"/>
                </a:lnTo>
                <a:lnTo>
                  <a:pt x="343" y="96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4"/>
                </a:lnTo>
                <a:lnTo>
                  <a:pt x="348" y="94"/>
                </a:lnTo>
                <a:lnTo>
                  <a:pt x="349" y="93"/>
                </a:lnTo>
                <a:lnTo>
                  <a:pt x="350" y="93"/>
                </a:lnTo>
                <a:lnTo>
                  <a:pt x="351" y="93"/>
                </a:lnTo>
                <a:lnTo>
                  <a:pt x="352" y="92"/>
                </a:lnTo>
                <a:lnTo>
                  <a:pt x="353" y="92"/>
                </a:lnTo>
                <a:lnTo>
                  <a:pt x="354" y="92"/>
                </a:lnTo>
                <a:lnTo>
                  <a:pt x="355" y="91"/>
                </a:lnTo>
                <a:lnTo>
                  <a:pt x="356" y="91"/>
                </a:lnTo>
                <a:lnTo>
                  <a:pt x="357" y="91"/>
                </a:lnTo>
                <a:lnTo>
                  <a:pt x="358" y="90"/>
                </a:lnTo>
                <a:lnTo>
                  <a:pt x="359" y="90"/>
                </a:lnTo>
                <a:lnTo>
                  <a:pt x="360" y="89"/>
                </a:lnTo>
                <a:lnTo>
                  <a:pt x="361" y="89"/>
                </a:lnTo>
                <a:lnTo>
                  <a:pt x="362" y="89"/>
                </a:lnTo>
                <a:lnTo>
                  <a:pt x="363" y="88"/>
                </a:lnTo>
                <a:lnTo>
                  <a:pt x="364" y="88"/>
                </a:lnTo>
                <a:lnTo>
                  <a:pt x="365" y="88"/>
                </a:lnTo>
                <a:lnTo>
                  <a:pt x="366" y="87"/>
                </a:lnTo>
                <a:lnTo>
                  <a:pt x="367" y="87"/>
                </a:lnTo>
                <a:lnTo>
                  <a:pt x="368" y="86"/>
                </a:lnTo>
                <a:lnTo>
                  <a:pt x="369" y="86"/>
                </a:lnTo>
                <a:lnTo>
                  <a:pt x="370" y="86"/>
                </a:lnTo>
                <a:lnTo>
                  <a:pt x="371" y="85"/>
                </a:lnTo>
                <a:lnTo>
                  <a:pt x="372" y="85"/>
                </a:lnTo>
                <a:lnTo>
                  <a:pt x="373" y="85"/>
                </a:lnTo>
                <a:lnTo>
                  <a:pt x="374" y="84"/>
                </a:lnTo>
                <a:lnTo>
                  <a:pt x="375" y="84"/>
                </a:lnTo>
                <a:lnTo>
                  <a:pt x="376" y="83"/>
                </a:lnTo>
                <a:lnTo>
                  <a:pt x="377" y="83"/>
                </a:lnTo>
                <a:lnTo>
                  <a:pt x="378" y="83"/>
                </a:lnTo>
                <a:lnTo>
                  <a:pt x="379" y="82"/>
                </a:lnTo>
                <a:lnTo>
                  <a:pt x="380" y="82"/>
                </a:lnTo>
                <a:lnTo>
                  <a:pt x="381" y="81"/>
                </a:lnTo>
                <a:lnTo>
                  <a:pt x="382" y="81"/>
                </a:lnTo>
                <a:lnTo>
                  <a:pt x="383" y="81"/>
                </a:lnTo>
                <a:lnTo>
                  <a:pt x="384" y="80"/>
                </a:lnTo>
                <a:lnTo>
                  <a:pt x="385" y="80"/>
                </a:lnTo>
                <a:lnTo>
                  <a:pt x="386" y="80"/>
                </a:lnTo>
                <a:lnTo>
                  <a:pt x="387" y="79"/>
                </a:lnTo>
                <a:lnTo>
                  <a:pt x="388" y="79"/>
                </a:lnTo>
                <a:lnTo>
                  <a:pt x="389" y="78"/>
                </a:lnTo>
                <a:lnTo>
                  <a:pt x="390" y="78"/>
                </a:lnTo>
                <a:lnTo>
                  <a:pt x="391" y="78"/>
                </a:lnTo>
                <a:lnTo>
                  <a:pt x="392" y="77"/>
                </a:lnTo>
                <a:lnTo>
                  <a:pt x="393" y="77"/>
                </a:lnTo>
                <a:lnTo>
                  <a:pt x="394" y="76"/>
                </a:lnTo>
                <a:lnTo>
                  <a:pt x="395" y="76"/>
                </a:lnTo>
                <a:lnTo>
                  <a:pt x="396" y="76"/>
                </a:lnTo>
                <a:lnTo>
                  <a:pt x="397" y="75"/>
                </a:lnTo>
                <a:lnTo>
                  <a:pt x="398" y="75"/>
                </a:lnTo>
                <a:lnTo>
                  <a:pt x="399" y="74"/>
                </a:lnTo>
                <a:lnTo>
                  <a:pt x="400" y="74"/>
                </a:lnTo>
                <a:lnTo>
                  <a:pt x="401" y="73"/>
                </a:lnTo>
                <a:lnTo>
                  <a:pt x="402" y="73"/>
                </a:lnTo>
                <a:lnTo>
                  <a:pt x="403" y="73"/>
                </a:lnTo>
                <a:lnTo>
                  <a:pt x="404" y="72"/>
                </a:lnTo>
                <a:lnTo>
                  <a:pt x="405" y="72"/>
                </a:lnTo>
                <a:lnTo>
                  <a:pt x="406" y="71"/>
                </a:lnTo>
                <a:lnTo>
                  <a:pt x="407" y="71"/>
                </a:lnTo>
                <a:lnTo>
                  <a:pt x="408" y="71"/>
                </a:lnTo>
                <a:lnTo>
                  <a:pt x="409" y="70"/>
                </a:lnTo>
                <a:lnTo>
                  <a:pt x="410" y="70"/>
                </a:lnTo>
                <a:lnTo>
                  <a:pt x="411" y="69"/>
                </a:lnTo>
                <a:lnTo>
                  <a:pt x="412" y="69"/>
                </a:lnTo>
                <a:lnTo>
                  <a:pt x="413" y="68"/>
                </a:lnTo>
                <a:lnTo>
                  <a:pt x="414" y="68"/>
                </a:lnTo>
                <a:lnTo>
                  <a:pt x="415" y="68"/>
                </a:lnTo>
                <a:lnTo>
                  <a:pt x="416" y="67"/>
                </a:lnTo>
                <a:lnTo>
                  <a:pt x="417" y="67"/>
                </a:lnTo>
                <a:lnTo>
                  <a:pt x="418" y="66"/>
                </a:lnTo>
                <a:lnTo>
                  <a:pt x="419" y="66"/>
                </a:lnTo>
                <a:lnTo>
                  <a:pt x="420" y="65"/>
                </a:lnTo>
                <a:lnTo>
                  <a:pt x="421" y="65"/>
                </a:lnTo>
                <a:lnTo>
                  <a:pt x="422" y="65"/>
                </a:lnTo>
                <a:lnTo>
                  <a:pt x="423" y="64"/>
                </a:lnTo>
                <a:lnTo>
                  <a:pt x="424" y="64"/>
                </a:lnTo>
                <a:lnTo>
                  <a:pt x="425" y="63"/>
                </a:lnTo>
                <a:lnTo>
                  <a:pt x="426" y="63"/>
                </a:lnTo>
                <a:lnTo>
                  <a:pt x="427" y="62"/>
                </a:lnTo>
                <a:lnTo>
                  <a:pt x="428" y="62"/>
                </a:lnTo>
                <a:lnTo>
                  <a:pt x="429" y="62"/>
                </a:lnTo>
                <a:lnTo>
                  <a:pt x="430" y="61"/>
                </a:lnTo>
                <a:lnTo>
                  <a:pt x="431" y="61"/>
                </a:lnTo>
                <a:lnTo>
                  <a:pt x="432" y="60"/>
                </a:lnTo>
                <a:lnTo>
                  <a:pt x="433" y="60"/>
                </a:lnTo>
                <a:lnTo>
                  <a:pt x="434" y="59"/>
                </a:lnTo>
                <a:lnTo>
                  <a:pt x="435" y="59"/>
                </a:lnTo>
                <a:lnTo>
                  <a:pt x="436" y="58"/>
                </a:lnTo>
                <a:lnTo>
                  <a:pt x="437" y="58"/>
                </a:lnTo>
                <a:lnTo>
                  <a:pt x="438" y="58"/>
                </a:lnTo>
                <a:lnTo>
                  <a:pt x="439" y="57"/>
                </a:lnTo>
                <a:lnTo>
                  <a:pt x="440" y="57"/>
                </a:lnTo>
                <a:lnTo>
                  <a:pt x="441" y="56"/>
                </a:lnTo>
                <a:lnTo>
                  <a:pt x="442" y="56"/>
                </a:lnTo>
                <a:lnTo>
                  <a:pt x="443" y="55"/>
                </a:lnTo>
                <a:lnTo>
                  <a:pt x="444" y="55"/>
                </a:lnTo>
                <a:lnTo>
                  <a:pt x="445" y="54"/>
                </a:lnTo>
                <a:lnTo>
                  <a:pt x="446" y="54"/>
                </a:lnTo>
                <a:lnTo>
                  <a:pt x="447" y="53"/>
                </a:lnTo>
                <a:lnTo>
                  <a:pt x="448" y="53"/>
                </a:lnTo>
                <a:lnTo>
                  <a:pt x="449" y="53"/>
                </a:lnTo>
                <a:lnTo>
                  <a:pt x="450" y="52"/>
                </a:lnTo>
                <a:lnTo>
                  <a:pt x="451" y="52"/>
                </a:lnTo>
                <a:lnTo>
                  <a:pt x="452" y="51"/>
                </a:lnTo>
                <a:lnTo>
                  <a:pt x="453" y="51"/>
                </a:lnTo>
                <a:lnTo>
                  <a:pt x="454" y="50"/>
                </a:lnTo>
                <a:lnTo>
                  <a:pt x="455" y="50"/>
                </a:lnTo>
                <a:lnTo>
                  <a:pt x="456" y="49"/>
                </a:lnTo>
                <a:lnTo>
                  <a:pt x="457" y="49"/>
                </a:lnTo>
                <a:lnTo>
                  <a:pt x="458" y="48"/>
                </a:lnTo>
                <a:lnTo>
                  <a:pt x="459" y="48"/>
                </a:lnTo>
                <a:lnTo>
                  <a:pt x="460" y="47"/>
                </a:lnTo>
                <a:lnTo>
                  <a:pt x="461" y="47"/>
                </a:lnTo>
                <a:lnTo>
                  <a:pt x="462" y="46"/>
                </a:lnTo>
                <a:lnTo>
                  <a:pt x="463" y="46"/>
                </a:lnTo>
                <a:lnTo>
                  <a:pt x="464" y="45"/>
                </a:lnTo>
                <a:lnTo>
                  <a:pt x="465" y="45"/>
                </a:lnTo>
                <a:lnTo>
                  <a:pt x="466" y="45"/>
                </a:lnTo>
                <a:lnTo>
                  <a:pt x="467" y="44"/>
                </a:lnTo>
                <a:lnTo>
                  <a:pt x="468" y="44"/>
                </a:lnTo>
                <a:lnTo>
                  <a:pt x="469" y="43"/>
                </a:lnTo>
                <a:lnTo>
                  <a:pt x="470" y="43"/>
                </a:lnTo>
                <a:lnTo>
                  <a:pt x="471" y="42"/>
                </a:lnTo>
                <a:lnTo>
                  <a:pt x="472" y="42"/>
                </a:lnTo>
                <a:lnTo>
                  <a:pt x="473" y="41"/>
                </a:lnTo>
                <a:lnTo>
                  <a:pt x="474" y="41"/>
                </a:lnTo>
                <a:lnTo>
                  <a:pt x="475" y="40"/>
                </a:lnTo>
                <a:lnTo>
                  <a:pt x="476" y="40"/>
                </a:lnTo>
                <a:lnTo>
                  <a:pt x="477" y="39"/>
                </a:lnTo>
                <a:lnTo>
                  <a:pt x="478" y="39"/>
                </a:lnTo>
                <a:lnTo>
                  <a:pt x="479" y="38"/>
                </a:lnTo>
                <a:lnTo>
                  <a:pt x="480" y="38"/>
                </a:lnTo>
                <a:lnTo>
                  <a:pt x="481" y="37"/>
                </a:lnTo>
                <a:lnTo>
                  <a:pt x="482" y="37"/>
                </a:lnTo>
                <a:lnTo>
                  <a:pt x="483" y="36"/>
                </a:lnTo>
                <a:lnTo>
                  <a:pt x="484" y="36"/>
                </a:lnTo>
                <a:lnTo>
                  <a:pt x="485" y="35"/>
                </a:lnTo>
                <a:lnTo>
                  <a:pt x="486" y="35"/>
                </a:lnTo>
                <a:lnTo>
                  <a:pt x="487" y="34"/>
                </a:lnTo>
                <a:lnTo>
                  <a:pt x="488" y="34"/>
                </a:lnTo>
                <a:lnTo>
                  <a:pt x="489" y="33"/>
                </a:lnTo>
                <a:lnTo>
                  <a:pt x="490" y="33"/>
                </a:lnTo>
                <a:lnTo>
                  <a:pt x="491" y="32"/>
                </a:lnTo>
                <a:lnTo>
                  <a:pt x="492" y="32"/>
                </a:lnTo>
                <a:lnTo>
                  <a:pt x="493" y="31"/>
                </a:lnTo>
                <a:lnTo>
                  <a:pt x="494" y="31"/>
                </a:lnTo>
                <a:lnTo>
                  <a:pt x="495" y="30"/>
                </a:lnTo>
                <a:lnTo>
                  <a:pt x="496" y="30"/>
                </a:lnTo>
                <a:lnTo>
                  <a:pt x="497" y="29"/>
                </a:lnTo>
                <a:lnTo>
                  <a:pt x="498" y="29"/>
                </a:lnTo>
                <a:lnTo>
                  <a:pt x="499" y="28"/>
                </a:lnTo>
                <a:lnTo>
                  <a:pt x="500" y="28"/>
                </a:lnTo>
                <a:lnTo>
                  <a:pt x="501" y="27"/>
                </a:lnTo>
                <a:lnTo>
                  <a:pt x="502" y="27"/>
                </a:lnTo>
                <a:lnTo>
                  <a:pt x="503" y="26"/>
                </a:lnTo>
                <a:lnTo>
                  <a:pt x="504" y="26"/>
                </a:lnTo>
                <a:lnTo>
                  <a:pt x="505" y="25"/>
                </a:lnTo>
                <a:lnTo>
                  <a:pt x="506" y="25"/>
                </a:lnTo>
                <a:lnTo>
                  <a:pt x="507" y="24"/>
                </a:lnTo>
                <a:lnTo>
                  <a:pt x="508" y="24"/>
                </a:lnTo>
                <a:lnTo>
                  <a:pt x="509" y="23"/>
                </a:lnTo>
                <a:lnTo>
                  <a:pt x="510" y="22"/>
                </a:lnTo>
                <a:lnTo>
                  <a:pt x="511" y="22"/>
                </a:lnTo>
                <a:lnTo>
                  <a:pt x="512" y="21"/>
                </a:lnTo>
                <a:lnTo>
                  <a:pt x="513" y="21"/>
                </a:lnTo>
                <a:lnTo>
                  <a:pt x="514" y="20"/>
                </a:lnTo>
                <a:lnTo>
                  <a:pt x="515" y="20"/>
                </a:lnTo>
                <a:lnTo>
                  <a:pt x="516" y="19"/>
                </a:lnTo>
                <a:lnTo>
                  <a:pt x="517" y="19"/>
                </a:lnTo>
                <a:lnTo>
                  <a:pt x="518" y="18"/>
                </a:lnTo>
                <a:lnTo>
                  <a:pt x="519" y="18"/>
                </a:lnTo>
                <a:lnTo>
                  <a:pt x="520" y="17"/>
                </a:lnTo>
                <a:lnTo>
                  <a:pt x="521" y="17"/>
                </a:lnTo>
                <a:lnTo>
                  <a:pt x="522" y="16"/>
                </a:lnTo>
                <a:lnTo>
                  <a:pt x="523" y="16"/>
                </a:lnTo>
                <a:lnTo>
                  <a:pt x="524" y="15"/>
                </a:lnTo>
                <a:lnTo>
                  <a:pt x="525" y="15"/>
                </a:lnTo>
                <a:lnTo>
                  <a:pt x="526" y="14"/>
                </a:lnTo>
                <a:lnTo>
                  <a:pt x="527" y="13"/>
                </a:lnTo>
                <a:lnTo>
                  <a:pt x="528" y="13"/>
                </a:lnTo>
                <a:lnTo>
                  <a:pt x="529" y="12"/>
                </a:lnTo>
                <a:lnTo>
                  <a:pt x="530" y="12"/>
                </a:lnTo>
                <a:lnTo>
                  <a:pt x="531" y="11"/>
                </a:lnTo>
                <a:lnTo>
                  <a:pt x="532" y="11"/>
                </a:lnTo>
                <a:lnTo>
                  <a:pt x="533" y="10"/>
                </a:lnTo>
                <a:lnTo>
                  <a:pt x="534" y="10"/>
                </a:lnTo>
                <a:lnTo>
                  <a:pt x="535" y="9"/>
                </a:lnTo>
                <a:lnTo>
                  <a:pt x="536" y="9"/>
                </a:lnTo>
                <a:lnTo>
                  <a:pt x="537" y="8"/>
                </a:lnTo>
                <a:lnTo>
                  <a:pt x="538" y="7"/>
                </a:lnTo>
                <a:lnTo>
                  <a:pt x="539" y="7"/>
                </a:lnTo>
                <a:lnTo>
                  <a:pt x="540" y="6"/>
                </a:lnTo>
                <a:lnTo>
                  <a:pt x="541" y="6"/>
                </a:lnTo>
                <a:lnTo>
                  <a:pt x="542" y="5"/>
                </a:lnTo>
                <a:lnTo>
                  <a:pt x="543" y="5"/>
                </a:lnTo>
                <a:lnTo>
                  <a:pt x="544" y="4"/>
                </a:lnTo>
                <a:lnTo>
                  <a:pt x="545" y="4"/>
                </a:lnTo>
                <a:lnTo>
                  <a:pt x="546" y="3"/>
                </a:lnTo>
                <a:lnTo>
                  <a:pt x="547" y="2"/>
                </a:lnTo>
                <a:lnTo>
                  <a:pt x="548" y="2"/>
                </a:lnTo>
                <a:lnTo>
                  <a:pt x="549" y="1"/>
                </a:lnTo>
                <a:lnTo>
                  <a:pt x="550" y="1"/>
                </a:lnTo>
                <a:lnTo>
                  <a:pt x="551" y="0"/>
                </a:lnTo>
                <a:lnTo>
                  <a:pt x="55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1512" name="Object 24"/>
          <p:cNvGraphicFramePr>
            <a:graphicFrameLocks noChangeAspect="1"/>
          </p:cNvGraphicFramePr>
          <p:nvPr/>
        </p:nvGraphicFramePr>
        <p:xfrm>
          <a:off x="7772400" y="2590800"/>
          <a:ext cx="704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Формула" r:id="rId3" imgW="0" imgH="28639" progId="Equation.3">
                  <p:embed/>
                </p:oleObj>
              </mc:Choice>
              <mc:Fallback>
                <p:oleObj name="Формула" r:id="rId3" imgW="0" imgH="28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0800"/>
                        <a:ext cx="704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762000" y="2362200"/>
            <a:ext cx="990600" cy="762000"/>
            <a:chOff x="480" y="1488"/>
            <a:chExt cx="624" cy="480"/>
          </a:xfrm>
        </p:grpSpPr>
        <p:sp>
          <p:nvSpPr>
            <p:cNvPr id="21529" name="Text Box 32"/>
            <p:cNvSpPr txBox="1">
              <a:spLocks noChangeArrowheads="1"/>
            </p:cNvSpPr>
            <p:nvPr/>
          </p:nvSpPr>
          <p:spPr bwMode="auto">
            <a:xfrm>
              <a:off x="480" y="1488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1530" name="Oval 35"/>
            <p:cNvSpPr>
              <a:spLocks noChangeArrowheads="1"/>
            </p:cNvSpPr>
            <p:nvPr/>
          </p:nvSpPr>
          <p:spPr bwMode="auto">
            <a:xfrm>
              <a:off x="576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2438400" y="3533775"/>
            <a:ext cx="990600" cy="793750"/>
            <a:chOff x="1536" y="2208"/>
            <a:chExt cx="624" cy="500"/>
          </a:xfrm>
        </p:grpSpPr>
        <p:sp>
          <p:nvSpPr>
            <p:cNvPr id="21527" name="Text Box 33"/>
            <p:cNvSpPr txBox="1">
              <a:spLocks noChangeArrowheads="1"/>
            </p:cNvSpPr>
            <p:nvPr/>
          </p:nvSpPr>
          <p:spPr bwMode="auto">
            <a:xfrm>
              <a:off x="1536" y="2304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528" name="Oval 36"/>
            <p:cNvSpPr>
              <a:spLocks noChangeArrowheads="1"/>
            </p:cNvSpPr>
            <p:nvPr/>
          </p:nvSpPr>
          <p:spPr bwMode="auto">
            <a:xfrm>
              <a:off x="1680" y="22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0998" name="Group 38"/>
          <p:cNvGrpSpPr>
            <a:grpSpLocks/>
          </p:cNvGrpSpPr>
          <p:nvPr/>
        </p:nvGrpSpPr>
        <p:grpSpPr bwMode="auto">
          <a:xfrm>
            <a:off x="4495800" y="2133600"/>
            <a:ext cx="990600" cy="747713"/>
            <a:chOff x="2832" y="1344"/>
            <a:chExt cx="624" cy="471"/>
          </a:xfrm>
        </p:grpSpPr>
        <p:sp>
          <p:nvSpPr>
            <p:cNvPr id="21525" name="Text Box 34"/>
            <p:cNvSpPr txBox="1">
              <a:spLocks noChangeArrowheads="1"/>
            </p:cNvSpPr>
            <p:nvPr/>
          </p:nvSpPr>
          <p:spPr bwMode="auto">
            <a:xfrm>
              <a:off x="2832" y="1344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3600" b="1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526" name="Oval 37"/>
            <p:cNvSpPr>
              <a:spLocks noChangeArrowheads="1"/>
            </p:cNvSpPr>
            <p:nvPr/>
          </p:nvSpPr>
          <p:spPr bwMode="auto">
            <a:xfrm>
              <a:off x="2928" y="1719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973138" y="1905000"/>
            <a:ext cx="2557462" cy="1162050"/>
            <a:chOff x="613" y="1200"/>
            <a:chExt cx="1611" cy="732"/>
          </a:xfrm>
        </p:grpSpPr>
        <p:sp>
          <p:nvSpPr>
            <p:cNvPr id="21523" name="Line 25"/>
            <p:cNvSpPr>
              <a:spLocks noChangeShapeType="1"/>
            </p:cNvSpPr>
            <p:nvPr/>
          </p:nvSpPr>
          <p:spPr bwMode="auto">
            <a:xfrm flipV="1">
              <a:off x="613" y="1584"/>
              <a:ext cx="1296" cy="34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1524" name="Object 27"/>
            <p:cNvGraphicFramePr>
              <a:graphicFrameLocks noChangeAspect="1"/>
            </p:cNvGraphicFramePr>
            <p:nvPr/>
          </p:nvGraphicFramePr>
          <p:xfrm>
            <a:off x="1920" y="1200"/>
            <a:ext cx="304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9" name="Формула" r:id="rId5" imgW="177646" imgH="241091" progId="Equation.3">
                    <p:embed/>
                  </p:oleObj>
                </mc:Choice>
                <mc:Fallback>
                  <p:oleObj name="Формула" r:id="rId5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200"/>
                          <a:ext cx="304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2743200" y="3124200"/>
            <a:ext cx="2286000" cy="838200"/>
            <a:chOff x="1728" y="1968"/>
            <a:chExt cx="1440" cy="528"/>
          </a:xfrm>
        </p:grpSpPr>
        <p:sp>
          <p:nvSpPr>
            <p:cNvPr id="21521" name="Line 27"/>
            <p:cNvSpPr>
              <a:spLocks noChangeShapeType="1"/>
            </p:cNvSpPr>
            <p:nvPr/>
          </p:nvSpPr>
          <p:spPr bwMode="auto">
            <a:xfrm>
              <a:off x="1728" y="2268"/>
              <a:ext cx="1440" cy="2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1522" name="Object 28"/>
            <p:cNvGraphicFramePr>
              <a:graphicFrameLocks noChangeAspect="1"/>
            </p:cNvGraphicFramePr>
            <p:nvPr/>
          </p:nvGraphicFramePr>
          <p:xfrm>
            <a:off x="2677" y="1968"/>
            <a:ext cx="326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0" name="Формула" r:id="rId7" imgW="190417" imgH="241195" progId="Equation.3">
                    <p:embed/>
                  </p:oleObj>
                </mc:Choice>
                <mc:Fallback>
                  <p:oleObj name="Формула" r:id="rId7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7" y="1968"/>
                          <a:ext cx="326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64" name="Group 32"/>
          <p:cNvGrpSpPr>
            <a:grpSpLocks/>
          </p:cNvGrpSpPr>
          <p:nvPr/>
        </p:nvGrpSpPr>
        <p:grpSpPr bwMode="auto">
          <a:xfrm>
            <a:off x="4724400" y="2420938"/>
            <a:ext cx="2803525" cy="688975"/>
            <a:chOff x="2976" y="1525"/>
            <a:chExt cx="1766" cy="434"/>
          </a:xfrm>
        </p:grpSpPr>
        <p:sp>
          <p:nvSpPr>
            <p:cNvPr id="21519" name="Line 29"/>
            <p:cNvSpPr>
              <a:spLocks noChangeShapeType="1"/>
            </p:cNvSpPr>
            <p:nvPr/>
          </p:nvSpPr>
          <p:spPr bwMode="auto">
            <a:xfrm>
              <a:off x="2976" y="1767"/>
              <a:ext cx="1440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1520" name="Object 29"/>
            <p:cNvGraphicFramePr>
              <a:graphicFrameLocks noChangeAspect="1"/>
            </p:cNvGraphicFramePr>
            <p:nvPr/>
          </p:nvGraphicFramePr>
          <p:xfrm>
            <a:off x="4416" y="1525"/>
            <a:ext cx="326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1" name="Формула" r:id="rId9" imgW="190417" imgH="253890" progId="Equation.3">
                    <p:embed/>
                  </p:oleObj>
                </mc:Choice>
                <mc:Fallback>
                  <p:oleObj name="Формула" r:id="rId9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525"/>
                          <a:ext cx="326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3833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Напряженность электрического поля</a:t>
            </a:r>
          </a:p>
        </p:txBody>
      </p:sp>
      <p:grpSp>
        <p:nvGrpSpPr>
          <p:cNvPr id="4099" name="Group 10"/>
          <p:cNvGrpSpPr>
            <a:grpSpLocks/>
          </p:cNvGrpSpPr>
          <p:nvPr/>
        </p:nvGrpSpPr>
        <p:grpSpPr bwMode="auto">
          <a:xfrm>
            <a:off x="304800" y="1314450"/>
            <a:ext cx="885825" cy="3086100"/>
            <a:chOff x="390" y="936"/>
            <a:chExt cx="558" cy="1944"/>
          </a:xfrm>
        </p:grpSpPr>
        <p:sp>
          <p:nvSpPr>
            <p:cNvPr id="4126" name="Rectangle 6"/>
            <p:cNvSpPr>
              <a:spLocks noChangeArrowheads="1"/>
            </p:cNvSpPr>
            <p:nvPr/>
          </p:nvSpPr>
          <p:spPr bwMode="auto">
            <a:xfrm>
              <a:off x="624" y="1488"/>
              <a:ext cx="96" cy="1248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FFFF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7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432" y="2736"/>
              <a:ext cx="480" cy="144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8" name="Line 8"/>
            <p:cNvSpPr>
              <a:spLocks noChangeShapeType="1"/>
            </p:cNvSpPr>
            <p:nvPr/>
          </p:nvSpPr>
          <p:spPr bwMode="auto">
            <a:xfrm>
              <a:off x="432" y="27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390" y="936"/>
              <a:ext cx="558" cy="55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5400" smtClean="0">
                  <a:solidFill>
                    <a:srgbClr val="FFFF00"/>
                  </a:solidFill>
                </a:rPr>
                <a:t>+</a:t>
              </a:r>
            </a:p>
          </p:txBody>
        </p:sp>
      </p:grpSp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1228725" y="914400"/>
          <a:ext cx="628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914400"/>
                        <a:ext cx="628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1828800" y="10541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smtClean="0">
                <a:solidFill>
                  <a:srgbClr val="000000"/>
                </a:solidFill>
              </a:rPr>
              <a:t>заряд источника поля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1447800" y="4114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Будем изменять </a:t>
            </a:r>
            <a:r>
              <a:rPr lang="en-US" altLang="ru-RU" sz="240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в какое-либо число раз. Опыт покажет:</a:t>
            </a:r>
          </a:p>
        </p:txBody>
      </p:sp>
      <p:sp>
        <p:nvSpPr>
          <p:cNvPr id="3084" name="Line 19"/>
          <p:cNvSpPr>
            <a:spLocks noChangeShapeType="1"/>
          </p:cNvSpPr>
          <p:nvPr/>
        </p:nvSpPr>
        <p:spPr bwMode="auto">
          <a:xfrm>
            <a:off x="1981200" y="25146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3085" name="Object 28"/>
          <p:cNvGraphicFramePr>
            <a:graphicFrameLocks noChangeAspect="1"/>
          </p:cNvGraphicFramePr>
          <p:nvPr/>
        </p:nvGraphicFramePr>
        <p:xfrm>
          <a:off x="3276600" y="2438400"/>
          <a:ext cx="7762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Формула" r:id="rId5" imgW="203112" imgH="241195" progId="Equation.3">
                  <p:embed/>
                </p:oleObj>
              </mc:Choice>
              <mc:Fallback>
                <p:oleObj name="Формула" r:id="rId5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7762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6264275" y="1755775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3088" name="Object 17"/>
          <p:cNvGraphicFramePr>
            <a:graphicFrameLocks noChangeAspect="1"/>
          </p:cNvGraphicFramePr>
          <p:nvPr/>
        </p:nvGraphicFramePr>
        <p:xfrm>
          <a:off x="6565900" y="762000"/>
          <a:ext cx="8524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Формула" r:id="rId7" imgW="203112" imgH="241195" progId="Equation.3">
                  <p:embed/>
                </p:oleObj>
              </mc:Choice>
              <mc:Fallback>
                <p:oleObj name="Формула" r:id="rId7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762000"/>
                        <a:ext cx="85248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1676400" y="1181100"/>
            <a:ext cx="4953000" cy="1384300"/>
            <a:chOff x="1056" y="936"/>
            <a:chExt cx="3120" cy="872"/>
          </a:xfrm>
        </p:grpSpPr>
        <p:grpSp>
          <p:nvGrpSpPr>
            <p:cNvPr id="4120" name="Group 39"/>
            <p:cNvGrpSpPr>
              <a:grpSpLocks/>
            </p:cNvGrpSpPr>
            <p:nvPr/>
          </p:nvGrpSpPr>
          <p:grpSpPr bwMode="auto">
            <a:xfrm>
              <a:off x="3792" y="936"/>
              <a:ext cx="384" cy="420"/>
              <a:chOff x="3120" y="1296"/>
              <a:chExt cx="384" cy="420"/>
            </a:xfrm>
          </p:grpSpPr>
          <p:sp>
            <p:nvSpPr>
              <p:cNvPr id="4124" name="Text Box 22"/>
              <p:cNvSpPr txBox="1">
                <a:spLocks noChangeArrowheads="1"/>
              </p:cNvSpPr>
              <p:nvPr/>
            </p:nvSpPr>
            <p:spPr bwMode="auto">
              <a:xfrm>
                <a:off x="3120" y="1296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800" b="1" smtClean="0">
                    <a:solidFill>
                      <a:srgbClr val="0000FF"/>
                    </a:solidFill>
                  </a:rPr>
                  <a:t>А</a:t>
                </a:r>
              </a:p>
            </p:txBody>
          </p:sp>
          <p:sp>
            <p:nvSpPr>
              <p:cNvPr id="4125" name="Oval 24"/>
              <p:cNvSpPr>
                <a:spLocks noChangeAspect="1" noChangeArrowheads="1"/>
              </p:cNvSpPr>
              <p:nvPr/>
            </p:nvSpPr>
            <p:spPr bwMode="auto">
              <a:xfrm>
                <a:off x="3210" y="1623"/>
                <a:ext cx="93" cy="9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121" name="Group 35"/>
            <p:cNvGrpSpPr>
              <a:grpSpLocks/>
            </p:cNvGrpSpPr>
            <p:nvPr/>
          </p:nvGrpSpPr>
          <p:grpSpPr bwMode="auto">
            <a:xfrm>
              <a:off x="1056" y="1344"/>
              <a:ext cx="384" cy="464"/>
              <a:chOff x="1056" y="1344"/>
              <a:chExt cx="384" cy="464"/>
            </a:xfrm>
          </p:grpSpPr>
          <p:sp>
            <p:nvSpPr>
              <p:cNvPr id="4122" name="Oval 18"/>
              <p:cNvSpPr>
                <a:spLocks noChangeArrowheads="1"/>
              </p:cNvSpPr>
              <p:nvPr/>
            </p:nvSpPr>
            <p:spPr bwMode="auto">
              <a:xfrm>
                <a:off x="1152" y="1692"/>
                <a:ext cx="116" cy="1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23" name="Text Box 23"/>
              <p:cNvSpPr txBox="1">
                <a:spLocks noChangeArrowheads="1"/>
              </p:cNvSpPr>
              <p:nvPr/>
            </p:nvSpPr>
            <p:spPr bwMode="auto">
              <a:xfrm>
                <a:off x="1056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800" b="1" smtClean="0">
                    <a:solidFill>
                      <a:srgbClr val="0000FF"/>
                    </a:solidFill>
                  </a:rPr>
                  <a:t>В</a:t>
                </a:r>
              </a:p>
            </p:txBody>
          </p:sp>
        </p:grpSp>
      </p:grpSp>
      <p:grpSp>
        <p:nvGrpSpPr>
          <p:cNvPr id="30762" name="Group 42"/>
          <p:cNvGrpSpPr>
            <a:grpSpLocks/>
          </p:cNvGrpSpPr>
          <p:nvPr/>
        </p:nvGrpSpPr>
        <p:grpSpPr bwMode="auto">
          <a:xfrm>
            <a:off x="5867400" y="1676400"/>
            <a:ext cx="3943350" cy="920750"/>
            <a:chOff x="3696" y="1248"/>
            <a:chExt cx="2484" cy="580"/>
          </a:xfrm>
        </p:grpSpPr>
        <p:graphicFrame>
          <p:nvGraphicFramePr>
            <p:cNvPr id="4116" name="Object 11"/>
            <p:cNvGraphicFramePr>
              <a:graphicFrameLocks noChangeAspect="1"/>
            </p:cNvGraphicFramePr>
            <p:nvPr/>
          </p:nvGraphicFramePr>
          <p:xfrm>
            <a:off x="3696" y="1392"/>
            <a:ext cx="335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" name="Формула" r:id="rId9" imgW="126780" imgH="164814" progId="Equation.3">
                    <p:embed/>
                  </p:oleObj>
                </mc:Choice>
                <mc:Fallback>
                  <p:oleObj name="Формула" r:id="rId9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392"/>
                          <a:ext cx="335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17" name="Group 41"/>
            <p:cNvGrpSpPr>
              <a:grpSpLocks/>
            </p:cNvGrpSpPr>
            <p:nvPr/>
          </p:nvGrpSpPr>
          <p:grpSpPr bwMode="auto">
            <a:xfrm>
              <a:off x="3868" y="1248"/>
              <a:ext cx="2312" cy="519"/>
              <a:chOff x="3880" y="1248"/>
              <a:chExt cx="2312" cy="519"/>
            </a:xfrm>
          </p:grpSpPr>
          <p:sp>
            <p:nvSpPr>
              <p:cNvPr id="4118" name="Text Box 14"/>
              <p:cNvSpPr txBox="1">
                <a:spLocks noChangeArrowheads="1"/>
              </p:cNvSpPr>
              <p:nvPr/>
            </p:nvSpPr>
            <p:spPr bwMode="auto">
              <a:xfrm>
                <a:off x="4080" y="1440"/>
                <a:ext cx="21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800" smtClean="0">
                    <a:solidFill>
                      <a:srgbClr val="000000"/>
                    </a:solidFill>
                  </a:rPr>
                  <a:t>пробный заряд</a:t>
                </a:r>
              </a:p>
            </p:txBody>
          </p:sp>
          <p:sp>
            <p:nvSpPr>
              <p:cNvPr id="4119" name="Oval 27"/>
              <p:cNvSpPr>
                <a:spLocks noChangeArrowheads="1"/>
              </p:cNvSpPr>
              <p:nvPr/>
            </p:nvSpPr>
            <p:spPr bwMode="auto">
              <a:xfrm>
                <a:off x="3880" y="1248"/>
                <a:ext cx="116" cy="1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1800" smtClean="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1601788" y="2379663"/>
            <a:ext cx="531812" cy="844550"/>
            <a:chOff x="1441" y="1824"/>
            <a:chExt cx="335" cy="532"/>
          </a:xfrm>
        </p:grpSpPr>
        <p:sp>
          <p:nvSpPr>
            <p:cNvPr id="4114" name="Oval 20"/>
            <p:cNvSpPr>
              <a:spLocks noChangeArrowheads="1"/>
            </p:cNvSpPr>
            <p:nvPr/>
          </p:nvSpPr>
          <p:spPr bwMode="auto">
            <a:xfrm>
              <a:off x="1584" y="1824"/>
              <a:ext cx="116" cy="1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+</a:t>
              </a:r>
            </a:p>
          </p:txBody>
        </p:sp>
        <p:graphicFrame>
          <p:nvGraphicFramePr>
            <p:cNvPr id="4115" name="Object 29"/>
            <p:cNvGraphicFramePr>
              <a:graphicFrameLocks noChangeAspect="1"/>
            </p:cNvGraphicFramePr>
            <p:nvPr/>
          </p:nvGraphicFramePr>
          <p:xfrm>
            <a:off x="1441" y="1920"/>
            <a:ext cx="335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" name="Формула" r:id="rId11" imgW="126780" imgH="164814" progId="Equation.3">
                    <p:embed/>
                  </p:oleObj>
                </mc:Choice>
                <mc:Fallback>
                  <p:oleObj name="Формула" r:id="rId11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920"/>
                          <a:ext cx="335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04" name="Object 28"/>
          <p:cNvGraphicFramePr>
            <a:graphicFrameLocks noChangeAspect="1"/>
          </p:cNvGraphicFramePr>
          <p:nvPr/>
        </p:nvGraphicFramePr>
        <p:xfrm>
          <a:off x="1884363" y="4953000"/>
          <a:ext cx="59197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Формула" r:id="rId13" imgW="1548728" imgH="444307" progId="Equation.3">
                  <p:embed/>
                </p:oleObj>
              </mc:Choice>
              <mc:Fallback>
                <p:oleObj name="Формула" r:id="rId13" imgW="154872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953000"/>
                        <a:ext cx="591978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28"/>
          <p:cNvGraphicFramePr>
            <a:graphicFrameLocks noChangeAspect="1"/>
          </p:cNvGraphicFramePr>
          <p:nvPr/>
        </p:nvGraphicFramePr>
        <p:xfrm>
          <a:off x="7743825" y="5334000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Формула" r:id="rId15" imgW="266469" imgH="203024" progId="Equation.3">
                  <p:embed/>
                </p:oleObj>
              </mc:Choice>
              <mc:Fallback>
                <p:oleObj name="Формула" r:id="rId15" imgW="266469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5334000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225425" y="4572000"/>
            <a:ext cx="14509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828800" y="4876800"/>
            <a:ext cx="7162800" cy="1812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1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2" grpId="0"/>
      <p:bldP spid="3084" grpId="0" animBg="1"/>
      <p:bldP spid="3087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-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2638"/>
            <a:ext cx="82296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28600" y="4540250"/>
            <a:ext cx="3581400" cy="838200"/>
            <a:chOff x="624" y="3504"/>
            <a:chExt cx="2256" cy="528"/>
          </a:xfrm>
        </p:grpSpPr>
        <p:sp>
          <p:nvSpPr>
            <p:cNvPr id="22533" name="AutoShape 6"/>
            <p:cNvSpPr>
              <a:spLocks noChangeArrowheads="1"/>
            </p:cNvSpPr>
            <p:nvPr/>
          </p:nvSpPr>
          <p:spPr bwMode="auto">
            <a:xfrm>
              <a:off x="624" y="3504"/>
              <a:ext cx="225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2534" name="Object 5"/>
            <p:cNvGraphicFramePr>
              <a:graphicFrameLocks noChangeAspect="1"/>
            </p:cNvGraphicFramePr>
            <p:nvPr/>
          </p:nvGraphicFramePr>
          <p:xfrm>
            <a:off x="672" y="3552"/>
            <a:ext cx="2149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Формула" r:id="rId4" imgW="1256755" imgH="253890" progId="Equation.3">
                    <p:embed/>
                  </p:oleObj>
                </mc:Choice>
                <mc:Fallback>
                  <p:oleObj name="Формула" r:id="rId4" imgW="1256755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552"/>
                          <a:ext cx="2149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2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533400" y="96838"/>
            <a:ext cx="822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Принцип суперпозиции полей</a:t>
            </a:r>
          </a:p>
        </p:txBody>
      </p:sp>
    </p:spTree>
    <p:extLst>
      <p:ext uri="{BB962C8B-B14F-4D97-AF65-F5344CB8AC3E}">
        <p14:creationId xmlns:p14="http://schemas.microsoft.com/office/powerpoint/2010/main" val="809338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9" descr="1-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835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31" descr="1-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5473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32"/>
          <p:cNvSpPr>
            <a:spLocks noChangeArrowheads="1"/>
          </p:cNvSpPr>
          <p:nvPr/>
        </p:nvSpPr>
        <p:spPr bwMode="auto">
          <a:xfrm>
            <a:off x="0" y="2971800"/>
            <a:ext cx="9324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Идеализированное представление поля плоского конденсатора: </a:t>
            </a:r>
          </a:p>
        </p:txBody>
      </p:sp>
      <p:sp>
        <p:nvSpPr>
          <p:cNvPr id="23557" name="Rectangle 1035"/>
          <p:cNvSpPr>
            <a:spLocks noChangeArrowheads="1"/>
          </p:cNvSpPr>
          <p:nvPr/>
        </p:nvSpPr>
        <p:spPr bwMode="auto">
          <a:xfrm>
            <a:off x="576263" y="-315913"/>
            <a:ext cx="93249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smtClean="0">
                <a:solidFill>
                  <a:srgbClr val="000000"/>
                </a:solidFill>
                <a:latin typeface="Times New Roman" pitchFamily="18" charset="0"/>
              </a:rPr>
              <a:t>Поле плоского конденсатора: 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04800" y="4572000"/>
          <a:ext cx="2286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Формула" r:id="rId5" imgW="609336" imgH="380835" progId="Equation.3">
                  <p:embed/>
                </p:oleObj>
              </mc:Choice>
              <mc:Fallback>
                <p:oleObj name="Формула" r:id="rId5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2286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08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36525" y="2133600"/>
            <a:ext cx="2130425" cy="3419475"/>
            <a:chOff x="86" y="1344"/>
            <a:chExt cx="1342" cy="2154"/>
          </a:xfrm>
        </p:grpSpPr>
        <p:grpSp>
          <p:nvGrpSpPr>
            <p:cNvPr id="24583" name="Group 3"/>
            <p:cNvGrpSpPr>
              <a:grpSpLocks/>
            </p:cNvGrpSpPr>
            <p:nvPr/>
          </p:nvGrpSpPr>
          <p:grpSpPr bwMode="auto">
            <a:xfrm>
              <a:off x="86" y="1344"/>
              <a:ext cx="1342" cy="1905"/>
              <a:chOff x="86" y="1344"/>
              <a:chExt cx="1342" cy="1905"/>
            </a:xfrm>
          </p:grpSpPr>
          <p:sp>
            <p:nvSpPr>
              <p:cNvPr id="24585" name="Text Box 1028"/>
              <p:cNvSpPr txBox="1">
                <a:spLocks noChangeArrowheads="1"/>
              </p:cNvSpPr>
              <p:nvPr/>
            </p:nvSpPr>
            <p:spPr bwMode="auto">
              <a:xfrm>
                <a:off x="86" y="1344"/>
                <a:ext cx="104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i="1" smtClean="0">
                    <a:solidFill>
                      <a:srgbClr val="000000"/>
                    </a:solidFill>
                    <a:latin typeface="Times New Roman" pitchFamily="18" charset="0"/>
                  </a:rPr>
                  <a:t>Дано:</a:t>
                </a:r>
              </a:p>
            </p:txBody>
          </p:sp>
          <p:sp>
            <p:nvSpPr>
              <p:cNvPr id="24586" name="Rectangle 1029"/>
              <p:cNvSpPr>
                <a:spLocks noChangeArrowheads="1"/>
              </p:cNvSpPr>
              <p:nvPr/>
            </p:nvSpPr>
            <p:spPr bwMode="auto">
              <a:xfrm>
                <a:off x="131" y="1645"/>
                <a:ext cx="1201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10</a:t>
                </a:r>
                <a:r>
                  <a:rPr lang="ru-RU" altLang="ru-RU" sz="2800" i="1" baseline="30000" smtClean="0">
                    <a:solidFill>
                      <a:srgbClr val="000000"/>
                    </a:solidFill>
                    <a:latin typeface="Times New Roman" pitchFamily="18" charset="0"/>
                  </a:rPr>
                  <a:t>-9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Кл</a:t>
                </a:r>
                <a:endParaRPr lang="en-US" altLang="ru-RU" sz="2800" i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10</a:t>
                </a:r>
                <a:r>
                  <a:rPr lang="ru-RU" altLang="ru-RU" sz="2800" i="1" baseline="30000" smtClean="0">
                    <a:solidFill>
                      <a:srgbClr val="000000"/>
                    </a:solidFill>
                    <a:latin typeface="Times New Roman" pitchFamily="18" charset="0"/>
                  </a:rPr>
                  <a:t>-6 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Кл</a:t>
                </a:r>
                <a:endParaRPr lang="en-US" altLang="ru-RU" sz="2800" i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= 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400 см</a:t>
                </a:r>
                <a:r>
                  <a:rPr lang="ru-RU" altLang="ru-RU" sz="2800" i="1" baseline="30000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altLang="ru-RU" sz="2800" i="1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r>
                  <a:rPr lang="ru-RU" altLang="ru-RU" sz="2800" i="1" smtClean="0">
                    <a:solidFill>
                      <a:srgbClr val="000000"/>
                    </a:solidFill>
                    <a:latin typeface="Times New Roman" pitchFamily="18" charset="0"/>
                  </a:rPr>
                  <a:t> 1 см</a:t>
                </a:r>
                <a:endParaRPr lang="ru-RU" altLang="ru-RU" sz="2800" i="1" baseline="300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7" name="Line 1030"/>
              <p:cNvSpPr>
                <a:spLocks noChangeShapeType="1"/>
              </p:cNvSpPr>
              <p:nvPr/>
            </p:nvSpPr>
            <p:spPr bwMode="auto">
              <a:xfrm>
                <a:off x="1428" y="1344"/>
                <a:ext cx="0" cy="19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88" name="Line 1031"/>
              <p:cNvSpPr>
                <a:spLocks noChangeShapeType="1"/>
              </p:cNvSpPr>
              <p:nvPr/>
            </p:nvSpPr>
            <p:spPr bwMode="auto">
              <a:xfrm>
                <a:off x="158" y="2812"/>
                <a:ext cx="12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584" name="Text Box 1032"/>
            <p:cNvSpPr txBox="1">
              <a:spLocks noChangeArrowheads="1"/>
            </p:cNvSpPr>
            <p:nvPr/>
          </p:nvSpPr>
          <p:spPr bwMode="auto">
            <a:xfrm>
              <a:off x="113" y="2795"/>
              <a:ext cx="104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el-GR" altLang="ru-RU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ru-RU" altLang="ru-RU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- 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en-US" altLang="ru-RU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 - </a:t>
              </a:r>
              <a:r>
                <a:rPr lang="ru-RU" altLang="ru-RU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altLang="ru-RU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2777" name="Rectangle 1033"/>
          <p:cNvSpPr>
            <a:spLocks noChangeArrowheads="1"/>
          </p:cNvSpPr>
          <p:nvPr/>
        </p:nvSpPr>
        <p:spPr bwMode="auto">
          <a:xfrm>
            <a:off x="2514600" y="3657600"/>
            <a:ext cx="6135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2) 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altLang="ru-RU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 =1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 см</a:t>
            </a:r>
            <a:r>
              <a:rPr lang="ru-RU" altLang="ru-RU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&lt;&lt;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 S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400 см</a:t>
            </a:r>
            <a:r>
              <a:rPr lang="ru-RU" altLang="ru-RU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 надо воспользоваться моделью 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«бесконечная плоскость»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 !</a:t>
            </a:r>
            <a:endParaRPr lang="en-US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2780" name="Object 1036"/>
          <p:cNvGraphicFramePr>
            <a:graphicFrameLocks noGrp="1" noChangeAspect="1"/>
          </p:cNvGraphicFramePr>
          <p:nvPr>
            <p:ph idx="4294967295"/>
          </p:nvPr>
        </p:nvGraphicFramePr>
        <p:xfrm>
          <a:off x="2514600" y="2192338"/>
          <a:ext cx="58674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Формула" r:id="rId3" imgW="2336800" imgH="419100" progId="Equation.3">
                  <p:embed/>
                </p:oleObj>
              </mc:Choice>
              <mc:Fallback>
                <p:oleObj name="Формула" r:id="rId3" imgW="2336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92338"/>
                        <a:ext cx="58674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250825" y="0"/>
            <a:ext cx="8893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Точечный заряд 10</a:t>
            </a:r>
            <a:r>
              <a:rPr lang="ru-RU" altLang="ru-RU" sz="2400" baseline="30000" smtClean="0">
                <a:solidFill>
                  <a:srgbClr val="000000"/>
                </a:solidFill>
                <a:latin typeface="Times New Roman" pitchFamily="18" charset="0"/>
              </a:rPr>
              <a:t>-9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Кл находится на расстоянии 1 см от середины равномерно заряженной пластины площадью 400 см</a:t>
            </a:r>
            <a:r>
              <a:rPr lang="ru-RU" altLang="ru-RU" sz="2400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ru-RU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и зарядом 10</a:t>
            </a:r>
            <a:r>
              <a:rPr lang="ru-RU" altLang="ru-RU" sz="2400" baseline="30000" smtClean="0">
                <a:solidFill>
                  <a:srgbClr val="000000"/>
                </a:solidFill>
                <a:latin typeface="Times New Roman" pitchFamily="18" charset="0"/>
              </a:rPr>
              <a:t>-6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Кл. Определите поверхностную плотность электрического заряда пластины и силу взаимодействия точечного заряда с пластиной.</a:t>
            </a:r>
          </a:p>
        </p:txBody>
      </p:sp>
      <p:graphicFrame>
        <p:nvGraphicFramePr>
          <p:cNvPr id="2" name="Object 1036"/>
          <p:cNvGraphicFramePr>
            <a:graphicFrameLocks noChangeAspect="1"/>
          </p:cNvGraphicFramePr>
          <p:nvPr/>
        </p:nvGraphicFramePr>
        <p:xfrm>
          <a:off x="457200" y="5322888"/>
          <a:ext cx="80010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Формула" r:id="rId5" imgW="2933700" imgH="457200" progId="Equation.3">
                  <p:embed/>
                </p:oleObj>
              </mc:Choice>
              <mc:Fallback>
                <p:oleObj name="Формула" r:id="rId5" imgW="293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22888"/>
                        <a:ext cx="80010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16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4"/>
          <p:cNvSpPr txBox="1">
            <a:spLocks noChangeArrowheads="1"/>
          </p:cNvSpPr>
          <p:nvPr/>
        </p:nvSpPr>
        <p:spPr bwMode="auto">
          <a:xfrm>
            <a:off x="98425" y="665162"/>
            <a:ext cx="88931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Напряженность электрического поля измеряют с помощью пробного заряда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Как изменится модуль напряженности, если величину пробного заряда увеличить в 2 раза?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А) Не изменится.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Б) Уменьшится в 2 раза.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В) Увеличится в 2 раза. 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66783"/>
              </p:ext>
            </p:extLst>
          </p:nvPr>
        </p:nvGraphicFramePr>
        <p:xfrm>
          <a:off x="4942148" y="1756792"/>
          <a:ext cx="1752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48" y="1756792"/>
                        <a:ext cx="1752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4545012" y="1828800"/>
            <a:ext cx="2547268" cy="15281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49588"/>
              </p:ext>
            </p:extLst>
          </p:nvPr>
        </p:nvGraphicFramePr>
        <p:xfrm>
          <a:off x="245571" y="3527484"/>
          <a:ext cx="3234286" cy="14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Формула" r:id="rId5" imgW="914003" imgH="406224" progId="Equation.3">
                  <p:embed/>
                </p:oleObj>
              </mc:Choice>
              <mc:Fallback>
                <p:oleObj name="Формула" r:id="rId5" imgW="914003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71" y="3527484"/>
                        <a:ext cx="3234286" cy="14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2555776" y="3666565"/>
            <a:ext cx="3952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2951064" y="4302611"/>
            <a:ext cx="395287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37368"/>
              </p:ext>
            </p:extLst>
          </p:nvPr>
        </p:nvGraphicFramePr>
        <p:xfrm>
          <a:off x="3462120" y="3527484"/>
          <a:ext cx="1533960" cy="139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Формула" r:id="rId7" imgW="418918" imgH="380835" progId="Equation.3">
                  <p:embed/>
                </p:oleObj>
              </mc:Choice>
              <mc:Fallback>
                <p:oleObj name="Формула" r:id="rId7" imgW="41891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120" y="3527484"/>
                        <a:ext cx="1533960" cy="1394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76449" y="3876339"/>
            <a:ext cx="34747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</a:rPr>
              <a:t>А) Не изменится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436096" y="3876339"/>
            <a:ext cx="3555504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92139" y="2402396"/>
            <a:ext cx="2590800" cy="381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32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28600" y="188640"/>
            <a:ext cx="8447856" cy="497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Напряженность поля точечного заряда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02266"/>
              </p:ext>
            </p:extLst>
          </p:nvPr>
        </p:nvGraphicFramePr>
        <p:xfrm>
          <a:off x="487199" y="5091338"/>
          <a:ext cx="2068577" cy="145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99" y="5091338"/>
                        <a:ext cx="2068577" cy="1457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24"/>
          <p:cNvSpPr txBox="1">
            <a:spLocks noChangeArrowheads="1"/>
          </p:cNvSpPr>
          <p:nvPr/>
        </p:nvSpPr>
        <p:spPr bwMode="auto">
          <a:xfrm>
            <a:off x="2899150" y="5517232"/>
            <a:ext cx="576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Напряженность поля точечного заряда</a:t>
            </a:r>
            <a:endParaRPr lang="ru-RU" altLang="ru-RU" sz="2400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23528" y="4981238"/>
            <a:ext cx="8627718" cy="16161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4107" grpId="0"/>
      <p:bldP spid="4108" grpId="0" animBg="1"/>
      <p:bldP spid="4109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915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Как изменится по модулю напряженность электрического поля точечного заряда при увеличении расстояния от заряда в 2 раза?  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FF"/>
                </a:solidFill>
                <a:latin typeface="Times New Roman" pitchFamily="18" charset="0"/>
              </a:rPr>
              <a:t>А. Увеличится в 4 раза.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FF"/>
                </a:solidFill>
                <a:latin typeface="Times New Roman" pitchFamily="18" charset="0"/>
              </a:rPr>
              <a:t>Б. Увеличится в 2 раза.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FF"/>
                </a:solidFill>
                <a:latin typeface="Times New Roman" pitchFamily="18" charset="0"/>
              </a:rPr>
              <a:t>В. Не изменится.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FF"/>
                </a:solidFill>
                <a:latin typeface="Times New Roman" pitchFamily="18" charset="0"/>
              </a:rPr>
              <a:t>Г. Уменьшится в 4 раза.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FF"/>
                </a:solidFill>
                <a:latin typeface="Times New Roman" pitchFamily="18" charset="0"/>
              </a:rPr>
              <a:t>Д. Уменьшится в 2 раза.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55626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800" b="1" smtClean="0">
                <a:solidFill>
                  <a:srgbClr val="0000FF"/>
                </a:solidFill>
                <a:latin typeface="Times New Roman" pitchFamily="18" charset="0"/>
              </a:rPr>
              <a:t>Г. Уменьшится в 4 раза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267200" y="1295400"/>
          <a:ext cx="26352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Формула" r:id="rId3" imgW="558800" imgH="381000" progId="Equation.3">
                  <p:embed/>
                </p:oleObj>
              </mc:Choice>
              <mc:Fallback>
                <p:oleObj name="Формула" r:id="rId3" imgW="55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95400"/>
                        <a:ext cx="263525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900238" y="3294063"/>
          <a:ext cx="3713162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Формула" r:id="rId5" imgW="787058" imgH="406224" progId="Equation.3">
                  <p:embed/>
                </p:oleObj>
              </mc:Choice>
              <mc:Fallback>
                <p:oleObj name="Формула" r:id="rId5" imgW="787058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294063"/>
                        <a:ext cx="3713162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5638800" y="3505200"/>
          <a:ext cx="137795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Формула" r:id="rId7" imgW="291973" imgH="342751" progId="Equation.3">
                  <p:embed/>
                </p:oleObj>
              </mc:Choice>
              <mc:Fallback>
                <p:oleObj name="Формула" r:id="rId7" imgW="291973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05200"/>
                        <a:ext cx="137795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443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2514600" y="865188"/>
            <a:ext cx="4343400" cy="2138362"/>
            <a:chOff x="1584" y="336"/>
            <a:chExt cx="2736" cy="1347"/>
          </a:xfrm>
        </p:grpSpPr>
        <p:sp>
          <p:nvSpPr>
            <p:cNvPr id="7193" name="Line 13"/>
            <p:cNvSpPr>
              <a:spLocks noChangeShapeType="1"/>
            </p:cNvSpPr>
            <p:nvPr/>
          </p:nvSpPr>
          <p:spPr bwMode="auto">
            <a:xfrm>
              <a:off x="1584" y="450"/>
              <a:ext cx="1872" cy="1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4" name="Line 14"/>
            <p:cNvSpPr>
              <a:spLocks noChangeShapeType="1"/>
            </p:cNvSpPr>
            <p:nvPr/>
          </p:nvSpPr>
          <p:spPr bwMode="auto">
            <a:xfrm flipH="1">
              <a:off x="2352" y="336"/>
              <a:ext cx="196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" y="3400425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Электрическое поле создается двумя одинаковыми по величине точечными зарядами </a:t>
            </a:r>
            <a:r>
              <a:rPr lang="en-US" alt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en-US" alt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Вектор напряженности электрического поля в точке А, равноудаленной от зарядов, направлен, как показано на рисунке. Каковы знаки зарядов?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А) 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отрицательный,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отрицательный.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Б) 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положительный,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отрицательный.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В) 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 – отрицательный,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положительный.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Г) 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положительный, </a:t>
            </a:r>
            <a:r>
              <a:rPr lang="en-US" altLang="ru-RU" sz="2400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altLang="ru-RU" sz="2400" dirty="0" smtClean="0">
                <a:solidFill>
                  <a:srgbClr val="0000FF"/>
                </a:solidFill>
                <a:latin typeface="Times New Roman" pitchFamily="18" charset="0"/>
              </a:rPr>
              <a:t> – положительный. 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1828800" y="712788"/>
          <a:ext cx="5064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Формула" r:id="rId3" imgW="152268" imgH="215713" progId="Equation.3">
                  <p:embed/>
                </p:oleObj>
              </mc:Choice>
              <mc:Fallback>
                <p:oleObj name="Формула" r:id="rId3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12788"/>
                        <a:ext cx="5064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6781800" y="712788"/>
          <a:ext cx="5905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Формула" r:id="rId5" imgW="177569" imgH="215619" progId="Equation.3">
                  <p:embed/>
                </p:oleObj>
              </mc:Choice>
              <mc:Fallback>
                <p:oleObj name="Формула" r:id="rId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712788"/>
                        <a:ext cx="5905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2438400" y="941388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6467475" y="931863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657600" y="2008188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b="1" smtClean="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graphicFrame>
        <p:nvGraphicFramePr>
          <p:cNvPr id="7177" name="Object 11"/>
          <p:cNvGraphicFramePr>
            <a:graphicFrameLocks noChangeAspect="1"/>
          </p:cNvGraphicFramePr>
          <p:nvPr/>
        </p:nvGraphicFramePr>
        <p:xfrm>
          <a:off x="6477000" y="2008188"/>
          <a:ext cx="7175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Формула" r:id="rId7" imgW="215713" imgH="241091" progId="Equation.3">
                  <p:embed/>
                </p:oleObj>
              </mc:Choice>
              <mc:Fallback>
                <p:oleObj name="Формула" r:id="rId7" imgW="215713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008188"/>
                        <a:ext cx="7175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Line 18"/>
          <p:cNvSpPr>
            <a:spLocks noChangeShapeType="1"/>
          </p:cNvSpPr>
          <p:nvPr/>
        </p:nvSpPr>
        <p:spPr bwMode="auto">
          <a:xfrm flipH="1">
            <a:off x="4191000" y="1827213"/>
            <a:ext cx="1217613" cy="801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9" name="Line 4"/>
          <p:cNvSpPr>
            <a:spLocks noChangeShapeType="1"/>
          </p:cNvSpPr>
          <p:nvPr/>
        </p:nvSpPr>
        <p:spPr bwMode="auto">
          <a:xfrm>
            <a:off x="4572000" y="2389188"/>
            <a:ext cx="1752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794" name="Line 17"/>
          <p:cNvSpPr>
            <a:spLocks noChangeShapeType="1"/>
          </p:cNvSpPr>
          <p:nvPr/>
        </p:nvSpPr>
        <p:spPr bwMode="auto">
          <a:xfrm>
            <a:off x="4470400" y="2328863"/>
            <a:ext cx="1168400" cy="769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387600" y="85248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32801" name="Group 33"/>
          <p:cNvGrpSpPr>
            <a:grpSpLocks/>
          </p:cNvGrpSpPr>
          <p:nvPr/>
        </p:nvGrpSpPr>
        <p:grpSpPr bwMode="auto">
          <a:xfrm>
            <a:off x="6419850" y="750888"/>
            <a:ext cx="457200" cy="519112"/>
            <a:chOff x="1410" y="1422"/>
            <a:chExt cx="288" cy="327"/>
          </a:xfrm>
        </p:grpSpPr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1440" y="153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192" name="Text Box 32"/>
            <p:cNvSpPr txBox="1">
              <a:spLocks noChangeArrowheads="1"/>
            </p:cNvSpPr>
            <p:nvPr/>
          </p:nvSpPr>
          <p:spPr bwMode="auto">
            <a:xfrm>
              <a:off x="1410" y="1422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FFFF00"/>
                  </a:solidFill>
                </a:rPr>
                <a:t>-</a:t>
              </a:r>
            </a:p>
          </p:txBody>
        </p:sp>
      </p:grp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990600" y="106363"/>
            <a:ext cx="891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FF"/>
                </a:solidFill>
                <a:latin typeface="Times New Roman" pitchFamily="18" charset="0"/>
              </a:rPr>
              <a:t>Б)  </a:t>
            </a:r>
            <a:r>
              <a:rPr lang="en-US" altLang="ru-RU" i="1" dirty="0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altLang="ru-RU" i="1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altLang="ru-RU" dirty="0" smtClean="0">
                <a:solidFill>
                  <a:srgbClr val="0000FF"/>
                </a:solidFill>
                <a:latin typeface="Times New Roman" pitchFamily="18" charset="0"/>
              </a:rPr>
              <a:t>положительный,   </a:t>
            </a:r>
            <a:r>
              <a:rPr lang="en-US" altLang="ru-RU" i="1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ru-RU" altLang="ru-RU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altLang="ru-RU" i="1" dirty="0" smtClean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</a:rPr>
              <a:t>отрицательный.</a:t>
            </a:r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>
            <a:off x="152400" y="5257800"/>
            <a:ext cx="6096000" cy="457200"/>
          </a:xfrm>
          <a:prstGeom prst="roundRect">
            <a:avLst>
              <a:gd name="adj" fmla="val 375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4562475" y="1096963"/>
            <a:ext cx="838200" cy="1273175"/>
            <a:chOff x="4562475" y="1096963"/>
            <a:chExt cx="838200" cy="1273175"/>
          </a:xfrm>
        </p:grpSpPr>
        <p:sp>
          <p:nvSpPr>
            <p:cNvPr id="7189" name="Line 16"/>
            <p:cNvSpPr>
              <a:spLocks noChangeShapeType="1"/>
            </p:cNvSpPr>
            <p:nvPr/>
          </p:nvSpPr>
          <p:spPr bwMode="auto">
            <a:xfrm flipV="1">
              <a:off x="4562475" y="1827213"/>
              <a:ext cx="838200" cy="5429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190" name="Объект 1"/>
            <p:cNvGraphicFramePr>
              <a:graphicFrameLocks noChangeAspect="1"/>
            </p:cNvGraphicFramePr>
            <p:nvPr/>
          </p:nvGraphicFramePr>
          <p:xfrm>
            <a:off x="4767263" y="1096963"/>
            <a:ext cx="547687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Формула" r:id="rId9" imgW="190417" imgH="241195" progId="Equation.3">
                    <p:embed/>
                  </p:oleObj>
                </mc:Choice>
                <mc:Fallback>
                  <p:oleObj name="Формула" r:id="rId9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7263" y="1096963"/>
                          <a:ext cx="547687" cy="693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581525" y="2398713"/>
            <a:ext cx="838200" cy="944562"/>
            <a:chOff x="4581525" y="2398713"/>
            <a:chExt cx="838200" cy="944562"/>
          </a:xfrm>
        </p:grpSpPr>
        <p:sp>
          <p:nvSpPr>
            <p:cNvPr id="7187" name="Line 12"/>
            <p:cNvSpPr>
              <a:spLocks noChangeShapeType="1"/>
            </p:cNvSpPr>
            <p:nvPr/>
          </p:nvSpPr>
          <p:spPr bwMode="auto">
            <a:xfrm>
              <a:off x="4581525" y="2398713"/>
              <a:ext cx="838200" cy="54292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188" name="Объект 27"/>
            <p:cNvGraphicFramePr>
              <a:graphicFrameLocks noChangeAspect="1"/>
            </p:cNvGraphicFramePr>
            <p:nvPr/>
          </p:nvGraphicFramePr>
          <p:xfrm>
            <a:off x="4659312" y="2649538"/>
            <a:ext cx="511175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Формула" r:id="rId11" imgW="177646" imgH="241091" progId="Equation.3">
                    <p:embed/>
                  </p:oleObj>
                </mc:Choice>
                <mc:Fallback>
                  <p:oleObj name="Формула" r:id="rId11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312" y="2649538"/>
                          <a:ext cx="511175" cy="693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48524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9583 -0.078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 0.07778 " pathEditMode="relative" ptsTypes="AA">
                                      <p:cBhvr>
                                        <p:cTn id="25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  <p:bldP spid="32782" grpId="1" animBg="1"/>
      <p:bldP spid="32794" grpId="0" animBg="1"/>
      <p:bldP spid="32794" grpId="1" animBg="1"/>
      <p:bldP spid="32797" grpId="0"/>
      <p:bldP spid="32802" grpId="0"/>
      <p:bldP spid="328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4"/>
          <p:cNvSpPr txBox="1">
            <a:spLocks noChangeArrowheads="1"/>
          </p:cNvSpPr>
          <p:nvPr/>
        </p:nvSpPr>
        <p:spPr bwMode="auto">
          <a:xfrm>
            <a:off x="250825" y="152400"/>
            <a:ext cx="88931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Вдоль какой стрелки направлен вектор напряженности в точке А?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А) 1.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Б) 2.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В) 3.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Г) 4. </a:t>
            </a:r>
          </a:p>
        </p:txBody>
      </p:sp>
      <p:grpSp>
        <p:nvGrpSpPr>
          <p:cNvPr id="33878" name="Group 86"/>
          <p:cNvGrpSpPr>
            <a:grpSpLocks/>
          </p:cNvGrpSpPr>
          <p:nvPr/>
        </p:nvGrpSpPr>
        <p:grpSpPr bwMode="auto">
          <a:xfrm>
            <a:off x="2362200" y="3940175"/>
            <a:ext cx="866775" cy="860425"/>
            <a:chOff x="1488" y="2471"/>
            <a:chExt cx="546" cy="542"/>
          </a:xfrm>
        </p:grpSpPr>
        <p:sp>
          <p:nvSpPr>
            <p:cNvPr id="8240" name="Line 12"/>
            <p:cNvSpPr>
              <a:spLocks noChangeShapeType="1"/>
            </p:cNvSpPr>
            <p:nvPr/>
          </p:nvSpPr>
          <p:spPr bwMode="auto">
            <a:xfrm flipH="1" flipV="1">
              <a:off x="1554" y="3013"/>
              <a:ext cx="4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8241" name="Object 19"/>
            <p:cNvGraphicFramePr>
              <a:graphicFrameLocks noChangeAspect="1"/>
            </p:cNvGraphicFramePr>
            <p:nvPr/>
          </p:nvGraphicFramePr>
          <p:xfrm>
            <a:off x="1488" y="2471"/>
            <a:ext cx="372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0" name="Формула" r:id="rId3" imgW="0" imgH="57279" progId="Equation.3">
                    <p:embed/>
                  </p:oleObj>
                </mc:Choice>
                <mc:Fallback>
                  <p:oleObj name="Формула" r:id="rId3" imgW="0" imgH="57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71"/>
                          <a:ext cx="372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515225" y="1876425"/>
          <a:ext cx="5064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1876425"/>
                        <a:ext cx="5064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5943600" y="1860550"/>
          <a:ext cx="5905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60550"/>
                        <a:ext cx="5905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Oval 8"/>
          <p:cNvSpPr>
            <a:spLocks noChangeArrowheads="1"/>
          </p:cNvSpPr>
          <p:nvPr/>
        </p:nvSpPr>
        <p:spPr bwMode="auto">
          <a:xfrm>
            <a:off x="7572375" y="2606675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6076950" y="262255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200" name="Text Box 29"/>
          <p:cNvSpPr txBox="1">
            <a:spLocks noChangeArrowheads="1"/>
          </p:cNvSpPr>
          <p:nvPr/>
        </p:nvSpPr>
        <p:spPr bwMode="auto">
          <a:xfrm>
            <a:off x="7515225" y="254158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8201" name="Group 33"/>
          <p:cNvGrpSpPr>
            <a:grpSpLocks/>
          </p:cNvGrpSpPr>
          <p:nvPr/>
        </p:nvGrpSpPr>
        <p:grpSpPr bwMode="auto">
          <a:xfrm>
            <a:off x="6029325" y="2441575"/>
            <a:ext cx="457200" cy="517525"/>
            <a:chOff x="1410" y="1422"/>
            <a:chExt cx="288" cy="327"/>
          </a:xfrm>
        </p:grpSpPr>
        <p:sp>
          <p:nvSpPr>
            <p:cNvPr id="8238" name="Oval 9"/>
            <p:cNvSpPr>
              <a:spLocks noChangeArrowheads="1"/>
            </p:cNvSpPr>
            <p:nvPr/>
          </p:nvSpPr>
          <p:spPr bwMode="auto">
            <a:xfrm>
              <a:off x="1440" y="153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239" name="Text Box 32"/>
            <p:cNvSpPr txBox="1">
              <a:spLocks noChangeArrowheads="1"/>
            </p:cNvSpPr>
            <p:nvPr/>
          </p:nvSpPr>
          <p:spPr bwMode="auto">
            <a:xfrm>
              <a:off x="1410" y="1422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dirty="0" smtClean="0">
                  <a:solidFill>
                    <a:srgbClr val="FFFF00"/>
                  </a:solidFill>
                </a:rPr>
                <a:t>-</a:t>
              </a:r>
            </a:p>
          </p:txBody>
        </p:sp>
      </p:grpSp>
      <p:grpSp>
        <p:nvGrpSpPr>
          <p:cNvPr id="33865" name="Group 73"/>
          <p:cNvGrpSpPr>
            <a:grpSpLocks/>
          </p:cNvGrpSpPr>
          <p:nvPr/>
        </p:nvGrpSpPr>
        <p:grpSpPr bwMode="auto">
          <a:xfrm>
            <a:off x="3276600" y="3886200"/>
            <a:ext cx="1666875" cy="928688"/>
            <a:chOff x="1488" y="3072"/>
            <a:chExt cx="1050" cy="585"/>
          </a:xfrm>
        </p:grpSpPr>
        <p:graphicFrame>
          <p:nvGraphicFramePr>
            <p:cNvPr id="8236" name="Object 20"/>
            <p:cNvGraphicFramePr>
              <a:graphicFrameLocks noChangeAspect="1"/>
            </p:cNvGraphicFramePr>
            <p:nvPr/>
          </p:nvGraphicFramePr>
          <p:xfrm>
            <a:off x="2016" y="3072"/>
            <a:ext cx="399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3" name="Формула" r:id="rId9" imgW="0" imgH="28639" progId="Equation.3">
                    <p:embed/>
                  </p:oleObj>
                </mc:Choice>
                <mc:Fallback>
                  <p:oleObj name="Формула" r:id="rId9" imgW="0" imgH="28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072"/>
                          <a:ext cx="399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7" name="Line 16"/>
            <p:cNvSpPr>
              <a:spLocks noChangeShapeType="1"/>
            </p:cNvSpPr>
            <p:nvPr/>
          </p:nvSpPr>
          <p:spPr bwMode="auto">
            <a:xfrm>
              <a:off x="1488" y="3648"/>
              <a:ext cx="1050" cy="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04" name="Freeform 42"/>
          <p:cNvSpPr>
            <a:spLocks/>
          </p:cNvSpPr>
          <p:nvPr/>
        </p:nvSpPr>
        <p:spPr bwMode="auto">
          <a:xfrm>
            <a:off x="3171825" y="2603500"/>
            <a:ext cx="200025" cy="200025"/>
          </a:xfrm>
          <a:custGeom>
            <a:avLst/>
            <a:gdLst>
              <a:gd name="T0" fmla="*/ 2147483647 w 126"/>
              <a:gd name="T1" fmla="*/ 0 h 126"/>
              <a:gd name="T2" fmla="*/ 2147483647 w 126"/>
              <a:gd name="T3" fmla="*/ 0 h 126"/>
              <a:gd name="T4" fmla="*/ 2147483647 w 126"/>
              <a:gd name="T5" fmla="*/ 2147483647 h 126"/>
              <a:gd name="T6" fmla="*/ 2147483647 w 126"/>
              <a:gd name="T7" fmla="*/ 2147483647 h 126"/>
              <a:gd name="T8" fmla="*/ 2147483647 w 126"/>
              <a:gd name="T9" fmla="*/ 2147483647 h 126"/>
              <a:gd name="T10" fmla="*/ 2147483647 w 126"/>
              <a:gd name="T11" fmla="*/ 2147483647 h 126"/>
              <a:gd name="T12" fmla="*/ 2147483647 w 126"/>
              <a:gd name="T13" fmla="*/ 2147483647 h 126"/>
              <a:gd name="T14" fmla="*/ 0 w 126"/>
              <a:gd name="T15" fmla="*/ 2147483647 h 126"/>
              <a:gd name="T16" fmla="*/ 0 w 126"/>
              <a:gd name="T17" fmla="*/ 2147483647 h 126"/>
              <a:gd name="T18" fmla="*/ 0 w 126"/>
              <a:gd name="T19" fmla="*/ 2147483647 h 126"/>
              <a:gd name="T20" fmla="*/ 2147483647 w 126"/>
              <a:gd name="T21" fmla="*/ 2147483647 h 126"/>
              <a:gd name="T22" fmla="*/ 2147483647 w 126"/>
              <a:gd name="T23" fmla="*/ 2147483647 h 126"/>
              <a:gd name="T24" fmla="*/ 2147483647 w 126"/>
              <a:gd name="T25" fmla="*/ 2147483647 h 126"/>
              <a:gd name="T26" fmla="*/ 2147483647 w 126"/>
              <a:gd name="T27" fmla="*/ 2147483647 h 126"/>
              <a:gd name="T28" fmla="*/ 2147483647 w 126"/>
              <a:gd name="T29" fmla="*/ 2147483647 h 126"/>
              <a:gd name="T30" fmla="*/ 2147483647 w 126"/>
              <a:gd name="T31" fmla="*/ 2147483647 h 126"/>
              <a:gd name="T32" fmla="*/ 2147483647 w 126"/>
              <a:gd name="T33" fmla="*/ 2147483647 h 126"/>
              <a:gd name="T34" fmla="*/ 2147483647 w 126"/>
              <a:gd name="T35" fmla="*/ 2147483647 h 126"/>
              <a:gd name="T36" fmla="*/ 2147483647 w 126"/>
              <a:gd name="T37" fmla="*/ 2147483647 h 126"/>
              <a:gd name="T38" fmla="*/ 2147483647 w 126"/>
              <a:gd name="T39" fmla="*/ 2147483647 h 126"/>
              <a:gd name="T40" fmla="*/ 2147483647 w 126"/>
              <a:gd name="T41" fmla="*/ 2147483647 h 126"/>
              <a:gd name="T42" fmla="*/ 2147483647 w 126"/>
              <a:gd name="T43" fmla="*/ 2147483647 h 126"/>
              <a:gd name="T44" fmla="*/ 2147483647 w 126"/>
              <a:gd name="T45" fmla="*/ 2147483647 h 126"/>
              <a:gd name="T46" fmla="*/ 2147483647 w 126"/>
              <a:gd name="T47" fmla="*/ 2147483647 h 126"/>
              <a:gd name="T48" fmla="*/ 2147483647 w 126"/>
              <a:gd name="T49" fmla="*/ 2147483647 h 126"/>
              <a:gd name="T50" fmla="*/ 2147483647 w 126"/>
              <a:gd name="T51" fmla="*/ 2147483647 h 126"/>
              <a:gd name="T52" fmla="*/ 2147483647 w 126"/>
              <a:gd name="T53" fmla="*/ 2147483647 h 126"/>
              <a:gd name="T54" fmla="*/ 2147483647 w 126"/>
              <a:gd name="T55" fmla="*/ 2147483647 h 126"/>
              <a:gd name="T56" fmla="*/ 2147483647 w 126"/>
              <a:gd name="T57" fmla="*/ 2147483647 h 126"/>
              <a:gd name="T58" fmla="*/ 2147483647 w 126"/>
              <a:gd name="T59" fmla="*/ 2147483647 h 126"/>
              <a:gd name="T60" fmla="*/ 2147483647 w 126"/>
              <a:gd name="T61" fmla="*/ 2147483647 h 126"/>
              <a:gd name="T62" fmla="*/ 2147483647 w 126"/>
              <a:gd name="T63" fmla="*/ 0 h 126"/>
              <a:gd name="T64" fmla="*/ 2147483647 w 126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6" h="126">
                <a:moveTo>
                  <a:pt x="61" y="0"/>
                </a:moveTo>
                <a:lnTo>
                  <a:pt x="49" y="0"/>
                </a:lnTo>
                <a:lnTo>
                  <a:pt x="37" y="3"/>
                </a:lnTo>
                <a:lnTo>
                  <a:pt x="28" y="9"/>
                </a:lnTo>
                <a:lnTo>
                  <a:pt x="18" y="18"/>
                </a:lnTo>
                <a:lnTo>
                  <a:pt x="9" y="28"/>
                </a:lnTo>
                <a:lnTo>
                  <a:pt x="6" y="37"/>
                </a:lnTo>
                <a:lnTo>
                  <a:pt x="0" y="49"/>
                </a:lnTo>
                <a:lnTo>
                  <a:pt x="0" y="61"/>
                </a:lnTo>
                <a:lnTo>
                  <a:pt x="0" y="74"/>
                </a:lnTo>
                <a:lnTo>
                  <a:pt x="6" y="86"/>
                </a:lnTo>
                <a:lnTo>
                  <a:pt x="9" y="98"/>
                </a:lnTo>
                <a:lnTo>
                  <a:pt x="18" y="108"/>
                </a:lnTo>
                <a:lnTo>
                  <a:pt x="28" y="114"/>
                </a:lnTo>
                <a:lnTo>
                  <a:pt x="37" y="120"/>
                </a:lnTo>
                <a:lnTo>
                  <a:pt x="49" y="123"/>
                </a:lnTo>
                <a:lnTo>
                  <a:pt x="61" y="126"/>
                </a:lnTo>
                <a:lnTo>
                  <a:pt x="77" y="123"/>
                </a:lnTo>
                <a:lnTo>
                  <a:pt x="86" y="120"/>
                </a:lnTo>
                <a:lnTo>
                  <a:pt x="98" y="114"/>
                </a:lnTo>
                <a:lnTo>
                  <a:pt x="108" y="108"/>
                </a:lnTo>
                <a:lnTo>
                  <a:pt x="114" y="98"/>
                </a:lnTo>
                <a:lnTo>
                  <a:pt x="120" y="86"/>
                </a:lnTo>
                <a:lnTo>
                  <a:pt x="123" y="74"/>
                </a:lnTo>
                <a:lnTo>
                  <a:pt x="126" y="61"/>
                </a:lnTo>
                <a:lnTo>
                  <a:pt x="123" y="49"/>
                </a:lnTo>
                <a:lnTo>
                  <a:pt x="120" y="37"/>
                </a:lnTo>
                <a:lnTo>
                  <a:pt x="114" y="28"/>
                </a:lnTo>
                <a:lnTo>
                  <a:pt x="108" y="18"/>
                </a:lnTo>
                <a:lnTo>
                  <a:pt x="98" y="9"/>
                </a:lnTo>
                <a:lnTo>
                  <a:pt x="86" y="3"/>
                </a:lnTo>
                <a:lnTo>
                  <a:pt x="77" y="0"/>
                </a:lnTo>
                <a:lnTo>
                  <a:pt x="6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05" name="Rectangle 44"/>
          <p:cNvSpPr>
            <a:spLocks noChangeArrowheads="1"/>
          </p:cNvSpPr>
          <p:nvPr/>
        </p:nvSpPr>
        <p:spPr bwMode="auto">
          <a:xfrm>
            <a:off x="3429000" y="2133600"/>
            <a:ext cx="3762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100" b="1" smtClean="0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ru-RU" altLang="ru-RU" sz="1600" b="1" smtClean="0">
              <a:solidFill>
                <a:srgbClr val="000000"/>
              </a:solidFill>
            </a:endParaRPr>
          </a:p>
        </p:txBody>
      </p:sp>
      <p:sp>
        <p:nvSpPr>
          <p:cNvPr id="8206" name="Rectangle 45"/>
          <p:cNvSpPr>
            <a:spLocks noChangeArrowheads="1"/>
          </p:cNvSpPr>
          <p:nvPr/>
        </p:nvSpPr>
        <p:spPr bwMode="auto">
          <a:xfrm>
            <a:off x="3851275" y="2378075"/>
            <a:ext cx="92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9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207" name="Freeform 46"/>
          <p:cNvSpPr>
            <a:spLocks noEditPoints="1"/>
          </p:cNvSpPr>
          <p:nvPr/>
        </p:nvSpPr>
        <p:spPr bwMode="auto">
          <a:xfrm>
            <a:off x="3308350" y="2654300"/>
            <a:ext cx="1101725" cy="161925"/>
          </a:xfrm>
          <a:custGeom>
            <a:avLst/>
            <a:gdLst>
              <a:gd name="T0" fmla="*/ 0 w 694"/>
              <a:gd name="T1" fmla="*/ 2147483647 h 102"/>
              <a:gd name="T2" fmla="*/ 2147483647 w 694"/>
              <a:gd name="T3" fmla="*/ 2147483647 h 102"/>
              <a:gd name="T4" fmla="*/ 2147483647 w 694"/>
              <a:gd name="T5" fmla="*/ 2147483647 h 102"/>
              <a:gd name="T6" fmla="*/ 0 w 694"/>
              <a:gd name="T7" fmla="*/ 2147483647 h 102"/>
              <a:gd name="T8" fmla="*/ 0 w 694"/>
              <a:gd name="T9" fmla="*/ 2147483647 h 102"/>
              <a:gd name="T10" fmla="*/ 2147483647 w 694"/>
              <a:gd name="T11" fmla="*/ 2147483647 h 102"/>
              <a:gd name="T12" fmla="*/ 2147483647 w 694"/>
              <a:gd name="T13" fmla="*/ 0 h 102"/>
              <a:gd name="T14" fmla="*/ 2147483647 w 694"/>
              <a:gd name="T15" fmla="*/ 2147483647 h 102"/>
              <a:gd name="T16" fmla="*/ 2147483647 w 694"/>
              <a:gd name="T17" fmla="*/ 2147483647 h 102"/>
              <a:gd name="T18" fmla="*/ 2147483647 w 694"/>
              <a:gd name="T19" fmla="*/ 2147483647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4" h="102">
                <a:moveTo>
                  <a:pt x="0" y="37"/>
                </a:moveTo>
                <a:lnTo>
                  <a:pt x="592" y="37"/>
                </a:lnTo>
                <a:lnTo>
                  <a:pt x="592" y="65"/>
                </a:lnTo>
                <a:lnTo>
                  <a:pt x="0" y="65"/>
                </a:lnTo>
                <a:lnTo>
                  <a:pt x="0" y="37"/>
                </a:lnTo>
                <a:close/>
                <a:moveTo>
                  <a:pt x="592" y="50"/>
                </a:moveTo>
                <a:lnTo>
                  <a:pt x="540" y="0"/>
                </a:lnTo>
                <a:lnTo>
                  <a:pt x="694" y="50"/>
                </a:lnTo>
                <a:lnTo>
                  <a:pt x="540" y="102"/>
                </a:lnTo>
                <a:lnTo>
                  <a:pt x="592" y="5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08" name="Freeform 47"/>
          <p:cNvSpPr>
            <a:spLocks noEditPoints="1"/>
          </p:cNvSpPr>
          <p:nvPr/>
        </p:nvSpPr>
        <p:spPr bwMode="auto">
          <a:xfrm>
            <a:off x="2133600" y="2651125"/>
            <a:ext cx="1101725" cy="161925"/>
          </a:xfrm>
          <a:custGeom>
            <a:avLst/>
            <a:gdLst>
              <a:gd name="T0" fmla="*/ 2147483647 w 694"/>
              <a:gd name="T1" fmla="*/ 2147483647 h 102"/>
              <a:gd name="T2" fmla="*/ 2147483647 w 694"/>
              <a:gd name="T3" fmla="*/ 2147483647 h 102"/>
              <a:gd name="T4" fmla="*/ 2147483647 w 694"/>
              <a:gd name="T5" fmla="*/ 2147483647 h 102"/>
              <a:gd name="T6" fmla="*/ 2147483647 w 694"/>
              <a:gd name="T7" fmla="*/ 2147483647 h 102"/>
              <a:gd name="T8" fmla="*/ 2147483647 w 694"/>
              <a:gd name="T9" fmla="*/ 2147483647 h 102"/>
              <a:gd name="T10" fmla="*/ 2147483647 w 694"/>
              <a:gd name="T11" fmla="*/ 2147483647 h 102"/>
              <a:gd name="T12" fmla="*/ 2147483647 w 694"/>
              <a:gd name="T13" fmla="*/ 2147483647 h 102"/>
              <a:gd name="T14" fmla="*/ 0 w 694"/>
              <a:gd name="T15" fmla="*/ 2147483647 h 102"/>
              <a:gd name="T16" fmla="*/ 2147483647 w 694"/>
              <a:gd name="T17" fmla="*/ 0 h 102"/>
              <a:gd name="T18" fmla="*/ 2147483647 w 694"/>
              <a:gd name="T19" fmla="*/ 2147483647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4" h="102">
                <a:moveTo>
                  <a:pt x="694" y="65"/>
                </a:moveTo>
                <a:lnTo>
                  <a:pt x="105" y="65"/>
                </a:lnTo>
                <a:lnTo>
                  <a:pt x="105" y="37"/>
                </a:lnTo>
                <a:lnTo>
                  <a:pt x="694" y="37"/>
                </a:lnTo>
                <a:lnTo>
                  <a:pt x="694" y="65"/>
                </a:lnTo>
                <a:close/>
                <a:moveTo>
                  <a:pt x="105" y="50"/>
                </a:moveTo>
                <a:lnTo>
                  <a:pt x="154" y="102"/>
                </a:lnTo>
                <a:lnTo>
                  <a:pt x="0" y="50"/>
                </a:lnTo>
                <a:lnTo>
                  <a:pt x="154" y="0"/>
                </a:lnTo>
                <a:lnTo>
                  <a:pt x="105" y="5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09" name="Rectangle 50"/>
          <p:cNvSpPr>
            <a:spLocks noChangeArrowheads="1"/>
          </p:cNvSpPr>
          <p:nvPr/>
        </p:nvSpPr>
        <p:spPr bwMode="auto">
          <a:xfrm>
            <a:off x="4321175" y="2212975"/>
            <a:ext cx="2476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900" b="1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210" name="Rectangle 52"/>
          <p:cNvSpPr>
            <a:spLocks noChangeArrowheads="1"/>
          </p:cNvSpPr>
          <p:nvPr/>
        </p:nvSpPr>
        <p:spPr bwMode="auto">
          <a:xfrm>
            <a:off x="1839913" y="2486025"/>
            <a:ext cx="2476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900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211" name="Freeform 56"/>
          <p:cNvSpPr>
            <a:spLocks noEditPoints="1"/>
          </p:cNvSpPr>
          <p:nvPr/>
        </p:nvSpPr>
        <p:spPr bwMode="auto">
          <a:xfrm>
            <a:off x="3200400" y="1524000"/>
            <a:ext cx="166688" cy="1100138"/>
          </a:xfrm>
          <a:custGeom>
            <a:avLst/>
            <a:gdLst>
              <a:gd name="T0" fmla="*/ 2147483647 w 105"/>
              <a:gd name="T1" fmla="*/ 2147483647 h 693"/>
              <a:gd name="T2" fmla="*/ 2147483647 w 105"/>
              <a:gd name="T3" fmla="*/ 2147483647 h 693"/>
              <a:gd name="T4" fmla="*/ 2147483647 w 105"/>
              <a:gd name="T5" fmla="*/ 2147483647 h 693"/>
              <a:gd name="T6" fmla="*/ 2147483647 w 105"/>
              <a:gd name="T7" fmla="*/ 2147483647 h 693"/>
              <a:gd name="T8" fmla="*/ 2147483647 w 105"/>
              <a:gd name="T9" fmla="*/ 2147483647 h 693"/>
              <a:gd name="T10" fmla="*/ 2147483647 w 105"/>
              <a:gd name="T11" fmla="*/ 2147483647 h 693"/>
              <a:gd name="T12" fmla="*/ 0 w 105"/>
              <a:gd name="T13" fmla="*/ 2147483647 h 693"/>
              <a:gd name="T14" fmla="*/ 2147483647 w 105"/>
              <a:gd name="T15" fmla="*/ 0 h 693"/>
              <a:gd name="T16" fmla="*/ 2147483647 w 105"/>
              <a:gd name="T17" fmla="*/ 2147483647 h 693"/>
              <a:gd name="T18" fmla="*/ 2147483647 w 105"/>
              <a:gd name="T19" fmla="*/ 2147483647 h 6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693">
                <a:moveTo>
                  <a:pt x="40" y="693"/>
                </a:moveTo>
                <a:lnTo>
                  <a:pt x="40" y="102"/>
                </a:lnTo>
                <a:lnTo>
                  <a:pt x="65" y="102"/>
                </a:lnTo>
                <a:lnTo>
                  <a:pt x="65" y="693"/>
                </a:lnTo>
                <a:lnTo>
                  <a:pt x="40" y="693"/>
                </a:lnTo>
                <a:close/>
                <a:moveTo>
                  <a:pt x="53" y="102"/>
                </a:moveTo>
                <a:lnTo>
                  <a:pt x="0" y="154"/>
                </a:lnTo>
                <a:lnTo>
                  <a:pt x="53" y="0"/>
                </a:lnTo>
                <a:lnTo>
                  <a:pt x="105" y="154"/>
                </a:lnTo>
                <a:lnTo>
                  <a:pt x="53" y="102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12" name="Freeform 57"/>
          <p:cNvSpPr>
            <a:spLocks noEditPoints="1"/>
          </p:cNvSpPr>
          <p:nvPr/>
        </p:nvSpPr>
        <p:spPr bwMode="auto">
          <a:xfrm>
            <a:off x="3340100" y="2767013"/>
            <a:ext cx="742950" cy="484187"/>
          </a:xfrm>
          <a:custGeom>
            <a:avLst/>
            <a:gdLst>
              <a:gd name="T0" fmla="*/ 2147483647 w 468"/>
              <a:gd name="T1" fmla="*/ 0 h 305"/>
              <a:gd name="T2" fmla="*/ 2147483647 w 468"/>
              <a:gd name="T3" fmla="*/ 2147483647 h 305"/>
              <a:gd name="T4" fmla="*/ 2147483647 w 468"/>
              <a:gd name="T5" fmla="*/ 2147483647 h 305"/>
              <a:gd name="T6" fmla="*/ 0 w 468"/>
              <a:gd name="T7" fmla="*/ 2147483647 h 305"/>
              <a:gd name="T8" fmla="*/ 2147483647 w 468"/>
              <a:gd name="T9" fmla="*/ 0 h 305"/>
              <a:gd name="T10" fmla="*/ 2147483647 w 468"/>
              <a:gd name="T11" fmla="*/ 2147483647 h 305"/>
              <a:gd name="T12" fmla="*/ 2147483647 w 468"/>
              <a:gd name="T13" fmla="*/ 2147483647 h 305"/>
              <a:gd name="T14" fmla="*/ 2147483647 w 468"/>
              <a:gd name="T15" fmla="*/ 2147483647 h 305"/>
              <a:gd name="T16" fmla="*/ 2147483647 w 468"/>
              <a:gd name="T17" fmla="*/ 2147483647 h 305"/>
              <a:gd name="T18" fmla="*/ 2147483647 w 468"/>
              <a:gd name="T19" fmla="*/ 2147483647 h 3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8" h="305">
                <a:moveTo>
                  <a:pt x="12" y="0"/>
                </a:moveTo>
                <a:lnTo>
                  <a:pt x="388" y="240"/>
                </a:lnTo>
                <a:lnTo>
                  <a:pt x="376" y="261"/>
                </a:lnTo>
                <a:lnTo>
                  <a:pt x="0" y="21"/>
                </a:lnTo>
                <a:lnTo>
                  <a:pt x="12" y="0"/>
                </a:lnTo>
                <a:close/>
                <a:moveTo>
                  <a:pt x="382" y="249"/>
                </a:moveTo>
                <a:lnTo>
                  <a:pt x="367" y="178"/>
                </a:lnTo>
                <a:lnTo>
                  <a:pt x="468" y="305"/>
                </a:lnTo>
                <a:lnTo>
                  <a:pt x="311" y="265"/>
                </a:lnTo>
                <a:lnTo>
                  <a:pt x="382" y="249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13" name="Rectangle 58"/>
          <p:cNvSpPr>
            <a:spLocks noChangeArrowheads="1"/>
          </p:cNvSpPr>
          <p:nvPr/>
        </p:nvSpPr>
        <p:spPr bwMode="auto">
          <a:xfrm>
            <a:off x="2901950" y="1387475"/>
            <a:ext cx="2476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900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214" name="Rectangle 60"/>
          <p:cNvSpPr>
            <a:spLocks noChangeArrowheads="1"/>
          </p:cNvSpPr>
          <p:nvPr/>
        </p:nvSpPr>
        <p:spPr bwMode="auto">
          <a:xfrm>
            <a:off x="4116388" y="3048000"/>
            <a:ext cx="2476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900" b="1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33855" name="Group 63"/>
          <p:cNvGrpSpPr>
            <a:grpSpLocks/>
          </p:cNvGrpSpPr>
          <p:nvPr/>
        </p:nvGrpSpPr>
        <p:grpSpPr bwMode="auto">
          <a:xfrm>
            <a:off x="5943600" y="3800475"/>
            <a:ext cx="2078038" cy="1206500"/>
            <a:chOff x="2592" y="3047"/>
            <a:chExt cx="1309" cy="760"/>
          </a:xfrm>
        </p:grpSpPr>
        <p:graphicFrame>
          <p:nvGraphicFramePr>
            <p:cNvPr id="8228" name="Object 6"/>
            <p:cNvGraphicFramePr>
              <a:graphicFrameLocks noChangeAspect="1"/>
            </p:cNvGraphicFramePr>
            <p:nvPr/>
          </p:nvGraphicFramePr>
          <p:xfrm>
            <a:off x="3582" y="3047"/>
            <a:ext cx="319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4" name="Формула" r:id="rId11" imgW="152268" imgH="215713" progId="Equation.3">
                    <p:embed/>
                  </p:oleObj>
                </mc:Choice>
                <mc:Fallback>
                  <p:oleObj name="Формула" r:id="rId11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" y="3047"/>
                          <a:ext cx="319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9" name="Object 7"/>
            <p:cNvGraphicFramePr>
              <a:graphicFrameLocks noChangeAspect="1"/>
            </p:cNvGraphicFramePr>
            <p:nvPr/>
          </p:nvGraphicFramePr>
          <p:xfrm>
            <a:off x="2592" y="3115"/>
            <a:ext cx="372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5" name="Формула" r:id="rId12" imgW="177569" imgH="215619" progId="Equation.3">
                    <p:embed/>
                  </p:oleObj>
                </mc:Choice>
                <mc:Fallback>
                  <p:oleObj name="Формула" r:id="rId12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115"/>
                          <a:ext cx="372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0" name="Oval 8"/>
            <p:cNvSpPr>
              <a:spLocks noChangeArrowheads="1"/>
            </p:cNvSpPr>
            <p:nvPr/>
          </p:nvSpPr>
          <p:spPr bwMode="auto">
            <a:xfrm>
              <a:off x="3618" y="3585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231" name="Oval 9"/>
            <p:cNvSpPr>
              <a:spLocks noChangeArrowheads="1"/>
            </p:cNvSpPr>
            <p:nvPr/>
          </p:nvSpPr>
          <p:spPr bwMode="auto">
            <a:xfrm>
              <a:off x="2676" y="3595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232" name="Text Box 29"/>
            <p:cNvSpPr txBox="1">
              <a:spLocks noChangeArrowheads="1"/>
            </p:cNvSpPr>
            <p:nvPr/>
          </p:nvSpPr>
          <p:spPr bwMode="auto">
            <a:xfrm>
              <a:off x="3582" y="354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smtClean="0">
                  <a:solidFill>
                    <a:srgbClr val="FFFF00"/>
                  </a:solidFill>
                </a:rPr>
                <a:t>+</a:t>
              </a:r>
            </a:p>
          </p:txBody>
        </p:sp>
        <p:grpSp>
          <p:nvGrpSpPr>
            <p:cNvPr id="8233" name="Group 33"/>
            <p:cNvGrpSpPr>
              <a:grpSpLocks/>
            </p:cNvGrpSpPr>
            <p:nvPr/>
          </p:nvGrpSpPr>
          <p:grpSpPr bwMode="auto">
            <a:xfrm>
              <a:off x="2646" y="3481"/>
              <a:ext cx="288" cy="326"/>
              <a:chOff x="1410" y="1422"/>
              <a:chExt cx="288" cy="327"/>
            </a:xfrm>
          </p:grpSpPr>
          <p:sp>
            <p:nvSpPr>
              <p:cNvPr id="8234" name="Oval 9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5" name="Text Box 32"/>
              <p:cNvSpPr txBox="1">
                <a:spLocks noChangeArrowheads="1"/>
              </p:cNvSpPr>
              <p:nvPr/>
            </p:nvSpPr>
            <p:spPr bwMode="auto">
              <a:xfrm>
                <a:off x="1410" y="142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800" b="1" smtClean="0">
                    <a:solidFill>
                      <a:srgbClr val="FFFF00"/>
                    </a:solidFill>
                  </a:rPr>
                  <a:t>-</a:t>
                </a:r>
              </a:p>
            </p:txBody>
          </p:sp>
        </p:grpSp>
      </p:grpSp>
      <p:sp>
        <p:nvSpPr>
          <p:cNvPr id="8216" name="Freeform 43"/>
          <p:cNvSpPr>
            <a:spLocks/>
          </p:cNvSpPr>
          <p:nvPr/>
        </p:nvSpPr>
        <p:spPr bwMode="auto">
          <a:xfrm>
            <a:off x="3171825" y="2616200"/>
            <a:ext cx="200025" cy="200025"/>
          </a:xfrm>
          <a:custGeom>
            <a:avLst/>
            <a:gdLst>
              <a:gd name="T0" fmla="*/ 2147483647 w 126"/>
              <a:gd name="T1" fmla="*/ 0 h 126"/>
              <a:gd name="T2" fmla="*/ 2147483647 w 126"/>
              <a:gd name="T3" fmla="*/ 0 h 126"/>
              <a:gd name="T4" fmla="*/ 2147483647 w 126"/>
              <a:gd name="T5" fmla="*/ 2147483647 h 126"/>
              <a:gd name="T6" fmla="*/ 2147483647 w 126"/>
              <a:gd name="T7" fmla="*/ 2147483647 h 126"/>
              <a:gd name="T8" fmla="*/ 2147483647 w 126"/>
              <a:gd name="T9" fmla="*/ 2147483647 h 126"/>
              <a:gd name="T10" fmla="*/ 2147483647 w 126"/>
              <a:gd name="T11" fmla="*/ 2147483647 h 126"/>
              <a:gd name="T12" fmla="*/ 2147483647 w 126"/>
              <a:gd name="T13" fmla="*/ 2147483647 h 126"/>
              <a:gd name="T14" fmla="*/ 0 w 126"/>
              <a:gd name="T15" fmla="*/ 2147483647 h 126"/>
              <a:gd name="T16" fmla="*/ 0 w 126"/>
              <a:gd name="T17" fmla="*/ 2147483647 h 126"/>
              <a:gd name="T18" fmla="*/ 0 w 126"/>
              <a:gd name="T19" fmla="*/ 2147483647 h 126"/>
              <a:gd name="T20" fmla="*/ 2147483647 w 126"/>
              <a:gd name="T21" fmla="*/ 2147483647 h 126"/>
              <a:gd name="T22" fmla="*/ 2147483647 w 126"/>
              <a:gd name="T23" fmla="*/ 2147483647 h 126"/>
              <a:gd name="T24" fmla="*/ 2147483647 w 126"/>
              <a:gd name="T25" fmla="*/ 2147483647 h 126"/>
              <a:gd name="T26" fmla="*/ 2147483647 w 126"/>
              <a:gd name="T27" fmla="*/ 2147483647 h 126"/>
              <a:gd name="T28" fmla="*/ 2147483647 w 126"/>
              <a:gd name="T29" fmla="*/ 2147483647 h 126"/>
              <a:gd name="T30" fmla="*/ 2147483647 w 126"/>
              <a:gd name="T31" fmla="*/ 2147483647 h 126"/>
              <a:gd name="T32" fmla="*/ 2147483647 w 126"/>
              <a:gd name="T33" fmla="*/ 2147483647 h 126"/>
              <a:gd name="T34" fmla="*/ 2147483647 w 126"/>
              <a:gd name="T35" fmla="*/ 2147483647 h 126"/>
              <a:gd name="T36" fmla="*/ 2147483647 w 126"/>
              <a:gd name="T37" fmla="*/ 2147483647 h 126"/>
              <a:gd name="T38" fmla="*/ 2147483647 w 126"/>
              <a:gd name="T39" fmla="*/ 2147483647 h 126"/>
              <a:gd name="T40" fmla="*/ 2147483647 w 126"/>
              <a:gd name="T41" fmla="*/ 2147483647 h 126"/>
              <a:gd name="T42" fmla="*/ 2147483647 w 126"/>
              <a:gd name="T43" fmla="*/ 2147483647 h 126"/>
              <a:gd name="T44" fmla="*/ 2147483647 w 126"/>
              <a:gd name="T45" fmla="*/ 2147483647 h 126"/>
              <a:gd name="T46" fmla="*/ 2147483647 w 126"/>
              <a:gd name="T47" fmla="*/ 2147483647 h 126"/>
              <a:gd name="T48" fmla="*/ 2147483647 w 126"/>
              <a:gd name="T49" fmla="*/ 2147483647 h 126"/>
              <a:gd name="T50" fmla="*/ 2147483647 w 126"/>
              <a:gd name="T51" fmla="*/ 2147483647 h 126"/>
              <a:gd name="T52" fmla="*/ 2147483647 w 126"/>
              <a:gd name="T53" fmla="*/ 2147483647 h 126"/>
              <a:gd name="T54" fmla="*/ 2147483647 w 126"/>
              <a:gd name="T55" fmla="*/ 2147483647 h 126"/>
              <a:gd name="T56" fmla="*/ 2147483647 w 126"/>
              <a:gd name="T57" fmla="*/ 2147483647 h 126"/>
              <a:gd name="T58" fmla="*/ 2147483647 w 126"/>
              <a:gd name="T59" fmla="*/ 2147483647 h 126"/>
              <a:gd name="T60" fmla="*/ 2147483647 w 126"/>
              <a:gd name="T61" fmla="*/ 2147483647 h 126"/>
              <a:gd name="T62" fmla="*/ 2147483647 w 126"/>
              <a:gd name="T63" fmla="*/ 0 h 126"/>
              <a:gd name="T64" fmla="*/ 2147483647 w 126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6" h="126">
                <a:moveTo>
                  <a:pt x="61" y="0"/>
                </a:moveTo>
                <a:lnTo>
                  <a:pt x="49" y="0"/>
                </a:lnTo>
                <a:lnTo>
                  <a:pt x="37" y="3"/>
                </a:lnTo>
                <a:lnTo>
                  <a:pt x="28" y="9"/>
                </a:lnTo>
                <a:lnTo>
                  <a:pt x="18" y="18"/>
                </a:lnTo>
                <a:lnTo>
                  <a:pt x="9" y="28"/>
                </a:lnTo>
                <a:lnTo>
                  <a:pt x="6" y="37"/>
                </a:lnTo>
                <a:lnTo>
                  <a:pt x="0" y="49"/>
                </a:lnTo>
                <a:lnTo>
                  <a:pt x="0" y="61"/>
                </a:lnTo>
                <a:lnTo>
                  <a:pt x="0" y="74"/>
                </a:lnTo>
                <a:lnTo>
                  <a:pt x="6" y="86"/>
                </a:lnTo>
                <a:lnTo>
                  <a:pt x="9" y="98"/>
                </a:lnTo>
                <a:lnTo>
                  <a:pt x="18" y="108"/>
                </a:lnTo>
                <a:lnTo>
                  <a:pt x="28" y="114"/>
                </a:lnTo>
                <a:lnTo>
                  <a:pt x="37" y="120"/>
                </a:lnTo>
                <a:lnTo>
                  <a:pt x="49" y="123"/>
                </a:lnTo>
                <a:lnTo>
                  <a:pt x="61" y="126"/>
                </a:lnTo>
                <a:lnTo>
                  <a:pt x="77" y="123"/>
                </a:lnTo>
                <a:lnTo>
                  <a:pt x="86" y="120"/>
                </a:lnTo>
                <a:lnTo>
                  <a:pt x="98" y="114"/>
                </a:lnTo>
                <a:lnTo>
                  <a:pt x="108" y="108"/>
                </a:lnTo>
                <a:lnTo>
                  <a:pt x="114" y="98"/>
                </a:lnTo>
                <a:lnTo>
                  <a:pt x="120" y="86"/>
                </a:lnTo>
                <a:lnTo>
                  <a:pt x="123" y="74"/>
                </a:lnTo>
                <a:lnTo>
                  <a:pt x="126" y="61"/>
                </a:lnTo>
                <a:lnTo>
                  <a:pt x="123" y="49"/>
                </a:lnTo>
                <a:lnTo>
                  <a:pt x="120" y="37"/>
                </a:lnTo>
                <a:lnTo>
                  <a:pt x="114" y="28"/>
                </a:lnTo>
                <a:lnTo>
                  <a:pt x="108" y="18"/>
                </a:lnTo>
                <a:lnTo>
                  <a:pt x="98" y="9"/>
                </a:lnTo>
                <a:lnTo>
                  <a:pt x="86" y="3"/>
                </a:lnTo>
                <a:lnTo>
                  <a:pt x="77" y="0"/>
                </a:lnTo>
                <a:lnTo>
                  <a:pt x="61" y="0"/>
                </a:lnTo>
              </a:path>
            </a:pathLst>
          </a:custGeom>
          <a:solidFill>
            <a:schemeClr val="tx1"/>
          </a:solidFill>
          <a:ln w="396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3880" name="Group 88"/>
          <p:cNvGrpSpPr>
            <a:grpSpLocks/>
          </p:cNvGrpSpPr>
          <p:nvPr/>
        </p:nvGrpSpPr>
        <p:grpSpPr bwMode="auto">
          <a:xfrm>
            <a:off x="3171825" y="4114800"/>
            <a:ext cx="557213" cy="771525"/>
            <a:chOff x="1998" y="2592"/>
            <a:chExt cx="351" cy="486"/>
          </a:xfrm>
        </p:grpSpPr>
        <p:sp>
          <p:nvSpPr>
            <p:cNvPr id="8226" name="Freeform 84"/>
            <p:cNvSpPr>
              <a:spLocks/>
            </p:cNvSpPr>
            <p:nvPr/>
          </p:nvSpPr>
          <p:spPr bwMode="auto">
            <a:xfrm>
              <a:off x="1998" y="2952"/>
              <a:ext cx="126" cy="126"/>
            </a:xfrm>
            <a:custGeom>
              <a:avLst/>
              <a:gdLst>
                <a:gd name="T0" fmla="*/ 61 w 126"/>
                <a:gd name="T1" fmla="*/ 0 h 126"/>
                <a:gd name="T2" fmla="*/ 49 w 126"/>
                <a:gd name="T3" fmla="*/ 0 h 126"/>
                <a:gd name="T4" fmla="*/ 37 w 126"/>
                <a:gd name="T5" fmla="*/ 3 h 126"/>
                <a:gd name="T6" fmla="*/ 28 w 126"/>
                <a:gd name="T7" fmla="*/ 9 h 126"/>
                <a:gd name="T8" fmla="*/ 18 w 126"/>
                <a:gd name="T9" fmla="*/ 18 h 126"/>
                <a:gd name="T10" fmla="*/ 9 w 126"/>
                <a:gd name="T11" fmla="*/ 28 h 126"/>
                <a:gd name="T12" fmla="*/ 6 w 126"/>
                <a:gd name="T13" fmla="*/ 37 h 126"/>
                <a:gd name="T14" fmla="*/ 0 w 126"/>
                <a:gd name="T15" fmla="*/ 49 h 126"/>
                <a:gd name="T16" fmla="*/ 0 w 126"/>
                <a:gd name="T17" fmla="*/ 61 h 126"/>
                <a:gd name="T18" fmla="*/ 0 w 126"/>
                <a:gd name="T19" fmla="*/ 74 h 126"/>
                <a:gd name="T20" fmla="*/ 6 w 126"/>
                <a:gd name="T21" fmla="*/ 86 h 126"/>
                <a:gd name="T22" fmla="*/ 9 w 126"/>
                <a:gd name="T23" fmla="*/ 98 h 126"/>
                <a:gd name="T24" fmla="*/ 18 w 126"/>
                <a:gd name="T25" fmla="*/ 108 h 126"/>
                <a:gd name="T26" fmla="*/ 28 w 126"/>
                <a:gd name="T27" fmla="*/ 114 h 126"/>
                <a:gd name="T28" fmla="*/ 37 w 126"/>
                <a:gd name="T29" fmla="*/ 120 h 126"/>
                <a:gd name="T30" fmla="*/ 49 w 126"/>
                <a:gd name="T31" fmla="*/ 123 h 126"/>
                <a:gd name="T32" fmla="*/ 61 w 126"/>
                <a:gd name="T33" fmla="*/ 126 h 126"/>
                <a:gd name="T34" fmla="*/ 77 w 126"/>
                <a:gd name="T35" fmla="*/ 123 h 126"/>
                <a:gd name="T36" fmla="*/ 86 w 126"/>
                <a:gd name="T37" fmla="*/ 120 h 126"/>
                <a:gd name="T38" fmla="*/ 98 w 126"/>
                <a:gd name="T39" fmla="*/ 114 h 126"/>
                <a:gd name="T40" fmla="*/ 108 w 126"/>
                <a:gd name="T41" fmla="*/ 108 h 126"/>
                <a:gd name="T42" fmla="*/ 114 w 126"/>
                <a:gd name="T43" fmla="*/ 98 h 126"/>
                <a:gd name="T44" fmla="*/ 120 w 126"/>
                <a:gd name="T45" fmla="*/ 86 h 126"/>
                <a:gd name="T46" fmla="*/ 123 w 126"/>
                <a:gd name="T47" fmla="*/ 74 h 126"/>
                <a:gd name="T48" fmla="*/ 126 w 126"/>
                <a:gd name="T49" fmla="*/ 61 h 126"/>
                <a:gd name="T50" fmla="*/ 123 w 126"/>
                <a:gd name="T51" fmla="*/ 49 h 126"/>
                <a:gd name="T52" fmla="*/ 120 w 126"/>
                <a:gd name="T53" fmla="*/ 37 h 126"/>
                <a:gd name="T54" fmla="*/ 114 w 126"/>
                <a:gd name="T55" fmla="*/ 28 h 126"/>
                <a:gd name="T56" fmla="*/ 108 w 126"/>
                <a:gd name="T57" fmla="*/ 18 h 126"/>
                <a:gd name="T58" fmla="*/ 98 w 126"/>
                <a:gd name="T59" fmla="*/ 9 h 126"/>
                <a:gd name="T60" fmla="*/ 86 w 126"/>
                <a:gd name="T61" fmla="*/ 3 h 126"/>
                <a:gd name="T62" fmla="*/ 77 w 126"/>
                <a:gd name="T63" fmla="*/ 0 h 126"/>
                <a:gd name="T64" fmla="*/ 61 w 126"/>
                <a:gd name="T65" fmla="*/ 0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26">
                  <a:moveTo>
                    <a:pt x="61" y="0"/>
                  </a:moveTo>
                  <a:lnTo>
                    <a:pt x="49" y="0"/>
                  </a:lnTo>
                  <a:lnTo>
                    <a:pt x="37" y="3"/>
                  </a:lnTo>
                  <a:lnTo>
                    <a:pt x="28" y="9"/>
                  </a:lnTo>
                  <a:lnTo>
                    <a:pt x="18" y="18"/>
                  </a:lnTo>
                  <a:lnTo>
                    <a:pt x="9" y="28"/>
                  </a:lnTo>
                  <a:lnTo>
                    <a:pt x="6" y="37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6" y="86"/>
                  </a:lnTo>
                  <a:lnTo>
                    <a:pt x="9" y="98"/>
                  </a:lnTo>
                  <a:lnTo>
                    <a:pt x="18" y="108"/>
                  </a:lnTo>
                  <a:lnTo>
                    <a:pt x="28" y="114"/>
                  </a:lnTo>
                  <a:lnTo>
                    <a:pt x="37" y="120"/>
                  </a:lnTo>
                  <a:lnTo>
                    <a:pt x="49" y="123"/>
                  </a:lnTo>
                  <a:lnTo>
                    <a:pt x="61" y="126"/>
                  </a:lnTo>
                  <a:lnTo>
                    <a:pt x="77" y="123"/>
                  </a:lnTo>
                  <a:lnTo>
                    <a:pt x="86" y="120"/>
                  </a:lnTo>
                  <a:lnTo>
                    <a:pt x="98" y="114"/>
                  </a:lnTo>
                  <a:lnTo>
                    <a:pt x="108" y="108"/>
                  </a:lnTo>
                  <a:lnTo>
                    <a:pt x="114" y="98"/>
                  </a:lnTo>
                  <a:lnTo>
                    <a:pt x="120" y="86"/>
                  </a:lnTo>
                  <a:lnTo>
                    <a:pt x="123" y="74"/>
                  </a:lnTo>
                  <a:lnTo>
                    <a:pt x="126" y="61"/>
                  </a:lnTo>
                  <a:lnTo>
                    <a:pt x="123" y="49"/>
                  </a:lnTo>
                  <a:lnTo>
                    <a:pt x="120" y="37"/>
                  </a:lnTo>
                  <a:lnTo>
                    <a:pt x="114" y="28"/>
                  </a:lnTo>
                  <a:lnTo>
                    <a:pt x="108" y="18"/>
                  </a:lnTo>
                  <a:lnTo>
                    <a:pt x="98" y="9"/>
                  </a:lnTo>
                  <a:lnTo>
                    <a:pt x="86" y="3"/>
                  </a:lnTo>
                  <a:lnTo>
                    <a:pt x="77" y="0"/>
                  </a:lnTo>
                  <a:lnTo>
                    <a:pt x="61" y="0"/>
                  </a:lnTo>
                </a:path>
              </a:pathLst>
            </a:custGeom>
            <a:solidFill>
              <a:schemeClr val="tx1"/>
            </a:solidFill>
            <a:ln w="396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227" name="Rectangle 87"/>
            <p:cNvSpPr>
              <a:spLocks noChangeArrowheads="1"/>
            </p:cNvSpPr>
            <p:nvPr/>
          </p:nvSpPr>
          <p:spPr bwMode="auto">
            <a:xfrm>
              <a:off x="2112" y="2592"/>
              <a:ext cx="237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4100" b="1" smtClean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endParaRPr lang="ru-RU" altLang="ru-RU" sz="16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82" name="Line 12"/>
          <p:cNvSpPr>
            <a:spLocks noChangeShapeType="1"/>
          </p:cNvSpPr>
          <p:nvPr/>
        </p:nvSpPr>
        <p:spPr bwMode="auto">
          <a:xfrm flipH="1" flipV="1">
            <a:off x="2457450" y="4800600"/>
            <a:ext cx="76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3884" name="Group 92"/>
          <p:cNvGrpSpPr>
            <a:grpSpLocks/>
          </p:cNvGrpSpPr>
          <p:nvPr/>
        </p:nvGrpSpPr>
        <p:grpSpPr bwMode="auto">
          <a:xfrm>
            <a:off x="3276600" y="4876800"/>
            <a:ext cx="1250950" cy="801688"/>
            <a:chOff x="2064" y="3072"/>
            <a:chExt cx="788" cy="505"/>
          </a:xfrm>
        </p:grpSpPr>
        <p:graphicFrame>
          <p:nvGraphicFramePr>
            <p:cNvPr id="8224" name="Object 11"/>
            <p:cNvGraphicFramePr>
              <a:graphicFrameLocks noChangeAspect="1"/>
            </p:cNvGraphicFramePr>
            <p:nvPr/>
          </p:nvGraphicFramePr>
          <p:xfrm>
            <a:off x="2400" y="3072"/>
            <a:ext cx="452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6" name="Формула" r:id="rId13" imgW="215713" imgH="241091" progId="Equation.3">
                    <p:embed/>
                  </p:oleObj>
                </mc:Choice>
                <mc:Fallback>
                  <p:oleObj name="Формула" r:id="rId13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072"/>
                          <a:ext cx="452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5" name="Line 4"/>
            <p:cNvSpPr>
              <a:spLocks noChangeShapeType="1"/>
            </p:cNvSpPr>
            <p:nvPr/>
          </p:nvSpPr>
          <p:spPr bwMode="auto">
            <a:xfrm>
              <a:off x="2064" y="3072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85" name="Oval 93"/>
          <p:cNvSpPr>
            <a:spLocks noChangeArrowheads="1"/>
          </p:cNvSpPr>
          <p:nvPr/>
        </p:nvSpPr>
        <p:spPr bwMode="auto">
          <a:xfrm>
            <a:off x="228600" y="1219200"/>
            <a:ext cx="762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8221" name="Object 6"/>
          <p:cNvGraphicFramePr>
            <a:graphicFrameLocks noChangeAspect="1"/>
          </p:cNvGraphicFramePr>
          <p:nvPr/>
        </p:nvGraphicFramePr>
        <p:xfrm>
          <a:off x="5943600" y="990600"/>
          <a:ext cx="17732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Формула" r:id="rId15" imgW="533169" imgH="253890" progId="Equation.3">
                  <p:embed/>
                </p:oleObj>
              </mc:Choice>
              <mc:Fallback>
                <p:oleObj name="Формула" r:id="rId15" imgW="53316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90600"/>
                        <a:ext cx="17732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4" name="Object 17"/>
          <p:cNvGraphicFramePr>
            <a:graphicFrameLocks noChangeAspect="1"/>
          </p:cNvGraphicFramePr>
          <p:nvPr/>
        </p:nvGraphicFramePr>
        <p:xfrm>
          <a:off x="2286000" y="4114800"/>
          <a:ext cx="4651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Формула" r:id="rId17" imgW="177646" imgH="241091" progId="Equation.3">
                  <p:embed/>
                </p:oleObj>
              </mc:Choice>
              <mc:Fallback>
                <p:oleObj name="Формула" r:id="rId17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14800"/>
                        <a:ext cx="46513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" name="Object 17"/>
          <p:cNvGraphicFramePr>
            <a:graphicFrameLocks noChangeAspect="1"/>
          </p:cNvGraphicFramePr>
          <p:nvPr/>
        </p:nvGraphicFramePr>
        <p:xfrm>
          <a:off x="4495800" y="4114800"/>
          <a:ext cx="4984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Формула" r:id="rId19" imgW="190417" imgH="241195" progId="Equation.3">
                  <p:embed/>
                </p:oleObj>
              </mc:Choice>
              <mc:Fallback>
                <p:oleObj name="Формула" r:id="rId19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14800"/>
                        <a:ext cx="4984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444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8958 0.0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2" grpId="0" animBg="1"/>
      <p:bldP spid="33882" grpId="1" animBg="1"/>
      <p:bldP spid="338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861060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Какое направление имеет вектор напряженности в точке 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электростатического поля двух одинаковых точечных электрических зарядов, расположенных относительно точки 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так, как это представлено на рисунке.   </a:t>
            </a:r>
          </a:p>
          <a:p>
            <a:pPr algn="just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А   1 </a:t>
            </a:r>
          </a:p>
          <a:p>
            <a:pPr algn="just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Б   2 </a:t>
            </a:r>
          </a:p>
          <a:p>
            <a:pPr algn="just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В   3 </a:t>
            </a:r>
          </a:p>
          <a:p>
            <a:pPr algn="just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Г   4</a:t>
            </a:r>
            <a:r>
              <a:rPr lang="ru-RU" altLang="ru-RU" sz="24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7019925" y="1774825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b="1" smtClean="0">
                <a:solidFill>
                  <a:srgbClr val="FF3300"/>
                </a:solidFill>
              </a:rPr>
              <a:t>С</a:t>
            </a:r>
          </a:p>
        </p:txBody>
      </p:sp>
      <p:sp>
        <p:nvSpPr>
          <p:cNvPr id="9220" name="Freeform 13"/>
          <p:cNvSpPr>
            <a:spLocks noEditPoints="1"/>
          </p:cNvSpPr>
          <p:nvPr/>
        </p:nvSpPr>
        <p:spPr bwMode="auto">
          <a:xfrm>
            <a:off x="5945188" y="2282825"/>
            <a:ext cx="2030412" cy="144463"/>
          </a:xfrm>
          <a:custGeom>
            <a:avLst/>
            <a:gdLst>
              <a:gd name="T0" fmla="*/ 2147483647 w 1279"/>
              <a:gd name="T1" fmla="*/ 2147483647 h 91"/>
              <a:gd name="T2" fmla="*/ 2147483647 w 1279"/>
              <a:gd name="T3" fmla="*/ 2147483647 h 91"/>
              <a:gd name="T4" fmla="*/ 2147483647 w 1279"/>
              <a:gd name="T5" fmla="*/ 2147483647 h 91"/>
              <a:gd name="T6" fmla="*/ 2147483647 w 1279"/>
              <a:gd name="T7" fmla="*/ 2147483647 h 91"/>
              <a:gd name="T8" fmla="*/ 2147483647 w 1279"/>
              <a:gd name="T9" fmla="*/ 2147483647 h 91"/>
              <a:gd name="T10" fmla="*/ 2147483647 w 1279"/>
              <a:gd name="T11" fmla="*/ 2147483647 h 91"/>
              <a:gd name="T12" fmla="*/ 2147483647 w 1279"/>
              <a:gd name="T13" fmla="*/ 2147483647 h 91"/>
              <a:gd name="T14" fmla="*/ 2147483647 w 1279"/>
              <a:gd name="T15" fmla="*/ 2147483647 h 91"/>
              <a:gd name="T16" fmla="*/ 2147483647 w 1279"/>
              <a:gd name="T17" fmla="*/ 2147483647 h 91"/>
              <a:gd name="T18" fmla="*/ 2147483647 w 1279"/>
              <a:gd name="T19" fmla="*/ 2147483647 h 91"/>
              <a:gd name="T20" fmla="*/ 2147483647 w 1279"/>
              <a:gd name="T21" fmla="*/ 2147483647 h 91"/>
              <a:gd name="T22" fmla="*/ 2147483647 w 1279"/>
              <a:gd name="T23" fmla="*/ 2147483647 h 91"/>
              <a:gd name="T24" fmla="*/ 2147483647 w 1279"/>
              <a:gd name="T25" fmla="*/ 2147483647 h 91"/>
              <a:gd name="T26" fmla="*/ 0 w 1279"/>
              <a:gd name="T27" fmla="*/ 2147483647 h 91"/>
              <a:gd name="T28" fmla="*/ 2147483647 w 1279"/>
              <a:gd name="T29" fmla="*/ 0 h 91"/>
              <a:gd name="T30" fmla="*/ 2147483647 w 1279"/>
              <a:gd name="T31" fmla="*/ 2147483647 h 91"/>
              <a:gd name="T32" fmla="*/ 2147483647 w 1279"/>
              <a:gd name="T33" fmla="*/ 2147483647 h 91"/>
              <a:gd name="T34" fmla="*/ 2147483647 w 1279"/>
              <a:gd name="T35" fmla="*/ 0 h 91"/>
              <a:gd name="T36" fmla="*/ 2147483647 w 1279"/>
              <a:gd name="T37" fmla="*/ 2147483647 h 91"/>
              <a:gd name="T38" fmla="*/ 2147483647 w 1279"/>
              <a:gd name="T39" fmla="*/ 2147483647 h 91"/>
              <a:gd name="T40" fmla="*/ 2147483647 w 1279"/>
              <a:gd name="T41" fmla="*/ 2147483647 h 9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79" h="91">
                <a:moveTo>
                  <a:pt x="57" y="36"/>
                </a:moveTo>
                <a:lnTo>
                  <a:pt x="1221" y="36"/>
                </a:lnTo>
                <a:lnTo>
                  <a:pt x="1240" y="36"/>
                </a:lnTo>
                <a:lnTo>
                  <a:pt x="1240" y="55"/>
                </a:lnTo>
                <a:lnTo>
                  <a:pt x="1221" y="55"/>
                </a:lnTo>
                <a:lnTo>
                  <a:pt x="57" y="55"/>
                </a:lnTo>
                <a:lnTo>
                  <a:pt x="38" y="55"/>
                </a:lnTo>
                <a:lnTo>
                  <a:pt x="38" y="36"/>
                </a:lnTo>
                <a:lnTo>
                  <a:pt x="57" y="36"/>
                </a:lnTo>
                <a:close/>
                <a:moveTo>
                  <a:pt x="95" y="55"/>
                </a:moveTo>
                <a:lnTo>
                  <a:pt x="153" y="91"/>
                </a:lnTo>
                <a:lnTo>
                  <a:pt x="0" y="55"/>
                </a:lnTo>
                <a:lnTo>
                  <a:pt x="153" y="0"/>
                </a:lnTo>
                <a:lnTo>
                  <a:pt x="95" y="55"/>
                </a:lnTo>
                <a:close/>
                <a:moveTo>
                  <a:pt x="1183" y="55"/>
                </a:moveTo>
                <a:lnTo>
                  <a:pt x="1126" y="0"/>
                </a:lnTo>
                <a:lnTo>
                  <a:pt x="1279" y="55"/>
                </a:lnTo>
                <a:lnTo>
                  <a:pt x="1126" y="91"/>
                </a:lnTo>
                <a:lnTo>
                  <a:pt x="1183" y="55"/>
                </a:lnTo>
                <a:close/>
              </a:path>
            </a:pathLst>
          </a:custGeom>
          <a:solidFill>
            <a:srgbClr val="000000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1" name="Freeform 14"/>
          <p:cNvSpPr>
            <a:spLocks noEditPoints="1"/>
          </p:cNvSpPr>
          <p:nvPr/>
        </p:nvSpPr>
        <p:spPr bwMode="auto">
          <a:xfrm>
            <a:off x="6853238" y="1414463"/>
            <a:ext cx="182562" cy="1938337"/>
          </a:xfrm>
          <a:custGeom>
            <a:avLst/>
            <a:gdLst>
              <a:gd name="T0" fmla="*/ 2147483647 w 115"/>
              <a:gd name="T1" fmla="*/ 2147483647 h 1221"/>
              <a:gd name="T2" fmla="*/ 2147483647 w 115"/>
              <a:gd name="T3" fmla="*/ 2147483647 h 1221"/>
              <a:gd name="T4" fmla="*/ 2147483647 w 115"/>
              <a:gd name="T5" fmla="*/ 2147483647 h 1221"/>
              <a:gd name="T6" fmla="*/ 2147483647 w 115"/>
              <a:gd name="T7" fmla="*/ 2147483647 h 1221"/>
              <a:gd name="T8" fmla="*/ 2147483647 w 115"/>
              <a:gd name="T9" fmla="*/ 2147483647 h 1221"/>
              <a:gd name="T10" fmla="*/ 2147483647 w 115"/>
              <a:gd name="T11" fmla="*/ 2147483647 h 1221"/>
              <a:gd name="T12" fmla="*/ 2147483647 w 115"/>
              <a:gd name="T13" fmla="*/ 2147483647 h 1221"/>
              <a:gd name="T14" fmla="*/ 2147483647 w 115"/>
              <a:gd name="T15" fmla="*/ 2147483647 h 1221"/>
              <a:gd name="T16" fmla="*/ 2147483647 w 115"/>
              <a:gd name="T17" fmla="*/ 2147483647 h 1221"/>
              <a:gd name="T18" fmla="*/ 2147483647 w 115"/>
              <a:gd name="T19" fmla="*/ 2147483647 h 1221"/>
              <a:gd name="T20" fmla="*/ 2147483647 w 115"/>
              <a:gd name="T21" fmla="*/ 2147483647 h 1221"/>
              <a:gd name="T22" fmla="*/ 2147483647 w 115"/>
              <a:gd name="T23" fmla="*/ 2147483647 h 1221"/>
              <a:gd name="T24" fmla="*/ 2147483647 w 115"/>
              <a:gd name="T25" fmla="*/ 2147483647 h 1221"/>
              <a:gd name="T26" fmla="*/ 2147483647 w 115"/>
              <a:gd name="T27" fmla="*/ 2147483647 h 1221"/>
              <a:gd name="T28" fmla="*/ 2147483647 w 115"/>
              <a:gd name="T29" fmla="*/ 2147483647 h 1221"/>
              <a:gd name="T30" fmla="*/ 0 w 115"/>
              <a:gd name="T31" fmla="*/ 2147483647 h 1221"/>
              <a:gd name="T32" fmla="*/ 2147483647 w 115"/>
              <a:gd name="T33" fmla="*/ 2147483647 h 1221"/>
              <a:gd name="T34" fmla="*/ 2147483647 w 115"/>
              <a:gd name="T35" fmla="*/ 2147483647 h 1221"/>
              <a:gd name="T36" fmla="*/ 0 w 115"/>
              <a:gd name="T37" fmla="*/ 2147483647 h 1221"/>
              <a:gd name="T38" fmla="*/ 2147483647 w 115"/>
              <a:gd name="T39" fmla="*/ 0 h 1221"/>
              <a:gd name="T40" fmla="*/ 2147483647 w 115"/>
              <a:gd name="T41" fmla="*/ 2147483647 h 1221"/>
              <a:gd name="T42" fmla="*/ 2147483647 w 115"/>
              <a:gd name="T43" fmla="*/ 2147483647 h 12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5" h="1221">
                <a:moveTo>
                  <a:pt x="39" y="1167"/>
                </a:moveTo>
                <a:lnTo>
                  <a:pt x="39" y="37"/>
                </a:lnTo>
                <a:lnTo>
                  <a:pt x="58" y="37"/>
                </a:lnTo>
                <a:lnTo>
                  <a:pt x="58" y="1167"/>
                </a:lnTo>
                <a:lnTo>
                  <a:pt x="39" y="1167"/>
                </a:lnTo>
                <a:close/>
                <a:moveTo>
                  <a:pt x="58" y="1112"/>
                </a:moveTo>
                <a:lnTo>
                  <a:pt x="115" y="1075"/>
                </a:lnTo>
                <a:lnTo>
                  <a:pt x="58" y="1221"/>
                </a:lnTo>
                <a:lnTo>
                  <a:pt x="0" y="1075"/>
                </a:lnTo>
                <a:lnTo>
                  <a:pt x="58" y="1112"/>
                </a:lnTo>
                <a:close/>
                <a:moveTo>
                  <a:pt x="58" y="91"/>
                </a:moveTo>
                <a:lnTo>
                  <a:pt x="0" y="146"/>
                </a:lnTo>
                <a:lnTo>
                  <a:pt x="58" y="0"/>
                </a:lnTo>
                <a:lnTo>
                  <a:pt x="115" y="146"/>
                </a:lnTo>
                <a:lnTo>
                  <a:pt x="58" y="91"/>
                </a:lnTo>
                <a:close/>
              </a:path>
            </a:pathLst>
          </a:custGeom>
          <a:solidFill>
            <a:srgbClr val="000000"/>
          </a:solidFill>
          <a:ln w="301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2" name="Freeform 15"/>
          <p:cNvSpPr>
            <a:spLocks/>
          </p:cNvSpPr>
          <p:nvPr/>
        </p:nvSpPr>
        <p:spPr bwMode="auto">
          <a:xfrm>
            <a:off x="6884988" y="2311400"/>
            <a:ext cx="120650" cy="87313"/>
          </a:xfrm>
          <a:custGeom>
            <a:avLst/>
            <a:gdLst>
              <a:gd name="T0" fmla="*/ 2147483647 w 76"/>
              <a:gd name="T1" fmla="*/ 0 h 55"/>
              <a:gd name="T2" fmla="*/ 2147483647 w 76"/>
              <a:gd name="T3" fmla="*/ 0 h 55"/>
              <a:gd name="T4" fmla="*/ 2147483647 w 76"/>
              <a:gd name="T5" fmla="*/ 0 h 55"/>
              <a:gd name="T6" fmla="*/ 0 w 76"/>
              <a:gd name="T7" fmla="*/ 2147483647 h 55"/>
              <a:gd name="T8" fmla="*/ 0 w 76"/>
              <a:gd name="T9" fmla="*/ 2147483647 h 55"/>
              <a:gd name="T10" fmla="*/ 0 w 76"/>
              <a:gd name="T11" fmla="*/ 2147483647 h 55"/>
              <a:gd name="T12" fmla="*/ 2147483647 w 76"/>
              <a:gd name="T13" fmla="*/ 2147483647 h 55"/>
              <a:gd name="T14" fmla="*/ 2147483647 w 76"/>
              <a:gd name="T15" fmla="*/ 2147483647 h 55"/>
              <a:gd name="T16" fmla="*/ 2147483647 w 76"/>
              <a:gd name="T17" fmla="*/ 2147483647 h 55"/>
              <a:gd name="T18" fmla="*/ 2147483647 w 76"/>
              <a:gd name="T19" fmla="*/ 2147483647 h 55"/>
              <a:gd name="T20" fmla="*/ 2147483647 w 76"/>
              <a:gd name="T21" fmla="*/ 2147483647 h 55"/>
              <a:gd name="T22" fmla="*/ 2147483647 w 76"/>
              <a:gd name="T23" fmla="*/ 2147483647 h 55"/>
              <a:gd name="T24" fmla="*/ 2147483647 w 76"/>
              <a:gd name="T25" fmla="*/ 2147483647 h 55"/>
              <a:gd name="T26" fmla="*/ 2147483647 w 76"/>
              <a:gd name="T27" fmla="*/ 2147483647 h 55"/>
              <a:gd name="T28" fmla="*/ 2147483647 w 76"/>
              <a:gd name="T29" fmla="*/ 0 h 55"/>
              <a:gd name="T30" fmla="*/ 2147483647 w 76"/>
              <a:gd name="T31" fmla="*/ 0 h 55"/>
              <a:gd name="T32" fmla="*/ 2147483647 w 76"/>
              <a:gd name="T33" fmla="*/ 0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" h="55">
                <a:moveTo>
                  <a:pt x="38" y="0"/>
                </a:moveTo>
                <a:lnTo>
                  <a:pt x="19" y="0"/>
                </a:lnTo>
                <a:lnTo>
                  <a:pt x="0" y="18"/>
                </a:lnTo>
                <a:lnTo>
                  <a:pt x="0" y="37"/>
                </a:lnTo>
                <a:lnTo>
                  <a:pt x="19" y="55"/>
                </a:lnTo>
                <a:lnTo>
                  <a:pt x="38" y="55"/>
                </a:lnTo>
                <a:lnTo>
                  <a:pt x="57" y="55"/>
                </a:lnTo>
                <a:lnTo>
                  <a:pt x="76" y="37"/>
                </a:lnTo>
                <a:lnTo>
                  <a:pt x="76" y="18"/>
                </a:lnTo>
                <a:lnTo>
                  <a:pt x="5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5748338" y="3871913"/>
            <a:ext cx="10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b="1" smtClean="0">
                <a:solidFill>
                  <a:srgbClr val="000000"/>
                </a:solidFill>
              </a:rPr>
              <a:t> 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24" name="Rectangle 18"/>
          <p:cNvSpPr>
            <a:spLocks noChangeArrowheads="1"/>
          </p:cNvSpPr>
          <p:nvPr/>
        </p:nvSpPr>
        <p:spPr bwMode="auto">
          <a:xfrm>
            <a:off x="6477000" y="1295400"/>
            <a:ext cx="21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</a:rPr>
              <a:t>1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25" name="Rectangle 20"/>
          <p:cNvSpPr>
            <a:spLocks noChangeArrowheads="1"/>
          </p:cNvSpPr>
          <p:nvPr/>
        </p:nvSpPr>
        <p:spPr bwMode="auto">
          <a:xfrm>
            <a:off x="8001000" y="1905000"/>
            <a:ext cx="21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</a:rPr>
              <a:t>2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26" name="Rectangle 22"/>
          <p:cNvSpPr>
            <a:spLocks noChangeArrowheads="1"/>
          </p:cNvSpPr>
          <p:nvPr/>
        </p:nvSpPr>
        <p:spPr bwMode="auto">
          <a:xfrm>
            <a:off x="6488113" y="2946400"/>
            <a:ext cx="21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</a:rPr>
              <a:t>3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27" name="Rectangle 23"/>
          <p:cNvSpPr>
            <a:spLocks noChangeArrowheads="1"/>
          </p:cNvSpPr>
          <p:nvPr/>
        </p:nvSpPr>
        <p:spPr bwMode="auto">
          <a:xfrm>
            <a:off x="6700838" y="2946400"/>
            <a:ext cx="10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</a:rPr>
              <a:t> 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28" name="Rectangle 24"/>
          <p:cNvSpPr>
            <a:spLocks noChangeArrowheads="1"/>
          </p:cNvSpPr>
          <p:nvPr/>
        </p:nvSpPr>
        <p:spPr bwMode="auto">
          <a:xfrm>
            <a:off x="5702300" y="1906588"/>
            <a:ext cx="21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</a:rPr>
              <a:t>4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29" name="Rectangle 25"/>
          <p:cNvSpPr>
            <a:spLocks noChangeArrowheads="1"/>
          </p:cNvSpPr>
          <p:nvPr/>
        </p:nvSpPr>
        <p:spPr bwMode="auto">
          <a:xfrm>
            <a:off x="5915025" y="1906588"/>
            <a:ext cx="10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000" smtClean="0">
                <a:solidFill>
                  <a:srgbClr val="000000"/>
                </a:solidFill>
              </a:rPr>
              <a:t> 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230" name="Oval 70"/>
          <p:cNvSpPr>
            <a:spLocks noChangeArrowheads="1"/>
          </p:cNvSpPr>
          <p:nvPr/>
        </p:nvSpPr>
        <p:spPr bwMode="auto">
          <a:xfrm>
            <a:off x="68580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0" y="411480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Какое направление имеет вектор кулоновской силы, действующей на отрицательный точечный заряд, помещенный в точку 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? 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А. 1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Б. 2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В. 3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Г. 4 </a:t>
            </a:r>
          </a:p>
        </p:txBody>
      </p:sp>
      <p:sp>
        <p:nvSpPr>
          <p:cNvPr id="35912" name="Text Box 72"/>
          <p:cNvSpPr txBox="1">
            <a:spLocks noChangeArrowheads="1"/>
          </p:cNvSpPr>
          <p:nvPr/>
        </p:nvSpPr>
        <p:spPr bwMode="auto">
          <a:xfrm>
            <a:off x="2133600" y="22860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smtClean="0">
                <a:solidFill>
                  <a:srgbClr val="0000FF"/>
                </a:solidFill>
                <a:latin typeface="Times New Roman" pitchFamily="18" charset="0"/>
              </a:rPr>
              <a:t>А. 1</a:t>
            </a:r>
          </a:p>
        </p:txBody>
      </p:sp>
      <p:sp>
        <p:nvSpPr>
          <p:cNvPr id="35913" name="Text Box 73"/>
          <p:cNvSpPr txBox="1">
            <a:spLocks noChangeArrowheads="1"/>
          </p:cNvSpPr>
          <p:nvPr/>
        </p:nvSpPr>
        <p:spPr bwMode="auto">
          <a:xfrm>
            <a:off x="2209800" y="5181600"/>
            <a:ext cx="160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smtClean="0">
                <a:solidFill>
                  <a:srgbClr val="0000FF"/>
                </a:solidFill>
                <a:latin typeface="Times New Roman" pitchFamily="18" charset="0"/>
              </a:rPr>
              <a:t>В. 3</a:t>
            </a:r>
          </a:p>
        </p:txBody>
      </p:sp>
      <p:sp>
        <p:nvSpPr>
          <p:cNvPr id="9234" name="Oval 21"/>
          <p:cNvSpPr>
            <a:spLocks noChangeAspect="1" noChangeArrowheads="1"/>
          </p:cNvSpPr>
          <p:nvPr/>
        </p:nvSpPr>
        <p:spPr bwMode="auto">
          <a:xfrm>
            <a:off x="5502275" y="3532188"/>
            <a:ext cx="442913" cy="4429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9235" name="Oval 21"/>
          <p:cNvSpPr>
            <a:spLocks noChangeAspect="1" noChangeArrowheads="1"/>
          </p:cNvSpPr>
          <p:nvPr/>
        </p:nvSpPr>
        <p:spPr bwMode="auto">
          <a:xfrm>
            <a:off x="7953375" y="3573463"/>
            <a:ext cx="442913" cy="4429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FF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41773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1" grpId="0"/>
      <p:bldP spid="35912" grpId="0"/>
      <p:bldP spid="359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4463" y="2809875"/>
            <a:ext cx="8820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Два точечных заряда </a:t>
            </a: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altLang="ru-RU" sz="2400" b="1" i="1" smtClean="0">
                <a:solidFill>
                  <a:srgbClr val="000000"/>
                </a:solidFill>
                <a:latin typeface="Times New Roman" pitchFamily="18" charset="0"/>
              </a:rPr>
              <a:t>q 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altLang="ru-RU" sz="2400" b="1" i="1" smtClean="0">
                <a:solidFill>
                  <a:srgbClr val="000000"/>
                </a:solidFill>
                <a:latin typeface="Times New Roman" pitchFamily="18" charset="0"/>
              </a:rPr>
              <a:t>q 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</a:rPr>
              <a:t>расположены на некотором расстоянии друг от друга. Где на прямой, проходящей через заряды, находится точка, напряженность электростатического поля в которой равна нулю?</a:t>
            </a:r>
            <a:r>
              <a:rPr lang="ru-RU" altLang="ru-RU" sz="2400" b="1" smtClean="0">
                <a:solidFill>
                  <a:srgbClr val="808080"/>
                </a:solidFill>
                <a:latin typeface="Times New Roman" pitchFamily="18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А) Слева от заряда +4</a:t>
            </a:r>
            <a:r>
              <a:rPr lang="en-US" altLang="ru-RU" sz="2400" b="1" i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Б) Между зарядами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В) Справа от заряда </a:t>
            </a:r>
            <a:r>
              <a:rPr lang="ru-RU" altLang="ru-RU" sz="2400" b="1" i="1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ru-RU" sz="2400" b="1" i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2400" b="1" i="1" smtClean="0">
                <a:solidFill>
                  <a:srgbClr val="0000FF"/>
                </a:solidFill>
                <a:latin typeface="Times New Roman" pitchFamily="18" charset="0"/>
              </a:rPr>
              <a:t>. 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Г) Такой точки не существует.  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1042988" y="2012950"/>
            <a:ext cx="77200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1524000" y="1035050"/>
          <a:ext cx="1073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Формула" r:id="rId3" imgW="317225" imgH="203024" progId="Equation.3">
                  <p:embed/>
                </p:oleObj>
              </mc:Choice>
              <mc:Fallback>
                <p:oleObj name="Формула" r:id="rId3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35050"/>
                        <a:ext cx="10731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029200" y="1111250"/>
          <a:ext cx="815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Формула" r:id="rId5" imgW="241091" imgH="164957" progId="Equation.3">
                  <p:embed/>
                </p:oleObj>
              </mc:Choice>
              <mc:Fallback>
                <p:oleObj name="Формула" r:id="rId5" imgW="241091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11250"/>
                        <a:ext cx="8159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5257800" y="179705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144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4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33400" y="2286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0000FF"/>
                </a:solidFill>
                <a:latin typeface="Times New Roman" pitchFamily="18" charset="0"/>
              </a:rPr>
              <a:t>В) Справа от заряда </a:t>
            </a:r>
            <a:r>
              <a:rPr lang="ru-RU" altLang="ru-RU" sz="4400" b="1" i="1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ru-RU" sz="4400" b="1" i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altLang="ru-RU" sz="4400" b="1" i="1" smtClean="0">
                <a:solidFill>
                  <a:srgbClr val="0000FF"/>
                </a:solidFill>
                <a:latin typeface="Times New Roman" pitchFamily="18" charset="0"/>
              </a:rPr>
              <a:t>.  </a:t>
            </a:r>
            <a:endParaRPr lang="ru-RU" altLang="ru-RU" sz="4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123825" y="5410200"/>
            <a:ext cx="3657600" cy="457200"/>
          </a:xfrm>
          <a:prstGeom prst="roundRect">
            <a:avLst>
              <a:gd name="adj" fmla="val 375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7620000" y="1066800"/>
            <a:ext cx="1127125" cy="939800"/>
            <a:chOff x="4800" y="672"/>
            <a:chExt cx="710" cy="592"/>
          </a:xfrm>
        </p:grpSpPr>
        <p:sp>
          <p:nvSpPr>
            <p:cNvPr id="10255" name="Line 4"/>
            <p:cNvSpPr>
              <a:spLocks noChangeShapeType="1"/>
            </p:cNvSpPr>
            <p:nvPr/>
          </p:nvSpPr>
          <p:spPr bwMode="auto">
            <a:xfrm>
              <a:off x="4800" y="1264"/>
              <a:ext cx="62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56" name="Object 16"/>
            <p:cNvGraphicFramePr>
              <a:graphicFrameLocks noChangeAspect="1"/>
            </p:cNvGraphicFramePr>
            <p:nvPr/>
          </p:nvGraphicFramePr>
          <p:xfrm>
            <a:off x="5136" y="672"/>
            <a:ext cx="374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" name="Формула" r:id="rId7" imgW="177646" imgH="241091" progId="Equation.3">
                    <p:embed/>
                  </p:oleObj>
                </mc:Choice>
                <mc:Fallback>
                  <p:oleObj name="Формула" r:id="rId7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672"/>
                          <a:ext cx="374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6456363" y="1066800"/>
            <a:ext cx="1154112" cy="939800"/>
            <a:chOff x="4067" y="672"/>
            <a:chExt cx="727" cy="592"/>
          </a:xfrm>
        </p:grpSpPr>
        <p:sp>
          <p:nvSpPr>
            <p:cNvPr id="10253" name="Line 4"/>
            <p:cNvSpPr>
              <a:spLocks noChangeShapeType="1"/>
            </p:cNvSpPr>
            <p:nvPr/>
          </p:nvSpPr>
          <p:spPr bwMode="auto">
            <a:xfrm flipH="1">
              <a:off x="4170" y="1264"/>
              <a:ext cx="62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54" name="Object 17"/>
            <p:cNvGraphicFramePr>
              <a:graphicFrameLocks noChangeAspect="1"/>
            </p:cNvGraphicFramePr>
            <p:nvPr/>
          </p:nvGraphicFramePr>
          <p:xfrm>
            <a:off x="4067" y="672"/>
            <a:ext cx="401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" name="Формула" r:id="rId9" imgW="190417" imgH="241195" progId="Equation.3">
                    <p:embed/>
                  </p:oleObj>
                </mc:Choice>
                <mc:Fallback>
                  <p:oleObj name="Формула" r:id="rId9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" y="672"/>
                          <a:ext cx="401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1" name="Oval 21"/>
          <p:cNvSpPr>
            <a:spLocks noChangeAspect="1" noChangeArrowheads="1"/>
          </p:cNvSpPr>
          <p:nvPr/>
        </p:nvSpPr>
        <p:spPr bwMode="auto">
          <a:xfrm>
            <a:off x="1755775" y="1787525"/>
            <a:ext cx="442913" cy="4429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FF00"/>
                </a:solidFill>
              </a:rPr>
              <a:t>+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21300" y="2006600"/>
            <a:ext cx="3048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65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/>
      <p:bldP spid="379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8"/>
          <p:cNvSpPr>
            <a:spLocks noChangeArrowheads="1"/>
          </p:cNvSpPr>
          <p:nvPr/>
        </p:nvSpPr>
        <p:spPr bwMode="auto">
          <a:xfrm>
            <a:off x="2133600" y="1866900"/>
            <a:ext cx="3810000" cy="329565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1267" name="Oval 35"/>
          <p:cNvSpPr>
            <a:spLocks noChangeAspect="1" noChangeArrowheads="1"/>
          </p:cNvSpPr>
          <p:nvPr/>
        </p:nvSpPr>
        <p:spPr bwMode="auto">
          <a:xfrm>
            <a:off x="2057400" y="5029200"/>
            <a:ext cx="173038" cy="173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000" b="1" smtClean="0">
                <a:solidFill>
                  <a:srgbClr val="FFFFFF"/>
                </a:solidFill>
                <a:latin typeface="Times New Roman" pitchFamily="18" charset="0"/>
              </a:rPr>
              <a:t>+</a:t>
            </a: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1268" name="Group 20"/>
          <p:cNvGrpSpPr>
            <a:grpSpLocks/>
          </p:cNvGrpSpPr>
          <p:nvPr/>
        </p:nvGrpSpPr>
        <p:grpSpPr bwMode="auto">
          <a:xfrm>
            <a:off x="5867400" y="5029200"/>
            <a:ext cx="173038" cy="173038"/>
            <a:chOff x="3851" y="1026"/>
            <a:chExt cx="109" cy="109"/>
          </a:xfrm>
        </p:grpSpPr>
        <p:sp>
          <p:nvSpPr>
            <p:cNvPr id="11286" name="Oval 21"/>
            <p:cNvSpPr>
              <a:spLocks noChangeAspect="1" noChangeArrowheads="1"/>
            </p:cNvSpPr>
            <p:nvPr/>
          </p:nvSpPr>
          <p:spPr bwMode="auto">
            <a:xfrm>
              <a:off x="3851" y="1026"/>
              <a:ext cx="109" cy="10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2400" b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7" name="Line 22"/>
            <p:cNvSpPr>
              <a:spLocks noChangeShapeType="1"/>
            </p:cNvSpPr>
            <p:nvPr/>
          </p:nvSpPr>
          <p:spPr bwMode="auto">
            <a:xfrm>
              <a:off x="3874" y="1085"/>
              <a:ext cx="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08" name="Line 39"/>
          <p:cNvSpPr>
            <a:spLocks noChangeShapeType="1"/>
          </p:cNvSpPr>
          <p:nvPr/>
        </p:nvSpPr>
        <p:spPr bwMode="auto">
          <a:xfrm flipV="1">
            <a:off x="3581400" y="561975"/>
            <a:ext cx="123190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809" name="Line 42"/>
          <p:cNvSpPr>
            <a:spLocks noChangeShapeType="1"/>
          </p:cNvSpPr>
          <p:nvPr/>
        </p:nvSpPr>
        <p:spPr bwMode="auto">
          <a:xfrm flipH="1" flipV="1">
            <a:off x="3810000" y="1447800"/>
            <a:ext cx="879475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/>
        </p:nvGraphicFramePr>
        <p:xfrm>
          <a:off x="762000" y="609600"/>
          <a:ext cx="17732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Формула" r:id="rId3" imgW="533169" imgH="253890" progId="Equation.3">
                  <p:embed/>
                </p:oleObj>
              </mc:Choice>
              <mc:Fallback>
                <p:oleObj name="Формула" r:id="rId3" imgW="53316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17732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96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</a:rPr>
              <a:t>Равносторонний треугольник</a:t>
            </a:r>
          </a:p>
        </p:txBody>
      </p:sp>
      <p:graphicFrame>
        <p:nvGraphicFramePr>
          <p:cNvPr id="11273" name="Object 20"/>
          <p:cNvGraphicFramePr>
            <a:graphicFrameLocks noChangeAspect="1"/>
          </p:cNvGraphicFramePr>
          <p:nvPr/>
        </p:nvGraphicFramePr>
        <p:xfrm>
          <a:off x="1447800" y="4800600"/>
          <a:ext cx="454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Формула" r:id="rId5" imgW="152268" imgH="215713" progId="Equation.3">
                  <p:embed/>
                </p:oleObj>
              </mc:Choice>
              <mc:Fallback>
                <p:oleObj name="Формула" r:id="rId5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00600"/>
                        <a:ext cx="454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21"/>
          <p:cNvGraphicFramePr>
            <a:graphicFrameLocks noChangeAspect="1"/>
          </p:cNvGraphicFramePr>
          <p:nvPr/>
        </p:nvGraphicFramePr>
        <p:xfrm>
          <a:off x="6172200" y="4953000"/>
          <a:ext cx="530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953000"/>
                        <a:ext cx="5302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051300" y="152400"/>
            <a:ext cx="1328738" cy="1701800"/>
            <a:chOff x="4051300" y="152400"/>
            <a:chExt cx="1328738" cy="1701800"/>
          </a:xfrm>
        </p:grpSpPr>
        <p:sp>
          <p:nvSpPr>
            <p:cNvPr id="11284" name="Line 37"/>
            <p:cNvSpPr>
              <a:spLocks noChangeShapeType="1"/>
            </p:cNvSpPr>
            <p:nvPr/>
          </p:nvSpPr>
          <p:spPr bwMode="auto">
            <a:xfrm flipV="1">
              <a:off x="4051300" y="711200"/>
              <a:ext cx="660400" cy="1143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285" name="Object 22"/>
            <p:cNvGraphicFramePr>
              <a:graphicFrameLocks noChangeAspect="1"/>
            </p:cNvGraphicFramePr>
            <p:nvPr/>
          </p:nvGraphicFramePr>
          <p:xfrm>
            <a:off x="4876800" y="152400"/>
            <a:ext cx="503238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5" name="Формула" r:id="rId9" imgW="177646" imgH="241091" progId="Equation.3">
                    <p:embed/>
                  </p:oleObj>
                </mc:Choice>
                <mc:Fallback>
                  <p:oleObj name="Формула" r:id="rId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152400"/>
                          <a:ext cx="503238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83" name="Object 23"/>
          <p:cNvGraphicFramePr>
            <a:graphicFrameLocks noChangeAspect="1"/>
          </p:cNvGraphicFramePr>
          <p:nvPr/>
        </p:nvGraphicFramePr>
        <p:xfrm>
          <a:off x="5613400" y="1422400"/>
          <a:ext cx="4064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Формула" r:id="rId11" imgW="152268" imgH="203024" progId="Equation.3">
                  <p:embed/>
                </p:oleObj>
              </mc:Choice>
              <mc:Fallback>
                <p:oleObj name="Формула" r:id="rId11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422400"/>
                        <a:ext cx="4064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4038600" y="1885950"/>
            <a:ext cx="1422400" cy="1466850"/>
            <a:chOff x="4038600" y="1885950"/>
            <a:chExt cx="1422400" cy="1466850"/>
          </a:xfrm>
        </p:grpSpPr>
        <p:sp>
          <p:nvSpPr>
            <p:cNvPr id="11282" name="Line 38"/>
            <p:cNvSpPr>
              <a:spLocks noChangeShapeType="1"/>
            </p:cNvSpPr>
            <p:nvPr/>
          </p:nvSpPr>
          <p:spPr bwMode="auto">
            <a:xfrm>
              <a:off x="4038600" y="1885950"/>
              <a:ext cx="660400" cy="1143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283" name="Object 24"/>
            <p:cNvGraphicFramePr>
              <a:graphicFrameLocks noChangeAspect="1"/>
            </p:cNvGraphicFramePr>
            <p:nvPr/>
          </p:nvGraphicFramePr>
          <p:xfrm>
            <a:off x="4953000" y="2714625"/>
            <a:ext cx="50800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7" name="Формула" r:id="rId13" imgW="190417" imgH="241195" progId="Equation.3">
                    <p:embed/>
                  </p:oleObj>
                </mc:Choice>
                <mc:Fallback>
                  <p:oleObj name="Формула" r:id="rId13" imgW="19041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2714625"/>
                          <a:ext cx="508000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090" name="Group 50"/>
          <p:cNvGrpSpPr>
            <a:grpSpLocks/>
          </p:cNvGrpSpPr>
          <p:nvPr/>
        </p:nvGrpSpPr>
        <p:grpSpPr bwMode="auto">
          <a:xfrm>
            <a:off x="4064000" y="1481138"/>
            <a:ext cx="2336800" cy="892175"/>
            <a:chOff x="2560" y="933"/>
            <a:chExt cx="1393" cy="562"/>
          </a:xfrm>
        </p:grpSpPr>
        <p:sp>
          <p:nvSpPr>
            <p:cNvPr id="11280" name="Line 43"/>
            <p:cNvSpPr>
              <a:spLocks noChangeShapeType="1"/>
            </p:cNvSpPr>
            <p:nvPr/>
          </p:nvSpPr>
          <p:spPr bwMode="auto">
            <a:xfrm>
              <a:off x="2560" y="1200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281" name="Object 46"/>
            <p:cNvGraphicFramePr>
              <a:graphicFrameLocks noChangeAspect="1"/>
            </p:cNvGraphicFramePr>
            <p:nvPr/>
          </p:nvGraphicFramePr>
          <p:xfrm>
            <a:off x="3552" y="933"/>
            <a:ext cx="401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8" name="Формула" r:id="rId15" imgW="0" imgH="57279" progId="Equation.3">
                    <p:embed/>
                  </p:oleObj>
                </mc:Choice>
                <mc:Fallback>
                  <p:oleObj name="Формула" r:id="rId15" imgW="0" imgH="57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933"/>
                          <a:ext cx="401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534150" y="1447800"/>
          <a:ext cx="22256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Формула" r:id="rId17" imgW="748975" imgH="215806" progId="Equation.3">
                  <p:embed/>
                </p:oleObj>
              </mc:Choice>
              <mc:Fallback>
                <p:oleObj name="Формула" r:id="rId17" imgW="74897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1447800"/>
                        <a:ext cx="22256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362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7136 0.1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7291 -0.15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8" grpId="1" animBg="1"/>
      <p:bldP spid="33809" grpId="0" animBg="1"/>
      <p:bldP spid="3380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800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Kavit</dc:creator>
  <cp:lastModifiedBy>Kavit</cp:lastModifiedBy>
  <cp:revision>27</cp:revision>
  <dcterms:created xsi:type="dcterms:W3CDTF">2016-04-11T17:13:11Z</dcterms:created>
  <dcterms:modified xsi:type="dcterms:W3CDTF">2020-04-26T19:17:17Z</dcterms:modified>
</cp:coreProperties>
</file>