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289" r:id="rId5"/>
    <p:sldId id="260" r:id="rId6"/>
    <p:sldId id="286" r:id="rId7"/>
    <p:sldId id="28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57" r:id="rId31"/>
    <p:sldId id="258" r:id="rId32"/>
    <p:sldId id="259" r:id="rId33"/>
    <p:sldId id="275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45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54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83DCB-A1D4-4BDC-9E3F-22C3DF96067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4628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76843-C7DB-419B-88A2-49E1E36B8F7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6446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4B6BC-FAD3-4AF1-86B9-E62ACF5E49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6866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6AA23-A996-40B6-8C42-0513EF2DFCC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15006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B14B8-8333-4665-98B4-EBD06A35E40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19899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C14AC-2DA9-4508-A2E7-1176C3DDE1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71746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27621-D3C5-4165-9466-58D7DA092B3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64688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C34D0-A4F8-41ED-8987-2380F66478F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6234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734AA-D10F-4B10-83A0-17F0E8AF9F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966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8DE1F-1F71-4BAA-AA07-62D745E6D9C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8365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DB565-A018-4225-AEC9-02A8704498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21174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6FBAA-C87D-4C45-B54A-813DE4E137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84903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C40D5-DF40-42B8-850D-204009816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34238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28588-37FD-428A-A51D-329C2A48B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94889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DDD5D-35ED-46B3-8050-FB4689430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27740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BC583-6ADA-47D7-9435-4CE47B7DB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9050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70CAD-6215-4240-8603-215AAA841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6759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21E33-F95F-4DDA-A872-2C56FEB89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218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F0A8E-0D06-46BF-8E8F-A34220CEC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48310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14CFE-351D-4C1D-8B73-D359EC52A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62318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F9345-D45B-4ADE-AF38-2A1B73299F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0639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B77E9-2F64-4862-8A3D-18D367CC7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05457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E40E4-9F31-42EE-BAAB-32E16C10A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4851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6908A-3202-45A1-B653-F061D02EB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12373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9FCAE6-487E-4ADE-8F33-627D1446025B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35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36F89D-9A78-4158-B09C-C5D189DBE80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23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0.wmf"/><Relationship Id="rId3" Type="http://schemas.openxmlformats.org/officeDocument/2006/relationships/oleObject" Target="../embeddings/oleObject26.bin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19.wmf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16.wmf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21.e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60.bin"/><Relationship Id="rId26" Type="http://schemas.openxmlformats.org/officeDocument/2006/relationships/oleObject" Target="../embeddings/oleObject65.bin"/><Relationship Id="rId3" Type="http://schemas.openxmlformats.org/officeDocument/2006/relationships/oleObject" Target="../embeddings/oleObject52.bin"/><Relationship Id="rId21" Type="http://schemas.openxmlformats.org/officeDocument/2006/relationships/image" Target="../media/image50.wmf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48.wmf"/><Relationship Id="rId25" Type="http://schemas.openxmlformats.org/officeDocument/2006/relationships/oleObject" Target="../embeddings/oleObject64.bin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29" Type="http://schemas.openxmlformats.org/officeDocument/2006/relationships/image" Target="../media/image5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image" Target="../media/image45.wmf"/><Relationship Id="rId24" Type="http://schemas.openxmlformats.org/officeDocument/2006/relationships/image" Target="../media/image51.wmf"/><Relationship Id="rId5" Type="http://schemas.openxmlformats.org/officeDocument/2006/relationships/oleObject" Target="../embeddings/oleObject53.bin"/><Relationship Id="rId15" Type="http://schemas.openxmlformats.org/officeDocument/2006/relationships/image" Target="../media/image47.wmf"/><Relationship Id="rId23" Type="http://schemas.openxmlformats.org/officeDocument/2006/relationships/oleObject" Target="../embeddings/oleObject63.bin"/><Relationship Id="rId28" Type="http://schemas.openxmlformats.org/officeDocument/2006/relationships/oleObject" Target="../embeddings/oleObject66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49.wmf"/><Relationship Id="rId31" Type="http://schemas.openxmlformats.org/officeDocument/2006/relationships/image" Target="../media/image54.wmf"/><Relationship Id="rId4" Type="http://schemas.openxmlformats.org/officeDocument/2006/relationships/image" Target="../media/image42.wmf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Relationship Id="rId27" Type="http://schemas.openxmlformats.org/officeDocument/2006/relationships/image" Target="../media/image52.wmf"/><Relationship Id="rId30" Type="http://schemas.openxmlformats.org/officeDocument/2006/relationships/oleObject" Target="../embeddings/oleObject67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/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3962400"/>
            <a:ext cx="6019800" cy="1752600"/>
          </a:xfrm>
          <a:noFill/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</a:rPr>
              <a:t>Зверев В.А. школа № 258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2800" dirty="0" smtClean="0">
                <a:latin typeface="Times New Roman" pitchFamily="18" charset="0"/>
              </a:rPr>
              <a:t>Санкт-Петербург </a:t>
            </a:r>
            <a:fld id="{B1CDD6AB-AE10-449D-B6E6-023CD4EBBF51}" type="datetime4">
              <a:rPr lang="ru-RU" altLang="ru-RU" sz="2800" smtClean="0">
                <a:latin typeface="Times New Roman" pitchFamily="18" charset="0"/>
              </a:rPr>
              <a:t>26 апреля 2020 г.</a:t>
            </a:fld>
            <a:endParaRPr lang="ru-RU" altLang="ru-RU" sz="2800" dirty="0" smtClean="0">
              <a:latin typeface="Times New Roman" pitchFamily="18" charset="0"/>
            </a:endParaRP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>
            <a:off x="381000" y="990600"/>
            <a:ext cx="8137525" cy="1284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Электростатика</a:t>
            </a:r>
          </a:p>
        </p:txBody>
      </p:sp>
      <p:sp>
        <p:nvSpPr>
          <p:cNvPr id="4100" name="WordArt 7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457200" y="2895600"/>
            <a:ext cx="8458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Напряженность электрического поля</a:t>
            </a:r>
          </a:p>
        </p:txBody>
      </p:sp>
    </p:spTree>
    <p:extLst>
      <p:ext uri="{BB962C8B-B14F-4D97-AF65-F5344CB8AC3E}">
        <p14:creationId xmlns:p14="http://schemas.microsoft.com/office/powerpoint/2010/main" val="3313587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040"/>
          <p:cNvSpPr>
            <a:spLocks noChangeShapeType="1"/>
          </p:cNvSpPr>
          <p:nvPr/>
        </p:nvSpPr>
        <p:spPr bwMode="auto">
          <a:xfrm>
            <a:off x="2209800" y="2819400"/>
            <a:ext cx="1439863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5" name="Line 13"/>
          <p:cNvSpPr>
            <a:spLocks noChangeShapeType="1"/>
          </p:cNvSpPr>
          <p:nvPr/>
        </p:nvSpPr>
        <p:spPr bwMode="auto">
          <a:xfrm>
            <a:off x="6492875" y="838200"/>
            <a:ext cx="0" cy="3810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6" name="Line 14"/>
          <p:cNvSpPr>
            <a:spLocks noChangeShapeType="1"/>
          </p:cNvSpPr>
          <p:nvPr/>
        </p:nvSpPr>
        <p:spPr bwMode="auto">
          <a:xfrm flipH="1">
            <a:off x="6645275" y="2763838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7" name="Line 15"/>
          <p:cNvSpPr>
            <a:spLocks noChangeShapeType="1"/>
          </p:cNvSpPr>
          <p:nvPr/>
        </p:nvSpPr>
        <p:spPr bwMode="auto">
          <a:xfrm flipH="1">
            <a:off x="6492875" y="1395413"/>
            <a:ext cx="1395413" cy="13954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8" name="Line 16"/>
          <p:cNvSpPr>
            <a:spLocks noChangeShapeType="1"/>
          </p:cNvSpPr>
          <p:nvPr/>
        </p:nvSpPr>
        <p:spPr bwMode="auto">
          <a:xfrm flipV="1">
            <a:off x="5153025" y="2792413"/>
            <a:ext cx="1339850" cy="1339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9" name="Line 17"/>
          <p:cNvSpPr>
            <a:spLocks noChangeShapeType="1"/>
          </p:cNvSpPr>
          <p:nvPr/>
        </p:nvSpPr>
        <p:spPr bwMode="auto">
          <a:xfrm>
            <a:off x="4648200" y="2763838"/>
            <a:ext cx="2073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0" name="Line 18"/>
          <p:cNvSpPr>
            <a:spLocks noChangeShapeType="1"/>
          </p:cNvSpPr>
          <p:nvPr/>
        </p:nvSpPr>
        <p:spPr bwMode="auto">
          <a:xfrm>
            <a:off x="5153025" y="1395413"/>
            <a:ext cx="1339850" cy="1339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1" name="Line 20"/>
          <p:cNvSpPr>
            <a:spLocks noChangeShapeType="1"/>
          </p:cNvSpPr>
          <p:nvPr/>
        </p:nvSpPr>
        <p:spPr bwMode="auto">
          <a:xfrm flipH="1" flipV="1">
            <a:off x="6492875" y="2736850"/>
            <a:ext cx="1409700" cy="140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2" name="Line 13"/>
          <p:cNvSpPr>
            <a:spLocks noChangeShapeType="1"/>
          </p:cNvSpPr>
          <p:nvPr/>
        </p:nvSpPr>
        <p:spPr bwMode="auto">
          <a:xfrm>
            <a:off x="2209800" y="914400"/>
            <a:ext cx="0" cy="3810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3" name="Line 14"/>
          <p:cNvSpPr>
            <a:spLocks noChangeShapeType="1"/>
          </p:cNvSpPr>
          <p:nvPr/>
        </p:nvSpPr>
        <p:spPr bwMode="auto">
          <a:xfrm flipH="1">
            <a:off x="2362200" y="2840038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4" name="Line 15"/>
          <p:cNvSpPr>
            <a:spLocks noChangeShapeType="1"/>
          </p:cNvSpPr>
          <p:nvPr/>
        </p:nvSpPr>
        <p:spPr bwMode="auto">
          <a:xfrm flipH="1">
            <a:off x="2209800" y="1471613"/>
            <a:ext cx="1395413" cy="13954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5" name="Line 16"/>
          <p:cNvSpPr>
            <a:spLocks noChangeShapeType="1"/>
          </p:cNvSpPr>
          <p:nvPr/>
        </p:nvSpPr>
        <p:spPr bwMode="auto">
          <a:xfrm flipV="1">
            <a:off x="869950" y="2868613"/>
            <a:ext cx="1339850" cy="1339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6" name="Line 17"/>
          <p:cNvSpPr>
            <a:spLocks noChangeShapeType="1"/>
          </p:cNvSpPr>
          <p:nvPr/>
        </p:nvSpPr>
        <p:spPr bwMode="auto">
          <a:xfrm>
            <a:off x="365125" y="2840038"/>
            <a:ext cx="2073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7" name="Line 18"/>
          <p:cNvSpPr>
            <a:spLocks noChangeShapeType="1"/>
          </p:cNvSpPr>
          <p:nvPr/>
        </p:nvSpPr>
        <p:spPr bwMode="auto">
          <a:xfrm>
            <a:off x="869950" y="1471613"/>
            <a:ext cx="1339850" cy="1339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8" name="Line 20"/>
          <p:cNvSpPr>
            <a:spLocks noChangeShapeType="1"/>
          </p:cNvSpPr>
          <p:nvPr/>
        </p:nvSpPr>
        <p:spPr bwMode="auto">
          <a:xfrm flipH="1" flipV="1">
            <a:off x="2209800" y="2813050"/>
            <a:ext cx="1409700" cy="140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9" name="Oval 21"/>
          <p:cNvSpPr>
            <a:spLocks noChangeAspect="1" noChangeArrowheads="1"/>
          </p:cNvSpPr>
          <p:nvPr/>
        </p:nvSpPr>
        <p:spPr bwMode="auto">
          <a:xfrm>
            <a:off x="2095500" y="2705100"/>
            <a:ext cx="304800" cy="304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t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800" b="1" smtClean="0">
                <a:solidFill>
                  <a:srgbClr val="FFFFFF"/>
                </a:solidFill>
              </a:rPr>
              <a:t>+</a:t>
            </a:r>
          </a:p>
        </p:txBody>
      </p:sp>
      <p:sp>
        <p:nvSpPr>
          <p:cNvPr id="13330" name="Oval 1033"/>
          <p:cNvSpPr>
            <a:spLocks noChangeArrowheads="1"/>
          </p:cNvSpPr>
          <p:nvPr/>
        </p:nvSpPr>
        <p:spPr bwMode="auto">
          <a:xfrm>
            <a:off x="5791200" y="2057400"/>
            <a:ext cx="1441450" cy="1430338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52525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31" name="Line 1035"/>
          <p:cNvSpPr>
            <a:spLocks noChangeShapeType="1"/>
          </p:cNvSpPr>
          <p:nvPr/>
        </p:nvSpPr>
        <p:spPr bwMode="auto">
          <a:xfrm>
            <a:off x="6532563" y="2781300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2" name="Line 1040"/>
          <p:cNvSpPr>
            <a:spLocks noChangeShapeType="1"/>
          </p:cNvSpPr>
          <p:nvPr/>
        </p:nvSpPr>
        <p:spPr bwMode="auto">
          <a:xfrm>
            <a:off x="6516688" y="2781300"/>
            <a:ext cx="1439862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3" name="WordArt 7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8458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Напряженность  поля шара</a:t>
            </a:r>
          </a:p>
        </p:txBody>
      </p:sp>
      <p:graphicFrame>
        <p:nvGraphicFramePr>
          <p:cNvPr id="13334" name="Object 46"/>
          <p:cNvGraphicFramePr>
            <a:graphicFrameLocks noChangeAspect="1"/>
          </p:cNvGraphicFramePr>
          <p:nvPr/>
        </p:nvGraphicFramePr>
        <p:xfrm>
          <a:off x="3505200" y="3048000"/>
          <a:ext cx="536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" name="Формула" r:id="rId3" imgW="114102" imgH="126780" progId="Equation.3">
                  <p:embed/>
                </p:oleObj>
              </mc:Choice>
              <mc:Fallback>
                <p:oleObj name="Формула" r:id="rId3" imgW="114102" imgH="126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048000"/>
                        <a:ext cx="5365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5" name="Object 47"/>
          <p:cNvGraphicFramePr>
            <a:graphicFrameLocks noChangeAspect="1"/>
          </p:cNvGraphicFramePr>
          <p:nvPr/>
        </p:nvGraphicFramePr>
        <p:xfrm>
          <a:off x="7848600" y="2971800"/>
          <a:ext cx="536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5" name="Формула" r:id="rId5" imgW="114102" imgH="126780" progId="Equation.3">
                  <p:embed/>
                </p:oleObj>
              </mc:Choice>
              <mc:Fallback>
                <p:oleObj name="Формула" r:id="rId5" imgW="114102" imgH="126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971800"/>
                        <a:ext cx="5365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6" name="Object 48"/>
          <p:cNvGraphicFramePr>
            <a:graphicFrameLocks noChangeAspect="1"/>
          </p:cNvGraphicFramePr>
          <p:nvPr/>
        </p:nvGraphicFramePr>
        <p:xfrm>
          <a:off x="6400800" y="2133600"/>
          <a:ext cx="5746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6" name="Формула" r:id="rId6" imgW="152268" imgH="164957" progId="Equation.3">
                  <p:embed/>
                </p:oleObj>
              </mc:Choice>
              <mc:Fallback>
                <p:oleObj name="Формула" r:id="rId6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7467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7" name="Object 49"/>
          <p:cNvGraphicFramePr>
            <a:graphicFrameLocks noChangeAspect="1"/>
          </p:cNvGraphicFramePr>
          <p:nvPr/>
        </p:nvGraphicFramePr>
        <p:xfrm>
          <a:off x="1066800" y="4876800"/>
          <a:ext cx="16764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7" name="Формула" r:id="rId8" imgW="609336" imgH="380835" progId="Equation.3">
                  <p:embed/>
                </p:oleObj>
              </mc:Choice>
              <mc:Fallback>
                <p:oleObj name="Формула" r:id="rId8" imgW="609336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76800"/>
                        <a:ext cx="16764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6" name="Object 50"/>
          <p:cNvGraphicFramePr>
            <a:graphicFrameLocks noChangeAspect="1"/>
          </p:cNvGraphicFramePr>
          <p:nvPr/>
        </p:nvGraphicFramePr>
        <p:xfrm>
          <a:off x="4114800" y="4648200"/>
          <a:ext cx="41560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Формула" r:id="rId10" imgW="1511300" imgH="381000" progId="Equation.3">
                  <p:embed/>
                </p:oleObj>
              </mc:Choice>
              <mc:Fallback>
                <p:oleObj name="Формула" r:id="rId10" imgW="15113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48200"/>
                        <a:ext cx="41560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7" name="Object 51"/>
          <p:cNvGraphicFramePr>
            <a:graphicFrameLocks noChangeAspect="1"/>
          </p:cNvGraphicFramePr>
          <p:nvPr/>
        </p:nvGraphicFramePr>
        <p:xfrm>
          <a:off x="4191000" y="5867400"/>
          <a:ext cx="3213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Формула" r:id="rId12" imgW="1167893" imgH="203112" progId="Equation.3">
                  <p:embed/>
                </p:oleObj>
              </mc:Choice>
              <mc:Fallback>
                <p:oleObj name="Формула" r:id="rId12" imgW="1167893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867400"/>
                        <a:ext cx="3213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85" name="AutoShape 53"/>
          <p:cNvSpPr>
            <a:spLocks noChangeArrowheads="1"/>
          </p:cNvSpPr>
          <p:nvPr/>
        </p:nvSpPr>
        <p:spPr bwMode="auto">
          <a:xfrm>
            <a:off x="3657600" y="4762500"/>
            <a:ext cx="5105400" cy="1714500"/>
          </a:xfrm>
          <a:prstGeom prst="roundRect">
            <a:avLst>
              <a:gd name="adj" fmla="val 3009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01421" name="Oval 1040"/>
          <p:cNvSpPr>
            <a:spLocks noChangeArrowheads="1"/>
          </p:cNvSpPr>
          <p:nvPr/>
        </p:nvSpPr>
        <p:spPr bwMode="auto">
          <a:xfrm>
            <a:off x="1381125" y="2022475"/>
            <a:ext cx="1657350" cy="16573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422" name="Oval 1041"/>
          <p:cNvSpPr>
            <a:spLocks noChangeArrowheads="1"/>
          </p:cNvSpPr>
          <p:nvPr/>
        </p:nvSpPr>
        <p:spPr bwMode="auto">
          <a:xfrm>
            <a:off x="5676900" y="1924050"/>
            <a:ext cx="1657350" cy="16573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660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0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3" dur="2000"/>
                                        <p:tgtEl>
                                          <p:spTgt spid="101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6" dur="2000"/>
                                        <p:tgtEl>
                                          <p:spTgt spid="101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5" grpId="0" animBg="1"/>
      <p:bldP spid="101421" grpId="0" animBg="1"/>
      <p:bldP spid="101421" grpId="1" animBg="1"/>
      <p:bldP spid="101422" grpId="0" animBg="1"/>
      <p:bldP spid="10142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4359275" y="803275"/>
          <a:ext cx="1495425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1" name="Формула" r:id="rId3" imgW="361866" imgH="323824" progId="Equation.3">
                  <p:embed/>
                </p:oleObj>
              </mc:Choice>
              <mc:Fallback>
                <p:oleObj name="Формула" r:id="rId3" imgW="361866" imgH="3238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275" y="803275"/>
                        <a:ext cx="1495425" cy="149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296863" y="3778250"/>
          <a:ext cx="1112837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2" name="Формула" r:id="rId5" imgW="285769" imgH="266790" progId="Equation.3">
                  <p:embed/>
                </p:oleObj>
              </mc:Choice>
              <mc:Fallback>
                <p:oleObj name="Формула" r:id="rId5" imgW="285769" imgH="2667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3778250"/>
                        <a:ext cx="1112837" cy="114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WordArt 7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8458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Напряженность  поля на поверхности шара</a:t>
            </a:r>
          </a:p>
        </p:txBody>
      </p:sp>
      <p:sp>
        <p:nvSpPr>
          <p:cNvPr id="44068" name="Oval 36"/>
          <p:cNvSpPr>
            <a:spLocks noChangeArrowheads="1"/>
          </p:cNvSpPr>
          <p:nvPr/>
        </p:nvSpPr>
        <p:spPr bwMode="auto">
          <a:xfrm>
            <a:off x="2286000" y="1562100"/>
            <a:ext cx="609600" cy="6096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44069" name="Oval 37"/>
          <p:cNvSpPr>
            <a:spLocks noChangeArrowheads="1"/>
          </p:cNvSpPr>
          <p:nvPr/>
        </p:nvSpPr>
        <p:spPr bwMode="auto">
          <a:xfrm>
            <a:off x="3790950" y="1552575"/>
            <a:ext cx="609600" cy="6096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4345" name="Line 45"/>
          <p:cNvSpPr>
            <a:spLocks noChangeShapeType="1"/>
          </p:cNvSpPr>
          <p:nvPr/>
        </p:nvSpPr>
        <p:spPr bwMode="auto">
          <a:xfrm flipV="1">
            <a:off x="7315200" y="3343275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6" name="Line 46"/>
          <p:cNvSpPr>
            <a:spLocks noChangeShapeType="1"/>
          </p:cNvSpPr>
          <p:nvPr/>
        </p:nvSpPr>
        <p:spPr bwMode="auto">
          <a:xfrm rot="16200000" flipV="1">
            <a:off x="7296150" y="3419475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7" name="Line 47"/>
          <p:cNvSpPr>
            <a:spLocks noChangeShapeType="1"/>
          </p:cNvSpPr>
          <p:nvPr/>
        </p:nvSpPr>
        <p:spPr bwMode="auto">
          <a:xfrm rot="1320000" flipV="1">
            <a:off x="7315200" y="3400425"/>
            <a:ext cx="0" cy="3429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8" name="Line 48"/>
          <p:cNvSpPr>
            <a:spLocks noChangeShapeType="1"/>
          </p:cNvSpPr>
          <p:nvPr/>
        </p:nvSpPr>
        <p:spPr bwMode="auto">
          <a:xfrm rot="2700000" flipV="1">
            <a:off x="7277100" y="3438525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9" name="Line 49"/>
          <p:cNvSpPr>
            <a:spLocks noChangeShapeType="1"/>
          </p:cNvSpPr>
          <p:nvPr/>
        </p:nvSpPr>
        <p:spPr bwMode="auto">
          <a:xfrm rot="4020000" flipV="1">
            <a:off x="7219950" y="3467100"/>
            <a:ext cx="0" cy="3429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0" name="Line 50"/>
          <p:cNvSpPr>
            <a:spLocks noChangeShapeType="1"/>
          </p:cNvSpPr>
          <p:nvPr/>
        </p:nvSpPr>
        <p:spPr bwMode="auto">
          <a:xfrm rot="-4020000" flipH="1" flipV="1">
            <a:off x="7296150" y="3390900"/>
            <a:ext cx="0" cy="3429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1" name="Line 51"/>
          <p:cNvSpPr>
            <a:spLocks noChangeShapeType="1"/>
          </p:cNvSpPr>
          <p:nvPr/>
        </p:nvSpPr>
        <p:spPr bwMode="auto">
          <a:xfrm rot="-2700000" flipH="1" flipV="1">
            <a:off x="7324725" y="3409950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2" name="Line 52"/>
          <p:cNvSpPr>
            <a:spLocks noChangeShapeType="1"/>
          </p:cNvSpPr>
          <p:nvPr/>
        </p:nvSpPr>
        <p:spPr bwMode="auto">
          <a:xfrm rot="-1320000" flipH="1" flipV="1">
            <a:off x="7324725" y="3429000"/>
            <a:ext cx="0" cy="3429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3" name="Oval 33"/>
          <p:cNvSpPr>
            <a:spLocks noChangeAspect="1" noChangeArrowheads="1"/>
          </p:cNvSpPr>
          <p:nvPr/>
        </p:nvSpPr>
        <p:spPr bwMode="auto">
          <a:xfrm>
            <a:off x="6372225" y="4200525"/>
            <a:ext cx="1857375" cy="1857375"/>
          </a:xfrm>
          <a:prstGeom prst="ellipse">
            <a:avLst/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4354" name="Text Box 1038"/>
          <p:cNvSpPr txBox="1">
            <a:spLocks noChangeArrowheads="1"/>
          </p:cNvSpPr>
          <p:nvPr/>
        </p:nvSpPr>
        <p:spPr bwMode="auto">
          <a:xfrm>
            <a:off x="7586663" y="4572000"/>
            <a:ext cx="7191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i="1" smtClean="0">
                <a:solidFill>
                  <a:srgbClr val="000000"/>
                </a:solidFill>
                <a:latin typeface="Times New Roman" pitchFamily="18" charset="0"/>
              </a:rPr>
              <a:t>R</a:t>
            </a:r>
            <a:endParaRPr lang="ru-RU" altLang="ru-RU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355" name="Line 1035"/>
          <p:cNvSpPr>
            <a:spLocks noChangeShapeType="1"/>
          </p:cNvSpPr>
          <p:nvPr/>
        </p:nvSpPr>
        <p:spPr bwMode="auto">
          <a:xfrm>
            <a:off x="7305675" y="5133975"/>
            <a:ext cx="9429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4087" name="Oval 55"/>
          <p:cNvSpPr>
            <a:spLocks noChangeArrowheads="1"/>
          </p:cNvSpPr>
          <p:nvPr/>
        </p:nvSpPr>
        <p:spPr bwMode="auto">
          <a:xfrm rot="-1567255">
            <a:off x="5192713" y="906463"/>
            <a:ext cx="711200" cy="12985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44089" name="Oval 57"/>
          <p:cNvSpPr>
            <a:spLocks noChangeArrowheads="1"/>
          </p:cNvSpPr>
          <p:nvPr/>
        </p:nvSpPr>
        <p:spPr bwMode="auto">
          <a:xfrm>
            <a:off x="228600" y="3657600"/>
            <a:ext cx="1371600" cy="1371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aphicFrame>
        <p:nvGraphicFramePr>
          <p:cNvPr id="52253" name="Object 29"/>
          <p:cNvGraphicFramePr>
            <a:graphicFrameLocks noChangeAspect="1"/>
          </p:cNvGraphicFramePr>
          <p:nvPr/>
        </p:nvGraphicFramePr>
        <p:xfrm>
          <a:off x="2209800" y="5257800"/>
          <a:ext cx="21336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3" name="Формула" r:id="rId7" imgW="647700" imgH="381000" progId="Equation.3">
                  <p:embed/>
                </p:oleObj>
              </mc:Choice>
              <mc:Fallback>
                <p:oleObj name="Формула" r:id="rId7" imgW="6477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257800"/>
                        <a:ext cx="2133600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85" name="AutoShape 53"/>
          <p:cNvSpPr>
            <a:spLocks noChangeArrowheads="1"/>
          </p:cNvSpPr>
          <p:nvPr/>
        </p:nvSpPr>
        <p:spPr bwMode="auto">
          <a:xfrm>
            <a:off x="1981200" y="5257800"/>
            <a:ext cx="2819400" cy="1371600"/>
          </a:xfrm>
          <a:prstGeom prst="roundRect">
            <a:avLst>
              <a:gd name="adj" fmla="val 3009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aphicFrame>
        <p:nvGraphicFramePr>
          <p:cNvPr id="14360" name="Object 31"/>
          <p:cNvGraphicFramePr>
            <a:graphicFrameLocks noChangeAspect="1"/>
          </p:cNvGraphicFramePr>
          <p:nvPr/>
        </p:nvGraphicFramePr>
        <p:xfrm>
          <a:off x="228600" y="914400"/>
          <a:ext cx="1905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4" name="Формула" r:id="rId9" imgW="647700" imgH="381000" progId="Equation.3">
                  <p:embed/>
                </p:oleObj>
              </mc:Choice>
              <mc:Fallback>
                <p:oleObj name="Формула" r:id="rId9" imgW="6477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14400"/>
                        <a:ext cx="1905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6" name="Object 32"/>
          <p:cNvGraphicFramePr>
            <a:graphicFrameLocks noChangeAspect="1"/>
          </p:cNvGraphicFramePr>
          <p:nvPr/>
        </p:nvGraphicFramePr>
        <p:xfrm>
          <a:off x="228600" y="2460625"/>
          <a:ext cx="17176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5" name="Формула" r:id="rId11" imgW="583947" imgH="380835" progId="Equation.3">
                  <p:embed/>
                </p:oleObj>
              </mc:Choice>
              <mc:Fallback>
                <p:oleObj name="Формула" r:id="rId11" imgW="583947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460625"/>
                        <a:ext cx="171767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7" name="Object 33"/>
          <p:cNvGraphicFramePr>
            <a:graphicFrameLocks noChangeAspect="1"/>
          </p:cNvGraphicFramePr>
          <p:nvPr/>
        </p:nvGraphicFramePr>
        <p:xfrm>
          <a:off x="542925" y="2460625"/>
          <a:ext cx="14192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6" name="Формула" r:id="rId13" imgW="482391" imgH="380835" progId="Equation.3">
                  <p:embed/>
                </p:oleObj>
              </mc:Choice>
              <mc:Fallback>
                <p:oleObj name="Формула" r:id="rId13" imgW="482391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2460625"/>
                        <a:ext cx="14192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8" name="Object 34"/>
          <p:cNvGraphicFramePr>
            <a:graphicFrameLocks noChangeAspect="1"/>
          </p:cNvGraphicFramePr>
          <p:nvPr/>
        </p:nvGraphicFramePr>
        <p:xfrm>
          <a:off x="1104900" y="914400"/>
          <a:ext cx="100806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7" name="Формула" r:id="rId15" imgW="342751" imgH="380835" progId="Equation.3">
                  <p:embed/>
                </p:oleObj>
              </mc:Choice>
              <mc:Fallback>
                <p:oleObj name="Формула" r:id="rId15" imgW="342751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914400"/>
                        <a:ext cx="1008063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9" name="Object 35"/>
          <p:cNvGraphicFramePr>
            <a:graphicFrameLocks noChangeAspect="1"/>
          </p:cNvGraphicFramePr>
          <p:nvPr/>
        </p:nvGraphicFramePr>
        <p:xfrm>
          <a:off x="5903913" y="990600"/>
          <a:ext cx="1296987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8" name="Формула" r:id="rId17" imgW="393529" imgH="380835" progId="Equation.3">
                  <p:embed/>
                </p:oleObj>
              </mc:Choice>
              <mc:Fallback>
                <p:oleObj name="Формула" r:id="rId17" imgW="393529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990600"/>
                        <a:ext cx="1296987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7010400" y="4114800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2762250" y="2590800"/>
            <a:ext cx="2955925" cy="752475"/>
            <a:chOff x="2762250" y="2590800"/>
            <a:chExt cx="2955694" cy="752475"/>
          </a:xfrm>
        </p:grpSpPr>
        <p:graphicFrame>
          <p:nvGraphicFramePr>
            <p:cNvPr id="14367" name="Объект 1"/>
            <p:cNvGraphicFramePr>
              <a:graphicFrameLocks noChangeAspect="1"/>
            </p:cNvGraphicFramePr>
            <p:nvPr/>
          </p:nvGraphicFramePr>
          <p:xfrm>
            <a:off x="2770437" y="2657825"/>
            <a:ext cx="2777875" cy="68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99" name="Формула" r:id="rId19" imgW="977900" imgH="241300" progId="Equation.3">
                    <p:embed/>
                  </p:oleObj>
                </mc:Choice>
                <mc:Fallback>
                  <p:oleObj name="Формула" r:id="rId19" imgW="977900" imgH="2413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0437" y="2657825"/>
                          <a:ext cx="2777875" cy="685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8" name="AutoShape 53"/>
            <p:cNvSpPr>
              <a:spLocks noChangeArrowheads="1"/>
            </p:cNvSpPr>
            <p:nvPr/>
          </p:nvSpPr>
          <p:spPr bwMode="auto">
            <a:xfrm>
              <a:off x="2762250" y="2590800"/>
              <a:ext cx="2955694" cy="752475"/>
            </a:xfrm>
            <a:prstGeom prst="roundRect">
              <a:avLst>
                <a:gd name="adj" fmla="val 30093"/>
              </a:avLst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9893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16302 -0.2071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2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42" y="-1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9" dur="20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4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2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2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8" grpId="0" animBg="1"/>
      <p:bldP spid="44069" grpId="0" animBg="1"/>
      <p:bldP spid="44087" grpId="0" animBg="1"/>
      <p:bldP spid="44089" grpId="0" animBg="1"/>
      <p:bldP spid="44085" grpId="0" animBg="1"/>
      <p:bldP spid="215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128587" y="565522"/>
            <a:ext cx="4814888" cy="6175846"/>
          </a:xfrm>
          <a:prstGeom prst="roundRect">
            <a:avLst>
              <a:gd name="adj" fmla="val 5621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ru-RU" kern="0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26598" y="578025"/>
            <a:ext cx="3876675" cy="6163344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ru-RU" kern="0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362" name="AutoShape 30"/>
          <p:cNvSpPr>
            <a:spLocks noChangeAspect="1" noChangeArrowheads="1"/>
          </p:cNvSpPr>
          <p:nvPr/>
        </p:nvSpPr>
        <p:spPr bwMode="auto">
          <a:xfrm rot="-8091814">
            <a:off x="-2266950" y="2689225"/>
            <a:ext cx="4930775" cy="49307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97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35" y="10835"/>
                </a:moveTo>
                <a:cubicBezTo>
                  <a:pt x="10825" y="10844"/>
                  <a:pt x="10813" y="10849"/>
                  <a:pt x="10800" y="10849"/>
                </a:cubicBezTo>
                <a:cubicBezTo>
                  <a:pt x="10786" y="10849"/>
                  <a:pt x="10774" y="10844"/>
                  <a:pt x="10764" y="10835"/>
                </a:cubicBezTo>
                <a:lnTo>
                  <a:pt x="3163" y="18436"/>
                </a:lnTo>
                <a:cubicBezTo>
                  <a:pt x="5188" y="20462"/>
                  <a:pt x="7935" y="21599"/>
                  <a:pt x="10800" y="21599"/>
                </a:cubicBezTo>
                <a:cubicBezTo>
                  <a:pt x="13664" y="21599"/>
                  <a:pt x="16411" y="20462"/>
                  <a:pt x="18436" y="18436"/>
                </a:cubicBezTo>
                <a:lnTo>
                  <a:pt x="10835" y="10835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24" name="Arc 20"/>
          <p:cNvSpPr>
            <a:spLocks noChangeAspect="1"/>
          </p:cNvSpPr>
          <p:nvPr/>
        </p:nvSpPr>
        <p:spPr bwMode="auto">
          <a:xfrm>
            <a:off x="217488" y="2717800"/>
            <a:ext cx="2439987" cy="2439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4" name="Arc 6"/>
          <p:cNvSpPr>
            <a:spLocks noChangeAspect="1"/>
          </p:cNvSpPr>
          <p:nvPr/>
        </p:nvSpPr>
        <p:spPr bwMode="auto">
          <a:xfrm>
            <a:off x="217488" y="2722563"/>
            <a:ext cx="2439987" cy="24399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 flipV="1">
            <a:off x="2066925" y="1984374"/>
            <a:ext cx="1773238" cy="15843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6" name="Line 9"/>
          <p:cNvSpPr>
            <a:spLocks noChangeShapeType="1"/>
          </p:cNvSpPr>
          <p:nvPr/>
        </p:nvSpPr>
        <p:spPr bwMode="auto">
          <a:xfrm flipV="1">
            <a:off x="725488" y="735013"/>
            <a:ext cx="428625" cy="20145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7" name="Line 13"/>
          <p:cNvSpPr>
            <a:spLocks noChangeShapeType="1"/>
          </p:cNvSpPr>
          <p:nvPr/>
        </p:nvSpPr>
        <p:spPr bwMode="auto">
          <a:xfrm flipV="1">
            <a:off x="1679575" y="1335088"/>
            <a:ext cx="1285875" cy="184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8" name="Line 14"/>
          <p:cNvSpPr>
            <a:spLocks noChangeShapeType="1"/>
          </p:cNvSpPr>
          <p:nvPr/>
        </p:nvSpPr>
        <p:spPr bwMode="auto">
          <a:xfrm flipV="1">
            <a:off x="2400300" y="3041650"/>
            <a:ext cx="1957388" cy="1004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69" name="Line 15"/>
          <p:cNvSpPr>
            <a:spLocks noChangeShapeType="1"/>
          </p:cNvSpPr>
          <p:nvPr/>
        </p:nvSpPr>
        <p:spPr bwMode="auto">
          <a:xfrm flipV="1">
            <a:off x="2681289" y="5107809"/>
            <a:ext cx="2132012" cy="1346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70" name="Line 16"/>
          <p:cNvSpPr>
            <a:spLocks noChangeShapeType="1"/>
          </p:cNvSpPr>
          <p:nvPr/>
        </p:nvSpPr>
        <p:spPr bwMode="auto">
          <a:xfrm flipV="1">
            <a:off x="2581275" y="3942555"/>
            <a:ext cx="2134741" cy="61515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71" name="Line 17"/>
          <p:cNvSpPr>
            <a:spLocks noChangeShapeType="1"/>
          </p:cNvSpPr>
          <p:nvPr/>
        </p:nvSpPr>
        <p:spPr bwMode="auto">
          <a:xfrm flipV="1">
            <a:off x="1254126" y="908719"/>
            <a:ext cx="858670" cy="201069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26" name="Arc 22"/>
          <p:cNvSpPr>
            <a:spLocks/>
          </p:cNvSpPr>
          <p:nvPr/>
        </p:nvSpPr>
        <p:spPr bwMode="auto">
          <a:xfrm>
            <a:off x="4533900" y="1679575"/>
            <a:ext cx="2257425" cy="4321175"/>
          </a:xfrm>
          <a:custGeom>
            <a:avLst/>
            <a:gdLst>
              <a:gd name="T0" fmla="*/ 2147483647 w 21167"/>
              <a:gd name="T1" fmla="*/ 0 h 20359"/>
              <a:gd name="T2" fmla="*/ 2147483647 w 21167"/>
              <a:gd name="T3" fmla="*/ 2147483647 h 20359"/>
              <a:gd name="T4" fmla="*/ 0 w 21167"/>
              <a:gd name="T5" fmla="*/ 2147483647 h 20359"/>
              <a:gd name="T6" fmla="*/ 0 60000 65536"/>
              <a:gd name="T7" fmla="*/ 0 60000 65536"/>
              <a:gd name="T8" fmla="*/ 0 60000 65536"/>
              <a:gd name="T9" fmla="*/ 0 w 21167"/>
              <a:gd name="T10" fmla="*/ 0 h 20359"/>
              <a:gd name="T11" fmla="*/ 21167 w 21167"/>
              <a:gd name="T12" fmla="*/ 20359 h 203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7" h="20359" fill="none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</a:path>
              <a:path w="21167" h="20359" stroke="0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  <a:lnTo>
                  <a:pt x="0" y="20359"/>
                </a:lnTo>
                <a:lnTo>
                  <a:pt x="7216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27" name="Arc 23"/>
          <p:cNvSpPr>
            <a:spLocks/>
          </p:cNvSpPr>
          <p:nvPr/>
        </p:nvSpPr>
        <p:spPr bwMode="auto">
          <a:xfrm>
            <a:off x="5724525" y="1290638"/>
            <a:ext cx="1187450" cy="4652962"/>
          </a:xfrm>
          <a:custGeom>
            <a:avLst/>
            <a:gdLst>
              <a:gd name="T0" fmla="*/ 2147483647 w 21357"/>
              <a:gd name="T1" fmla="*/ 0 h 20359"/>
              <a:gd name="T2" fmla="*/ 2147483647 w 21357"/>
              <a:gd name="T3" fmla="*/ 2147483647 h 20359"/>
              <a:gd name="T4" fmla="*/ 0 w 21357"/>
              <a:gd name="T5" fmla="*/ 2147483647 h 20359"/>
              <a:gd name="T6" fmla="*/ 0 60000 65536"/>
              <a:gd name="T7" fmla="*/ 0 60000 65536"/>
              <a:gd name="T8" fmla="*/ 0 60000 65536"/>
              <a:gd name="T9" fmla="*/ 0 w 21357"/>
              <a:gd name="T10" fmla="*/ 0 h 20359"/>
              <a:gd name="T11" fmla="*/ 21357 w 21357"/>
              <a:gd name="T12" fmla="*/ 20359 h 203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57" h="20359" fill="none" extrusionOk="0">
                <a:moveTo>
                  <a:pt x="7216" y="-1"/>
                </a:moveTo>
                <a:cubicBezTo>
                  <a:pt x="14729" y="2663"/>
                  <a:pt x="20165" y="9247"/>
                  <a:pt x="21357" y="17129"/>
                </a:cubicBezTo>
              </a:path>
              <a:path w="21357" h="20359" stroke="0" extrusionOk="0">
                <a:moveTo>
                  <a:pt x="7216" y="-1"/>
                </a:moveTo>
                <a:cubicBezTo>
                  <a:pt x="14729" y="2663"/>
                  <a:pt x="20165" y="9247"/>
                  <a:pt x="21357" y="17129"/>
                </a:cubicBezTo>
                <a:lnTo>
                  <a:pt x="0" y="20359"/>
                </a:lnTo>
                <a:lnTo>
                  <a:pt x="7216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28" name="Line 24"/>
          <p:cNvSpPr>
            <a:spLocks noChangeShapeType="1"/>
          </p:cNvSpPr>
          <p:nvPr/>
        </p:nvSpPr>
        <p:spPr bwMode="auto">
          <a:xfrm>
            <a:off x="6969125" y="990600"/>
            <a:ext cx="0" cy="42148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29" name="Line 25"/>
          <p:cNvSpPr>
            <a:spLocks noChangeShapeType="1"/>
          </p:cNvSpPr>
          <p:nvPr/>
        </p:nvSpPr>
        <p:spPr bwMode="auto">
          <a:xfrm flipV="1">
            <a:off x="7011988" y="1050925"/>
            <a:ext cx="18002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0" name="Line 26"/>
          <p:cNvSpPr>
            <a:spLocks noChangeShapeType="1"/>
          </p:cNvSpPr>
          <p:nvPr/>
        </p:nvSpPr>
        <p:spPr bwMode="auto">
          <a:xfrm flipV="1">
            <a:off x="7010400" y="2414588"/>
            <a:ext cx="18002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1" name="Line 27"/>
          <p:cNvSpPr>
            <a:spLocks noChangeShapeType="1"/>
          </p:cNvSpPr>
          <p:nvPr/>
        </p:nvSpPr>
        <p:spPr bwMode="auto">
          <a:xfrm flipV="1">
            <a:off x="7010400" y="3786188"/>
            <a:ext cx="18002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2" name="Line 28"/>
          <p:cNvSpPr>
            <a:spLocks noChangeShapeType="1"/>
          </p:cNvSpPr>
          <p:nvPr/>
        </p:nvSpPr>
        <p:spPr bwMode="auto">
          <a:xfrm flipV="1">
            <a:off x="7010400" y="5157788"/>
            <a:ext cx="18002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4" name="Line 30"/>
          <p:cNvSpPr>
            <a:spLocks noChangeShapeType="1"/>
          </p:cNvSpPr>
          <p:nvPr/>
        </p:nvSpPr>
        <p:spPr bwMode="auto">
          <a:xfrm flipH="1" flipV="1">
            <a:off x="5114925" y="1055688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 flipH="1" flipV="1">
            <a:off x="5109585" y="2414588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6" name="Line 32"/>
          <p:cNvSpPr>
            <a:spLocks noChangeShapeType="1"/>
          </p:cNvSpPr>
          <p:nvPr/>
        </p:nvSpPr>
        <p:spPr bwMode="auto">
          <a:xfrm flipH="1" flipV="1">
            <a:off x="5105400" y="3786188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8337" name="Line 33"/>
          <p:cNvSpPr>
            <a:spLocks noChangeShapeType="1"/>
          </p:cNvSpPr>
          <p:nvPr/>
        </p:nvSpPr>
        <p:spPr bwMode="auto">
          <a:xfrm flipH="1" flipV="1">
            <a:off x="5122863" y="5157788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83" name="Line 28"/>
          <p:cNvSpPr>
            <a:spLocks noChangeShapeType="1"/>
          </p:cNvSpPr>
          <p:nvPr/>
        </p:nvSpPr>
        <p:spPr bwMode="auto">
          <a:xfrm rot="16200000" flipV="1">
            <a:off x="-753269" y="1716881"/>
            <a:ext cx="19637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5384" name="WordArt 7"/>
          <p:cNvSpPr>
            <a:spLocks noChangeArrowheads="1" noChangeShapeType="1" noTextEdit="1"/>
          </p:cNvSpPr>
          <p:nvPr/>
        </p:nvSpPr>
        <p:spPr bwMode="auto">
          <a:xfrm>
            <a:off x="304800" y="44624"/>
            <a:ext cx="8458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Напряженность  поля бесконечной плоскости</a:t>
            </a:r>
          </a:p>
        </p:txBody>
      </p:sp>
      <p:graphicFrame>
        <p:nvGraphicFramePr>
          <p:cNvPr id="15385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90058"/>
              </p:ext>
            </p:extLst>
          </p:nvPr>
        </p:nvGraphicFramePr>
        <p:xfrm>
          <a:off x="1213716" y="5310187"/>
          <a:ext cx="1938337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Формула" r:id="rId3" imgW="660113" imgH="431613" progId="Equation.3">
                  <p:embed/>
                </p:oleObj>
              </mc:Choice>
              <mc:Fallback>
                <p:oleObj name="Формула" r:id="rId3" imgW="660113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3716" y="5310187"/>
                        <a:ext cx="1938337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230109"/>
              </p:ext>
            </p:extLst>
          </p:nvPr>
        </p:nvGraphicFramePr>
        <p:xfrm>
          <a:off x="5678314" y="5441950"/>
          <a:ext cx="2163762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Формула" r:id="rId5" imgW="736600" imgH="381000" progId="Equation.3">
                  <p:embed/>
                </p:oleObj>
              </mc:Choice>
              <mc:Fallback>
                <p:oleObj name="Формула" r:id="rId5" imgW="7366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314" y="5441950"/>
                        <a:ext cx="2163762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utoShape 31"/>
          <p:cNvSpPr>
            <a:spLocks noChangeArrowheads="1"/>
          </p:cNvSpPr>
          <p:nvPr/>
        </p:nvSpPr>
        <p:spPr bwMode="auto">
          <a:xfrm>
            <a:off x="1436688" y="2982913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6854825" y="1984375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>
            <a:off x="7921625" y="3181350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30" name="AutoShape 31"/>
          <p:cNvSpPr>
            <a:spLocks noChangeArrowheads="1"/>
          </p:cNvSpPr>
          <p:nvPr/>
        </p:nvSpPr>
        <p:spPr bwMode="auto">
          <a:xfrm>
            <a:off x="5257800" y="4329113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31" name="AutoShape 31"/>
          <p:cNvSpPr>
            <a:spLocks noChangeArrowheads="1"/>
          </p:cNvSpPr>
          <p:nvPr/>
        </p:nvSpPr>
        <p:spPr bwMode="auto">
          <a:xfrm>
            <a:off x="8305800" y="4724400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32" name="AutoShape 53"/>
          <p:cNvSpPr>
            <a:spLocks noChangeArrowheads="1"/>
          </p:cNvSpPr>
          <p:nvPr/>
        </p:nvSpPr>
        <p:spPr bwMode="auto">
          <a:xfrm>
            <a:off x="5584651" y="5410200"/>
            <a:ext cx="2371725" cy="1219200"/>
          </a:xfrm>
          <a:prstGeom prst="roundRect">
            <a:avLst>
              <a:gd name="adj" fmla="val 3009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35" name="AutoShape 53"/>
          <p:cNvSpPr>
            <a:spLocks noChangeArrowheads="1"/>
          </p:cNvSpPr>
          <p:nvPr/>
        </p:nvSpPr>
        <p:spPr bwMode="auto">
          <a:xfrm>
            <a:off x="939800" y="5334000"/>
            <a:ext cx="2371725" cy="1219200"/>
          </a:xfrm>
          <a:prstGeom prst="roundRect">
            <a:avLst>
              <a:gd name="adj" fmla="val 3009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4334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43732 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8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5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8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8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8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4" grpId="0" animBg="1"/>
      <p:bldP spid="98324" grpId="1" animBg="1"/>
      <p:bldP spid="98326" grpId="0" animBg="1"/>
      <p:bldP spid="98326" grpId="1" animBg="1"/>
      <p:bldP spid="98327" grpId="0" animBg="1"/>
      <p:bldP spid="98327" grpId="1" animBg="1"/>
      <p:bldP spid="98328" grpId="0" animBg="1"/>
      <p:bldP spid="98329" grpId="0" animBg="1"/>
      <p:bldP spid="98330" grpId="0" animBg="1"/>
      <p:bldP spid="98331" grpId="0" animBg="1"/>
      <p:bldP spid="98332" grpId="0" animBg="1"/>
      <p:bldP spid="98334" grpId="0" animBg="1"/>
      <p:bldP spid="98335" grpId="0" animBg="1"/>
      <p:bldP spid="98336" grpId="0" animBg="1"/>
      <p:bldP spid="98337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4"/>
          <p:cNvSpPr txBox="1">
            <a:spLocks noChangeArrowheads="1"/>
          </p:cNvSpPr>
          <p:nvPr/>
        </p:nvSpPr>
        <p:spPr bwMode="auto">
          <a:xfrm>
            <a:off x="685800" y="5851525"/>
            <a:ext cx="1152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0000FF"/>
                </a:solidFill>
                <a:latin typeface="Arial Black" pitchFamily="34" charset="0"/>
              </a:rPr>
              <a:t>+</a:t>
            </a:r>
          </a:p>
        </p:txBody>
      </p:sp>
      <p:grpSp>
        <p:nvGrpSpPr>
          <p:cNvPr id="16387" name="Group 33"/>
          <p:cNvGrpSpPr>
            <a:grpSpLocks/>
          </p:cNvGrpSpPr>
          <p:nvPr/>
        </p:nvGrpSpPr>
        <p:grpSpPr bwMode="auto">
          <a:xfrm>
            <a:off x="219075" y="1074738"/>
            <a:ext cx="3524250" cy="5005387"/>
            <a:chOff x="138" y="159"/>
            <a:chExt cx="2220" cy="3153"/>
          </a:xfrm>
        </p:grpSpPr>
        <p:sp>
          <p:nvSpPr>
            <p:cNvPr id="16431" name="Line 2"/>
            <p:cNvSpPr>
              <a:spLocks noChangeAspect="1" noChangeShapeType="1"/>
            </p:cNvSpPr>
            <p:nvPr/>
          </p:nvSpPr>
          <p:spPr bwMode="auto">
            <a:xfrm>
              <a:off x="706" y="159"/>
              <a:ext cx="1" cy="3153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16432" name="Group 20"/>
            <p:cNvGrpSpPr>
              <a:grpSpLocks/>
            </p:cNvGrpSpPr>
            <p:nvPr/>
          </p:nvGrpSpPr>
          <p:grpSpPr bwMode="auto">
            <a:xfrm>
              <a:off x="144" y="226"/>
              <a:ext cx="2208" cy="3"/>
              <a:chOff x="144" y="226"/>
              <a:chExt cx="2208" cy="3"/>
            </a:xfrm>
          </p:grpSpPr>
          <p:sp>
            <p:nvSpPr>
              <p:cNvPr id="16445" name="Line 3"/>
              <p:cNvSpPr>
                <a:spLocks noChangeAspect="1" noChangeShapeType="1"/>
              </p:cNvSpPr>
              <p:nvPr/>
            </p:nvSpPr>
            <p:spPr bwMode="auto">
              <a:xfrm flipV="1">
                <a:off x="709" y="228"/>
                <a:ext cx="611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6" name="Line 16"/>
              <p:cNvSpPr>
                <a:spLocks noChangeAspect="1" noChangeShapeType="1"/>
              </p:cNvSpPr>
              <p:nvPr/>
            </p:nvSpPr>
            <p:spPr bwMode="auto">
              <a:xfrm flipV="1">
                <a:off x="1206" y="228"/>
                <a:ext cx="1146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7" name="Line 1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44" y="226"/>
                <a:ext cx="559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6433" name="Group 21"/>
            <p:cNvGrpSpPr>
              <a:grpSpLocks/>
            </p:cNvGrpSpPr>
            <p:nvPr/>
          </p:nvGrpSpPr>
          <p:grpSpPr bwMode="auto">
            <a:xfrm>
              <a:off x="144" y="1068"/>
              <a:ext cx="2208" cy="3"/>
              <a:chOff x="144" y="226"/>
              <a:chExt cx="2208" cy="3"/>
            </a:xfrm>
          </p:grpSpPr>
          <p:sp>
            <p:nvSpPr>
              <p:cNvPr id="16442" name="Line 3"/>
              <p:cNvSpPr>
                <a:spLocks noChangeAspect="1" noChangeShapeType="1"/>
              </p:cNvSpPr>
              <p:nvPr/>
            </p:nvSpPr>
            <p:spPr bwMode="auto">
              <a:xfrm flipV="1">
                <a:off x="709" y="228"/>
                <a:ext cx="611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3" name="Line 16"/>
              <p:cNvSpPr>
                <a:spLocks noChangeAspect="1" noChangeShapeType="1"/>
              </p:cNvSpPr>
              <p:nvPr/>
            </p:nvSpPr>
            <p:spPr bwMode="auto">
              <a:xfrm flipV="1">
                <a:off x="1206" y="228"/>
                <a:ext cx="1146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4" name="Line 1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44" y="226"/>
                <a:ext cx="559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6434" name="Group 25"/>
            <p:cNvGrpSpPr>
              <a:grpSpLocks/>
            </p:cNvGrpSpPr>
            <p:nvPr/>
          </p:nvGrpSpPr>
          <p:grpSpPr bwMode="auto">
            <a:xfrm>
              <a:off x="138" y="1929"/>
              <a:ext cx="2208" cy="3"/>
              <a:chOff x="144" y="226"/>
              <a:chExt cx="2208" cy="3"/>
            </a:xfrm>
          </p:grpSpPr>
          <p:sp>
            <p:nvSpPr>
              <p:cNvPr id="16439" name="Line 3"/>
              <p:cNvSpPr>
                <a:spLocks noChangeAspect="1" noChangeShapeType="1"/>
              </p:cNvSpPr>
              <p:nvPr/>
            </p:nvSpPr>
            <p:spPr bwMode="auto">
              <a:xfrm flipV="1">
                <a:off x="709" y="228"/>
                <a:ext cx="611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0" name="Line 16"/>
              <p:cNvSpPr>
                <a:spLocks noChangeAspect="1" noChangeShapeType="1"/>
              </p:cNvSpPr>
              <p:nvPr/>
            </p:nvSpPr>
            <p:spPr bwMode="auto">
              <a:xfrm flipV="1">
                <a:off x="1206" y="228"/>
                <a:ext cx="1146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1" name="Line 1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44" y="226"/>
                <a:ext cx="559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6435" name="Group 29"/>
            <p:cNvGrpSpPr>
              <a:grpSpLocks/>
            </p:cNvGrpSpPr>
            <p:nvPr/>
          </p:nvGrpSpPr>
          <p:grpSpPr bwMode="auto">
            <a:xfrm>
              <a:off x="150" y="2802"/>
              <a:ext cx="2208" cy="3"/>
              <a:chOff x="144" y="226"/>
              <a:chExt cx="2208" cy="3"/>
            </a:xfrm>
          </p:grpSpPr>
          <p:sp>
            <p:nvSpPr>
              <p:cNvPr id="16436" name="Line 3"/>
              <p:cNvSpPr>
                <a:spLocks noChangeAspect="1" noChangeShapeType="1"/>
              </p:cNvSpPr>
              <p:nvPr/>
            </p:nvSpPr>
            <p:spPr bwMode="auto">
              <a:xfrm flipV="1">
                <a:off x="709" y="228"/>
                <a:ext cx="611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7" name="Line 16"/>
              <p:cNvSpPr>
                <a:spLocks noChangeAspect="1" noChangeShapeType="1"/>
              </p:cNvSpPr>
              <p:nvPr/>
            </p:nvSpPr>
            <p:spPr bwMode="auto">
              <a:xfrm flipV="1">
                <a:off x="1206" y="228"/>
                <a:ext cx="1146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8" name="Line 1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44" y="226"/>
                <a:ext cx="559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oval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53319" name="Group 71"/>
          <p:cNvGrpSpPr>
            <a:grpSpLocks/>
          </p:cNvGrpSpPr>
          <p:nvPr/>
        </p:nvGrpSpPr>
        <p:grpSpPr bwMode="auto">
          <a:xfrm>
            <a:off x="4686300" y="1127125"/>
            <a:ext cx="3505200" cy="5334000"/>
            <a:chOff x="2952" y="192"/>
            <a:chExt cx="2208" cy="3360"/>
          </a:xfrm>
        </p:grpSpPr>
        <p:sp>
          <p:nvSpPr>
            <p:cNvPr id="16412" name="Text Box 15"/>
            <p:cNvSpPr txBox="1">
              <a:spLocks noChangeArrowheads="1"/>
            </p:cNvSpPr>
            <p:nvPr/>
          </p:nvSpPr>
          <p:spPr bwMode="auto">
            <a:xfrm>
              <a:off x="4656" y="3072"/>
              <a:ext cx="43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400" b="1" smtClean="0">
                  <a:solidFill>
                    <a:srgbClr val="FF0000"/>
                  </a:solidFill>
                </a:rPr>
                <a:t>-</a:t>
              </a:r>
            </a:p>
          </p:txBody>
        </p:sp>
        <p:grpSp>
          <p:nvGrpSpPr>
            <p:cNvPr id="16413" name="Group 70"/>
            <p:cNvGrpSpPr>
              <a:grpSpLocks/>
            </p:cNvGrpSpPr>
            <p:nvPr/>
          </p:nvGrpSpPr>
          <p:grpSpPr bwMode="auto">
            <a:xfrm>
              <a:off x="2952" y="192"/>
              <a:ext cx="2208" cy="3153"/>
              <a:chOff x="2952" y="192"/>
              <a:chExt cx="2208" cy="3153"/>
            </a:xfrm>
          </p:grpSpPr>
          <p:sp>
            <p:nvSpPr>
              <p:cNvPr id="16414" name="Line 2"/>
              <p:cNvSpPr>
                <a:spLocks noChangeAspect="1" noChangeShapeType="1"/>
              </p:cNvSpPr>
              <p:nvPr/>
            </p:nvSpPr>
            <p:spPr bwMode="auto">
              <a:xfrm>
                <a:off x="4602" y="192"/>
                <a:ext cx="1" cy="3153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415" name="Group 57"/>
              <p:cNvGrpSpPr>
                <a:grpSpLocks/>
              </p:cNvGrpSpPr>
              <p:nvPr/>
            </p:nvGrpSpPr>
            <p:grpSpPr bwMode="auto">
              <a:xfrm>
                <a:off x="2952" y="642"/>
                <a:ext cx="2202" cy="9"/>
                <a:chOff x="2952" y="642"/>
                <a:chExt cx="2202" cy="9"/>
              </a:xfrm>
            </p:grpSpPr>
            <p:sp>
              <p:nvSpPr>
                <p:cNvPr id="16428" name="Line 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186" y="644"/>
                  <a:ext cx="1409" cy="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9" name="Line 1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952" y="651"/>
                  <a:ext cx="474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30" name="Line 1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595" y="642"/>
                  <a:ext cx="559" cy="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416" name="Group 58"/>
              <p:cNvGrpSpPr>
                <a:grpSpLocks/>
              </p:cNvGrpSpPr>
              <p:nvPr/>
            </p:nvGrpSpPr>
            <p:grpSpPr bwMode="auto">
              <a:xfrm>
                <a:off x="2958" y="1494"/>
                <a:ext cx="2202" cy="9"/>
                <a:chOff x="2952" y="642"/>
                <a:chExt cx="2202" cy="9"/>
              </a:xfrm>
            </p:grpSpPr>
            <p:sp>
              <p:nvSpPr>
                <p:cNvPr id="16425" name="Line 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186" y="644"/>
                  <a:ext cx="1409" cy="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6" name="Line 1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952" y="651"/>
                  <a:ext cx="474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7" name="Line 1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595" y="642"/>
                  <a:ext cx="559" cy="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417" name="Group 62"/>
              <p:cNvGrpSpPr>
                <a:grpSpLocks/>
              </p:cNvGrpSpPr>
              <p:nvPr/>
            </p:nvGrpSpPr>
            <p:grpSpPr bwMode="auto">
              <a:xfrm>
                <a:off x="2958" y="2364"/>
                <a:ext cx="2202" cy="9"/>
                <a:chOff x="2952" y="642"/>
                <a:chExt cx="2202" cy="9"/>
              </a:xfrm>
            </p:grpSpPr>
            <p:sp>
              <p:nvSpPr>
                <p:cNvPr id="16422" name="Line 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186" y="644"/>
                  <a:ext cx="1409" cy="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3" name="Line 1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952" y="651"/>
                  <a:ext cx="474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4" name="Line 1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595" y="642"/>
                  <a:ext cx="559" cy="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418" name="Group 66"/>
              <p:cNvGrpSpPr>
                <a:grpSpLocks/>
              </p:cNvGrpSpPr>
              <p:nvPr/>
            </p:nvGrpSpPr>
            <p:grpSpPr bwMode="auto">
              <a:xfrm>
                <a:off x="2952" y="3228"/>
                <a:ext cx="2202" cy="9"/>
                <a:chOff x="2952" y="642"/>
                <a:chExt cx="2202" cy="9"/>
              </a:xfrm>
            </p:grpSpPr>
            <p:sp>
              <p:nvSpPr>
                <p:cNvPr id="16419" name="Line 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186" y="644"/>
                  <a:ext cx="1409" cy="2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0" name="Line 1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952" y="651"/>
                  <a:ext cx="474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sm" len="sm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421" name="Line 1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595" y="642"/>
                  <a:ext cx="559" cy="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 type="none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53322" name="Group 74"/>
          <p:cNvGrpSpPr>
            <a:grpSpLocks/>
          </p:cNvGrpSpPr>
          <p:nvPr/>
        </p:nvGrpSpPr>
        <p:grpSpPr bwMode="auto">
          <a:xfrm>
            <a:off x="152400" y="6096000"/>
            <a:ext cx="3916363" cy="457200"/>
            <a:chOff x="96" y="3600"/>
            <a:chExt cx="2467" cy="288"/>
          </a:xfrm>
        </p:grpSpPr>
        <p:sp>
          <p:nvSpPr>
            <p:cNvPr id="16410" name="Line 72"/>
            <p:cNvSpPr>
              <a:spLocks noChangeShapeType="1"/>
            </p:cNvSpPr>
            <p:nvPr/>
          </p:nvSpPr>
          <p:spPr bwMode="auto">
            <a:xfrm>
              <a:off x="96" y="3888"/>
              <a:ext cx="23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16411" name="Object 73"/>
            <p:cNvGraphicFramePr>
              <a:graphicFrameLocks noChangeAspect="1"/>
            </p:cNvGraphicFramePr>
            <p:nvPr/>
          </p:nvGraphicFramePr>
          <p:xfrm>
            <a:off x="2352" y="3600"/>
            <a:ext cx="211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37" name="Формула" r:id="rId3" imgW="126835" imgH="139518" progId="Equation.3">
                    <p:embed/>
                  </p:oleObj>
                </mc:Choice>
                <mc:Fallback>
                  <p:oleObj name="Формула" r:id="rId3" imgW="126835" imgH="1395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3600"/>
                          <a:ext cx="211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329" name="Group 81"/>
          <p:cNvGrpSpPr>
            <a:grpSpLocks/>
          </p:cNvGrpSpPr>
          <p:nvPr/>
        </p:nvGrpSpPr>
        <p:grpSpPr bwMode="auto">
          <a:xfrm>
            <a:off x="228600" y="4632325"/>
            <a:ext cx="547688" cy="463550"/>
            <a:chOff x="144" y="2400"/>
            <a:chExt cx="345" cy="292"/>
          </a:xfrm>
        </p:grpSpPr>
        <p:graphicFrame>
          <p:nvGraphicFramePr>
            <p:cNvPr id="16408" name="Object 75"/>
            <p:cNvGraphicFramePr>
              <a:graphicFrameLocks noChangeAspect="1"/>
            </p:cNvGraphicFramePr>
            <p:nvPr/>
          </p:nvGraphicFramePr>
          <p:xfrm>
            <a:off x="144" y="2400"/>
            <a:ext cx="270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38" name="Формула" r:id="rId5" imgW="152268" imgH="164957" progId="Equation.3">
                    <p:embed/>
                  </p:oleObj>
                </mc:Choice>
                <mc:Fallback>
                  <p:oleObj name="Формула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400"/>
                          <a:ext cx="270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9" name="Oval 78"/>
            <p:cNvSpPr>
              <a:spLocks noChangeAspect="1" noChangeArrowheads="1"/>
            </p:cNvSpPr>
            <p:nvPr/>
          </p:nvSpPr>
          <p:spPr bwMode="auto">
            <a:xfrm>
              <a:off x="432" y="2544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53332" name="Group 84"/>
          <p:cNvGrpSpPr>
            <a:grpSpLocks/>
          </p:cNvGrpSpPr>
          <p:nvPr/>
        </p:nvGrpSpPr>
        <p:grpSpPr bwMode="auto">
          <a:xfrm>
            <a:off x="1295400" y="4622800"/>
            <a:ext cx="547688" cy="463550"/>
            <a:chOff x="816" y="2394"/>
            <a:chExt cx="345" cy="292"/>
          </a:xfrm>
        </p:grpSpPr>
        <p:graphicFrame>
          <p:nvGraphicFramePr>
            <p:cNvPr id="16406" name="Object 76"/>
            <p:cNvGraphicFramePr>
              <a:graphicFrameLocks noChangeAspect="1"/>
            </p:cNvGraphicFramePr>
            <p:nvPr/>
          </p:nvGraphicFramePr>
          <p:xfrm>
            <a:off x="816" y="2394"/>
            <a:ext cx="270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39" name="Формула" r:id="rId7" imgW="152268" imgH="164957" progId="Equation.3">
                    <p:embed/>
                  </p:oleObj>
                </mc:Choice>
                <mc:Fallback>
                  <p:oleObj name="Формула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394"/>
                          <a:ext cx="270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7" name="Oval 79"/>
            <p:cNvSpPr>
              <a:spLocks noChangeAspect="1" noChangeArrowheads="1"/>
            </p:cNvSpPr>
            <p:nvPr/>
          </p:nvSpPr>
          <p:spPr bwMode="auto">
            <a:xfrm>
              <a:off x="1104" y="2544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53331" name="Group 83"/>
          <p:cNvGrpSpPr>
            <a:grpSpLocks/>
          </p:cNvGrpSpPr>
          <p:nvPr/>
        </p:nvGrpSpPr>
        <p:grpSpPr bwMode="auto">
          <a:xfrm>
            <a:off x="3067050" y="4651375"/>
            <a:ext cx="528638" cy="500063"/>
            <a:chOff x="1932" y="2412"/>
            <a:chExt cx="333" cy="315"/>
          </a:xfrm>
        </p:grpSpPr>
        <p:graphicFrame>
          <p:nvGraphicFramePr>
            <p:cNvPr id="16404" name="Object 77"/>
            <p:cNvGraphicFramePr>
              <a:graphicFrameLocks noChangeAspect="1"/>
            </p:cNvGraphicFramePr>
            <p:nvPr/>
          </p:nvGraphicFramePr>
          <p:xfrm>
            <a:off x="1932" y="2412"/>
            <a:ext cx="270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40" name="Формула" r:id="rId9" imgW="152202" imgH="177569" progId="Equation.3">
                    <p:embed/>
                  </p:oleObj>
                </mc:Choice>
                <mc:Fallback>
                  <p:oleObj name="Формула" r:id="rId9" imgW="152202" imgH="1775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2" y="2412"/>
                          <a:ext cx="270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5" name="Oval 82"/>
            <p:cNvSpPr>
              <a:spLocks noChangeAspect="1" noChangeArrowheads="1"/>
            </p:cNvSpPr>
            <p:nvPr/>
          </p:nvSpPr>
          <p:spPr bwMode="auto">
            <a:xfrm>
              <a:off x="2208" y="2556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3333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043848"/>
              </p:ext>
            </p:extLst>
          </p:nvPr>
        </p:nvGraphicFramePr>
        <p:xfrm>
          <a:off x="4609728" y="1050925"/>
          <a:ext cx="17526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1" name="Формула" r:id="rId11" imgW="761669" imgH="228501" progId="Equation.3">
                  <p:embed/>
                </p:oleObj>
              </mc:Choice>
              <mc:Fallback>
                <p:oleObj name="Формула" r:id="rId11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9728" y="1050925"/>
                        <a:ext cx="17526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3923928" y="1127125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" name="Oval 14"/>
          <p:cNvSpPr>
            <a:spLocks noChangeArrowheads="1"/>
          </p:cNvSpPr>
          <p:nvPr/>
        </p:nvSpPr>
        <p:spPr bwMode="auto">
          <a:xfrm>
            <a:off x="3923928" y="1812925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2</a:t>
            </a:r>
          </a:p>
        </p:txBody>
      </p:sp>
      <p:graphicFrame>
        <p:nvGraphicFramePr>
          <p:cNvPr id="53336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23083"/>
              </p:ext>
            </p:extLst>
          </p:nvPr>
        </p:nvGraphicFramePr>
        <p:xfrm>
          <a:off x="4609728" y="1812925"/>
          <a:ext cx="28940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2" name="Формула" r:id="rId13" imgW="1257300" imgH="228600" progId="Equation.3">
                  <p:embed/>
                </p:oleObj>
              </mc:Choice>
              <mc:Fallback>
                <p:oleObj name="Формула" r:id="rId13" imgW="1257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9728" y="1812925"/>
                        <a:ext cx="2894013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14"/>
          <p:cNvSpPr>
            <a:spLocks noChangeArrowheads="1"/>
          </p:cNvSpPr>
          <p:nvPr/>
        </p:nvSpPr>
        <p:spPr bwMode="auto">
          <a:xfrm>
            <a:off x="3923928" y="2803525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3</a:t>
            </a:r>
          </a:p>
        </p:txBody>
      </p:sp>
      <p:graphicFrame>
        <p:nvGraphicFramePr>
          <p:cNvPr id="53338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123264"/>
              </p:ext>
            </p:extLst>
          </p:nvPr>
        </p:nvGraphicFramePr>
        <p:xfrm>
          <a:off x="4609728" y="2574925"/>
          <a:ext cx="16970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3" name="Формула" r:id="rId15" imgW="736600" imgH="381000" progId="Equation.3">
                  <p:embed/>
                </p:oleObj>
              </mc:Choice>
              <mc:Fallback>
                <p:oleObj name="Формула" r:id="rId15" imgW="7366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9728" y="2574925"/>
                        <a:ext cx="1697038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14"/>
          <p:cNvSpPr>
            <a:spLocks noChangeArrowheads="1"/>
          </p:cNvSpPr>
          <p:nvPr/>
        </p:nvSpPr>
        <p:spPr bwMode="auto">
          <a:xfrm>
            <a:off x="3923928" y="3870325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4</a:t>
            </a:r>
          </a:p>
        </p:txBody>
      </p:sp>
      <p:graphicFrame>
        <p:nvGraphicFramePr>
          <p:cNvPr id="53340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41269"/>
              </p:ext>
            </p:extLst>
          </p:nvPr>
        </p:nvGraphicFramePr>
        <p:xfrm>
          <a:off x="4685928" y="3641725"/>
          <a:ext cx="23701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" name="Формула" r:id="rId17" imgW="1028700" imgH="381000" progId="Equation.3">
                  <p:embed/>
                </p:oleObj>
              </mc:Choice>
              <mc:Fallback>
                <p:oleObj name="Формула" r:id="rId17" imgW="10287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928" y="3641725"/>
                        <a:ext cx="2370138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41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364208"/>
              </p:ext>
            </p:extLst>
          </p:nvPr>
        </p:nvGraphicFramePr>
        <p:xfrm>
          <a:off x="4228728" y="5029200"/>
          <a:ext cx="3063875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5" name="Формула" r:id="rId19" imgW="710891" imgH="380835" progId="Equation.3">
                  <p:embed/>
                </p:oleObj>
              </mc:Choice>
              <mc:Fallback>
                <p:oleObj name="Формула" r:id="rId19" imgW="710891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8728" y="5029200"/>
                        <a:ext cx="3063875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85" name="AutoShape 53"/>
          <p:cNvSpPr>
            <a:spLocks noChangeArrowheads="1"/>
          </p:cNvSpPr>
          <p:nvPr/>
        </p:nvSpPr>
        <p:spPr bwMode="auto">
          <a:xfrm>
            <a:off x="4211960" y="5029200"/>
            <a:ext cx="3179440" cy="1524000"/>
          </a:xfrm>
          <a:prstGeom prst="roundRect">
            <a:avLst>
              <a:gd name="adj" fmla="val 30093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6403" name="WordArt 7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8458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Поле плоского конденсатора</a:t>
            </a:r>
          </a:p>
        </p:txBody>
      </p:sp>
      <p:grpSp>
        <p:nvGrpSpPr>
          <p:cNvPr id="64" name="Группа 63"/>
          <p:cNvGrpSpPr/>
          <p:nvPr/>
        </p:nvGrpSpPr>
        <p:grpSpPr>
          <a:xfrm>
            <a:off x="7752557" y="1017588"/>
            <a:ext cx="984253" cy="5024437"/>
            <a:chOff x="1120776" y="1027113"/>
            <a:chExt cx="984253" cy="5024437"/>
          </a:xfrm>
        </p:grpSpPr>
        <p:sp>
          <p:nvSpPr>
            <p:cNvPr id="65" name="Line 3"/>
            <p:cNvSpPr>
              <a:spLocks noChangeAspect="1" noChangeShapeType="1"/>
            </p:cNvSpPr>
            <p:nvPr/>
          </p:nvSpPr>
          <p:spPr bwMode="auto">
            <a:xfrm flipV="1">
              <a:off x="1125538" y="1060450"/>
              <a:ext cx="969963" cy="15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6" name="Line 3"/>
            <p:cNvSpPr>
              <a:spLocks noChangeAspect="1" noChangeShapeType="1"/>
            </p:cNvSpPr>
            <p:nvPr/>
          </p:nvSpPr>
          <p:spPr bwMode="auto">
            <a:xfrm flipV="1">
              <a:off x="1125538" y="2406650"/>
              <a:ext cx="969963" cy="15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7" name="Line 3"/>
            <p:cNvSpPr>
              <a:spLocks noChangeAspect="1" noChangeShapeType="1"/>
            </p:cNvSpPr>
            <p:nvPr/>
          </p:nvSpPr>
          <p:spPr bwMode="auto">
            <a:xfrm flipV="1">
              <a:off x="1134485" y="3783013"/>
              <a:ext cx="969963" cy="15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8" name="Line 3"/>
            <p:cNvSpPr>
              <a:spLocks noChangeAspect="1" noChangeShapeType="1"/>
            </p:cNvSpPr>
            <p:nvPr/>
          </p:nvSpPr>
          <p:spPr bwMode="auto">
            <a:xfrm flipV="1">
              <a:off x="1135063" y="5149850"/>
              <a:ext cx="969963" cy="15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9" name="Line 2"/>
            <p:cNvSpPr>
              <a:spLocks noChangeAspect="1" noChangeShapeType="1"/>
            </p:cNvSpPr>
            <p:nvPr/>
          </p:nvSpPr>
          <p:spPr bwMode="auto">
            <a:xfrm>
              <a:off x="2103441" y="1027113"/>
              <a:ext cx="1588" cy="50053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0" name="Line 16"/>
            <p:cNvSpPr>
              <a:spLocks noChangeAspect="1" noChangeShapeType="1"/>
            </p:cNvSpPr>
            <p:nvPr/>
          </p:nvSpPr>
          <p:spPr bwMode="auto">
            <a:xfrm flipV="1">
              <a:off x="1135066" y="1725613"/>
              <a:ext cx="9286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1" name="Line 16"/>
            <p:cNvSpPr>
              <a:spLocks noChangeAspect="1" noChangeShapeType="1"/>
            </p:cNvSpPr>
            <p:nvPr/>
          </p:nvSpPr>
          <p:spPr bwMode="auto">
            <a:xfrm flipV="1">
              <a:off x="1135066" y="3097213"/>
              <a:ext cx="93821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2" name="Line 16"/>
            <p:cNvSpPr>
              <a:spLocks noChangeAspect="1" noChangeShapeType="1"/>
            </p:cNvSpPr>
            <p:nvPr/>
          </p:nvSpPr>
          <p:spPr bwMode="auto">
            <a:xfrm flipV="1">
              <a:off x="1135066" y="4478338"/>
              <a:ext cx="93821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3" name="Line 16"/>
            <p:cNvSpPr>
              <a:spLocks noChangeAspect="1" noChangeShapeType="1"/>
            </p:cNvSpPr>
            <p:nvPr/>
          </p:nvSpPr>
          <p:spPr bwMode="auto">
            <a:xfrm flipV="1">
              <a:off x="1135066" y="5849938"/>
              <a:ext cx="9286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4" name="Line 2"/>
            <p:cNvSpPr>
              <a:spLocks noChangeAspect="1" noChangeShapeType="1"/>
            </p:cNvSpPr>
            <p:nvPr/>
          </p:nvSpPr>
          <p:spPr bwMode="auto">
            <a:xfrm>
              <a:off x="1120776" y="1046163"/>
              <a:ext cx="1588" cy="500538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22907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4875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6" grpId="0" animBg="1"/>
      <p:bldP spid="24" grpId="0" animBg="1"/>
      <p:bldP spid="25" grpId="0" animBg="1"/>
      <p:bldP spid="26" grpId="0" animBg="1"/>
      <p:bldP spid="440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029" descr="1-5-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706438"/>
            <a:ext cx="8280400" cy="4545012"/>
          </a:xfrm>
          <a:noFill/>
        </p:spPr>
      </p:pic>
      <p:sp>
        <p:nvSpPr>
          <p:cNvPr id="18435" name="Rectangle 103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171450"/>
            <a:ext cx="8855075" cy="1143000"/>
          </a:xfrm>
        </p:spPr>
        <p:txBody>
          <a:bodyPr/>
          <a:lstStyle/>
          <a:p>
            <a:pPr eaLnBrk="1" hangingPunct="1"/>
            <a:r>
              <a:rPr lang="ru-RU" altLang="ru-RU" sz="4800" b="1" smtClean="0">
                <a:solidFill>
                  <a:srgbClr val="FF3300"/>
                </a:solidFill>
                <a:latin typeface="Times New Roman" pitchFamily="18" charset="0"/>
              </a:rPr>
              <a:t>Электростатическая защита</a:t>
            </a:r>
          </a:p>
        </p:txBody>
      </p:sp>
      <p:sp>
        <p:nvSpPr>
          <p:cNvPr id="18436" name="Rectangle 1032"/>
          <p:cNvSpPr>
            <a:spLocks noChangeArrowheads="1"/>
          </p:cNvSpPr>
          <p:nvPr/>
        </p:nvSpPr>
        <p:spPr bwMode="auto">
          <a:xfrm>
            <a:off x="395288" y="5300663"/>
            <a:ext cx="87487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600" b="1" smtClean="0">
                <a:solidFill>
                  <a:srgbClr val="000000"/>
                </a:solidFill>
                <a:latin typeface="Times New Roman" pitchFamily="18" charset="0"/>
              </a:rPr>
              <a:t>Заключается в том, что чувствительные приборы заключают внутрь замкнутого металлического корпуса</a:t>
            </a:r>
          </a:p>
        </p:txBody>
      </p:sp>
    </p:spTree>
    <p:extLst>
      <p:ext uri="{BB962C8B-B14F-4D97-AF65-F5344CB8AC3E}">
        <p14:creationId xmlns:p14="http://schemas.microsoft.com/office/powerpoint/2010/main" val="2384811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028" descr="Широкий диагональный 1"/>
          <p:cNvSpPr>
            <a:spLocks noChangeArrowheads="1"/>
          </p:cNvSpPr>
          <p:nvPr/>
        </p:nvSpPr>
        <p:spPr bwMode="auto">
          <a:xfrm rot="10800000">
            <a:off x="900113" y="1484313"/>
            <a:ext cx="2159000" cy="2047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59" name="AutoShape 1029" descr="Широкий диагональный 1"/>
          <p:cNvSpPr>
            <a:spLocks noChangeArrowheads="1"/>
          </p:cNvSpPr>
          <p:nvPr/>
        </p:nvSpPr>
        <p:spPr bwMode="auto">
          <a:xfrm rot="10800000">
            <a:off x="3276600" y="4005263"/>
            <a:ext cx="2159000" cy="2047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0" name="AutoShape 1030" descr="Широкий диагональный 1"/>
          <p:cNvSpPr>
            <a:spLocks noChangeArrowheads="1"/>
          </p:cNvSpPr>
          <p:nvPr/>
        </p:nvSpPr>
        <p:spPr bwMode="auto">
          <a:xfrm rot="10800000">
            <a:off x="6156325" y="1628775"/>
            <a:ext cx="2159000" cy="2047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1" name="Line 1032"/>
          <p:cNvSpPr>
            <a:spLocks noChangeShapeType="1"/>
          </p:cNvSpPr>
          <p:nvPr/>
        </p:nvSpPr>
        <p:spPr bwMode="auto">
          <a:xfrm>
            <a:off x="5435600" y="5084763"/>
            <a:ext cx="28082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2" name="Line 1033"/>
          <p:cNvSpPr>
            <a:spLocks noChangeShapeType="1"/>
          </p:cNvSpPr>
          <p:nvPr/>
        </p:nvSpPr>
        <p:spPr bwMode="auto">
          <a:xfrm flipV="1">
            <a:off x="8243888" y="5064125"/>
            <a:ext cx="0" cy="110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3" name="Line 1034"/>
          <p:cNvSpPr>
            <a:spLocks noChangeShapeType="1"/>
          </p:cNvSpPr>
          <p:nvPr/>
        </p:nvSpPr>
        <p:spPr bwMode="auto">
          <a:xfrm>
            <a:off x="7956550" y="6165850"/>
            <a:ext cx="576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4" name="Line 1035"/>
          <p:cNvSpPr>
            <a:spLocks noChangeShapeType="1"/>
          </p:cNvSpPr>
          <p:nvPr/>
        </p:nvSpPr>
        <p:spPr bwMode="auto">
          <a:xfrm>
            <a:off x="8075613" y="6308725"/>
            <a:ext cx="3603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9465" name="Line 1036"/>
          <p:cNvSpPr>
            <a:spLocks noChangeShapeType="1"/>
          </p:cNvSpPr>
          <p:nvPr/>
        </p:nvSpPr>
        <p:spPr bwMode="auto">
          <a:xfrm>
            <a:off x="8159750" y="6427788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19466" name="Group 1041"/>
          <p:cNvGrpSpPr>
            <a:grpSpLocks/>
          </p:cNvGrpSpPr>
          <p:nvPr/>
        </p:nvGrpSpPr>
        <p:grpSpPr bwMode="auto">
          <a:xfrm>
            <a:off x="1547813" y="476250"/>
            <a:ext cx="688975" cy="2287588"/>
            <a:chOff x="839" y="2397"/>
            <a:chExt cx="434" cy="1441"/>
          </a:xfrm>
        </p:grpSpPr>
        <p:sp>
          <p:nvSpPr>
            <p:cNvPr id="19479" name="Rectangle 1037"/>
            <p:cNvSpPr>
              <a:spLocks noChangeArrowheads="1"/>
            </p:cNvSpPr>
            <p:nvPr/>
          </p:nvSpPr>
          <p:spPr bwMode="auto">
            <a:xfrm rot="-3980012">
              <a:off x="557" y="3069"/>
              <a:ext cx="1387" cy="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480" name="Oval 1031"/>
            <p:cNvSpPr>
              <a:spLocks noChangeArrowheads="1"/>
            </p:cNvSpPr>
            <p:nvPr/>
          </p:nvSpPr>
          <p:spPr bwMode="auto">
            <a:xfrm>
              <a:off x="839" y="3566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7600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9481" name="Group 1040"/>
            <p:cNvGrpSpPr>
              <a:grpSpLocks/>
            </p:cNvGrpSpPr>
            <p:nvPr/>
          </p:nvGrpSpPr>
          <p:grpSpPr bwMode="auto">
            <a:xfrm>
              <a:off x="884" y="3612"/>
              <a:ext cx="181" cy="181"/>
              <a:chOff x="521" y="3022"/>
              <a:chExt cx="181" cy="181"/>
            </a:xfrm>
          </p:grpSpPr>
          <p:sp>
            <p:nvSpPr>
              <p:cNvPr id="19482" name="Line 1038"/>
              <p:cNvSpPr>
                <a:spLocks noChangeShapeType="1"/>
              </p:cNvSpPr>
              <p:nvPr/>
            </p:nvSpPr>
            <p:spPr bwMode="auto">
              <a:xfrm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83" name="Line 1039"/>
              <p:cNvSpPr>
                <a:spLocks noChangeShapeType="1"/>
              </p:cNvSpPr>
              <p:nvPr/>
            </p:nvSpPr>
            <p:spPr bwMode="auto">
              <a:xfrm rot="-5400000"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9467" name="Group 1042"/>
          <p:cNvGrpSpPr>
            <a:grpSpLocks/>
          </p:cNvGrpSpPr>
          <p:nvPr/>
        </p:nvGrpSpPr>
        <p:grpSpPr bwMode="auto">
          <a:xfrm>
            <a:off x="6516688" y="908050"/>
            <a:ext cx="688975" cy="2287588"/>
            <a:chOff x="839" y="2397"/>
            <a:chExt cx="434" cy="1441"/>
          </a:xfrm>
        </p:grpSpPr>
        <p:sp>
          <p:nvSpPr>
            <p:cNvPr id="19474" name="Rectangle 1043"/>
            <p:cNvSpPr>
              <a:spLocks noChangeArrowheads="1"/>
            </p:cNvSpPr>
            <p:nvPr/>
          </p:nvSpPr>
          <p:spPr bwMode="auto">
            <a:xfrm rot="-3980012">
              <a:off x="557" y="3069"/>
              <a:ext cx="1387" cy="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475" name="Oval 1044"/>
            <p:cNvSpPr>
              <a:spLocks noChangeArrowheads="1"/>
            </p:cNvSpPr>
            <p:nvPr/>
          </p:nvSpPr>
          <p:spPr bwMode="auto">
            <a:xfrm>
              <a:off x="839" y="3566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7600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9476" name="Group 1045"/>
            <p:cNvGrpSpPr>
              <a:grpSpLocks/>
            </p:cNvGrpSpPr>
            <p:nvPr/>
          </p:nvGrpSpPr>
          <p:grpSpPr bwMode="auto">
            <a:xfrm>
              <a:off x="884" y="3612"/>
              <a:ext cx="181" cy="181"/>
              <a:chOff x="521" y="3022"/>
              <a:chExt cx="181" cy="181"/>
            </a:xfrm>
          </p:grpSpPr>
          <p:sp>
            <p:nvSpPr>
              <p:cNvPr id="19477" name="Line 1046"/>
              <p:cNvSpPr>
                <a:spLocks noChangeShapeType="1"/>
              </p:cNvSpPr>
              <p:nvPr/>
            </p:nvSpPr>
            <p:spPr bwMode="auto">
              <a:xfrm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78" name="Line 1047"/>
              <p:cNvSpPr>
                <a:spLocks noChangeShapeType="1"/>
              </p:cNvSpPr>
              <p:nvPr/>
            </p:nvSpPr>
            <p:spPr bwMode="auto">
              <a:xfrm rot="-5400000"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9468" name="Group 1048"/>
          <p:cNvGrpSpPr>
            <a:grpSpLocks/>
          </p:cNvGrpSpPr>
          <p:nvPr/>
        </p:nvGrpSpPr>
        <p:grpSpPr bwMode="auto">
          <a:xfrm>
            <a:off x="3995738" y="2924175"/>
            <a:ext cx="688975" cy="2287588"/>
            <a:chOff x="839" y="2397"/>
            <a:chExt cx="434" cy="1441"/>
          </a:xfrm>
        </p:grpSpPr>
        <p:sp>
          <p:nvSpPr>
            <p:cNvPr id="19469" name="Rectangle 1049"/>
            <p:cNvSpPr>
              <a:spLocks noChangeArrowheads="1"/>
            </p:cNvSpPr>
            <p:nvPr/>
          </p:nvSpPr>
          <p:spPr bwMode="auto">
            <a:xfrm rot="-3980012">
              <a:off x="557" y="3069"/>
              <a:ext cx="1387" cy="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470" name="Oval 1050"/>
            <p:cNvSpPr>
              <a:spLocks noChangeArrowheads="1"/>
            </p:cNvSpPr>
            <p:nvPr/>
          </p:nvSpPr>
          <p:spPr bwMode="auto">
            <a:xfrm>
              <a:off x="839" y="3566"/>
              <a:ext cx="272" cy="272"/>
            </a:xfrm>
            <a:prstGeom prst="ellipse">
              <a:avLst/>
            </a:prstGeom>
            <a:gradFill rotWithShape="1">
              <a:gsLst>
                <a:gs pos="0">
                  <a:srgbClr val="7600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9471" name="Group 1051"/>
            <p:cNvGrpSpPr>
              <a:grpSpLocks/>
            </p:cNvGrpSpPr>
            <p:nvPr/>
          </p:nvGrpSpPr>
          <p:grpSpPr bwMode="auto">
            <a:xfrm>
              <a:off x="884" y="3612"/>
              <a:ext cx="181" cy="181"/>
              <a:chOff x="521" y="3022"/>
              <a:chExt cx="181" cy="181"/>
            </a:xfrm>
          </p:grpSpPr>
          <p:sp>
            <p:nvSpPr>
              <p:cNvPr id="19472" name="Line 1052"/>
              <p:cNvSpPr>
                <a:spLocks noChangeShapeType="1"/>
              </p:cNvSpPr>
              <p:nvPr/>
            </p:nvSpPr>
            <p:spPr bwMode="auto">
              <a:xfrm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73" name="Line 1053"/>
              <p:cNvSpPr>
                <a:spLocks noChangeShapeType="1"/>
              </p:cNvSpPr>
              <p:nvPr/>
            </p:nvSpPr>
            <p:spPr bwMode="auto">
              <a:xfrm rot="-5400000">
                <a:off x="612" y="3022"/>
                <a:ext cx="0" cy="181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6804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058" name="Group 66"/>
          <p:cNvGrpSpPr>
            <a:grpSpLocks/>
          </p:cNvGrpSpPr>
          <p:nvPr/>
        </p:nvGrpSpPr>
        <p:grpSpPr bwMode="auto">
          <a:xfrm>
            <a:off x="838200" y="452438"/>
            <a:ext cx="7734300" cy="6362700"/>
            <a:chOff x="528" y="285"/>
            <a:chExt cx="4872" cy="4008"/>
          </a:xfrm>
        </p:grpSpPr>
        <p:sp>
          <p:nvSpPr>
            <p:cNvPr id="20510" name="Line 40"/>
            <p:cNvSpPr>
              <a:spLocks noChangeShapeType="1"/>
            </p:cNvSpPr>
            <p:nvPr/>
          </p:nvSpPr>
          <p:spPr bwMode="auto">
            <a:xfrm rot="10800000">
              <a:off x="528" y="2235"/>
              <a:ext cx="10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1" name="Line 41"/>
            <p:cNvSpPr>
              <a:spLocks noChangeShapeType="1"/>
            </p:cNvSpPr>
            <p:nvPr/>
          </p:nvSpPr>
          <p:spPr bwMode="auto">
            <a:xfrm>
              <a:off x="4320" y="2256"/>
              <a:ext cx="10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2" name="Line 42"/>
            <p:cNvSpPr>
              <a:spLocks noChangeShapeType="1"/>
            </p:cNvSpPr>
            <p:nvPr/>
          </p:nvSpPr>
          <p:spPr bwMode="auto">
            <a:xfrm rot="18900000" flipH="1">
              <a:off x="3594" y="957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3" name="Line 43"/>
            <p:cNvSpPr>
              <a:spLocks noChangeShapeType="1"/>
            </p:cNvSpPr>
            <p:nvPr/>
          </p:nvSpPr>
          <p:spPr bwMode="auto">
            <a:xfrm rot="18900000" flipH="1">
              <a:off x="1008" y="3552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4" name="Line 44"/>
            <p:cNvSpPr>
              <a:spLocks noChangeShapeType="1"/>
            </p:cNvSpPr>
            <p:nvPr/>
          </p:nvSpPr>
          <p:spPr bwMode="auto">
            <a:xfrm rot="13500000" flipH="1">
              <a:off x="3660" y="3573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5" name="Line 45"/>
            <p:cNvSpPr>
              <a:spLocks noChangeShapeType="1"/>
            </p:cNvSpPr>
            <p:nvPr/>
          </p:nvSpPr>
          <p:spPr bwMode="auto">
            <a:xfrm rot="13500000" flipH="1">
              <a:off x="960" y="912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0516" name="Line 46"/>
            <p:cNvSpPr>
              <a:spLocks noChangeShapeType="1"/>
            </p:cNvSpPr>
            <p:nvPr/>
          </p:nvSpPr>
          <p:spPr bwMode="auto">
            <a:xfrm rot="-5400000">
              <a:off x="2544" y="3861"/>
              <a:ext cx="86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0483" name="AutoShape 1028" descr="Широкий диагональный 1"/>
          <p:cNvSpPr>
            <a:spLocks noChangeAspect="1" noChangeArrowheads="1"/>
          </p:cNvSpPr>
          <p:nvPr/>
        </p:nvSpPr>
        <p:spPr bwMode="auto">
          <a:xfrm rot="10800000">
            <a:off x="2540000" y="1524000"/>
            <a:ext cx="4318000" cy="4191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5055" name="Group 63"/>
          <p:cNvGrpSpPr>
            <a:grpSpLocks/>
          </p:cNvGrpSpPr>
          <p:nvPr/>
        </p:nvGrpSpPr>
        <p:grpSpPr bwMode="auto">
          <a:xfrm>
            <a:off x="2481263" y="1933575"/>
            <a:ext cx="4410075" cy="3919538"/>
            <a:chOff x="1563" y="1218"/>
            <a:chExt cx="2778" cy="2469"/>
          </a:xfrm>
        </p:grpSpPr>
        <p:sp>
          <p:nvSpPr>
            <p:cNvPr id="20502" name="Text Box 47"/>
            <p:cNvSpPr txBox="1">
              <a:spLocks noChangeArrowheads="1"/>
            </p:cNvSpPr>
            <p:nvPr/>
          </p:nvSpPr>
          <p:spPr bwMode="auto">
            <a:xfrm>
              <a:off x="1959" y="1221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FF0000"/>
                  </a:solidFill>
                </a:rPr>
                <a:t>+</a:t>
              </a:r>
            </a:p>
          </p:txBody>
        </p:sp>
        <p:grpSp>
          <p:nvGrpSpPr>
            <p:cNvPr id="20503" name="Group 62"/>
            <p:cNvGrpSpPr>
              <a:grpSpLocks/>
            </p:cNvGrpSpPr>
            <p:nvPr/>
          </p:nvGrpSpPr>
          <p:grpSpPr bwMode="auto">
            <a:xfrm>
              <a:off x="1563" y="1218"/>
              <a:ext cx="2778" cy="2469"/>
              <a:chOff x="1563" y="1218"/>
              <a:chExt cx="2778" cy="2469"/>
            </a:xfrm>
          </p:grpSpPr>
          <p:sp>
            <p:nvSpPr>
              <p:cNvPr id="20504" name="Text Box 48"/>
              <p:cNvSpPr txBox="1">
                <a:spLocks noChangeArrowheads="1"/>
              </p:cNvSpPr>
              <p:nvPr/>
            </p:nvSpPr>
            <p:spPr bwMode="auto">
              <a:xfrm>
                <a:off x="1563" y="2082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0505" name="Text Box 49"/>
              <p:cNvSpPr txBox="1">
                <a:spLocks noChangeArrowheads="1"/>
              </p:cNvSpPr>
              <p:nvPr/>
            </p:nvSpPr>
            <p:spPr bwMode="auto">
              <a:xfrm>
                <a:off x="1938" y="3018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0506" name="Text Box 50"/>
              <p:cNvSpPr txBox="1">
                <a:spLocks noChangeArrowheads="1"/>
              </p:cNvSpPr>
              <p:nvPr/>
            </p:nvSpPr>
            <p:spPr bwMode="auto">
              <a:xfrm>
                <a:off x="2880" y="3360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0507" name="Text Box 51"/>
              <p:cNvSpPr txBox="1">
                <a:spLocks noChangeArrowheads="1"/>
              </p:cNvSpPr>
              <p:nvPr/>
            </p:nvSpPr>
            <p:spPr bwMode="auto">
              <a:xfrm>
                <a:off x="3744" y="2976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0508" name="Text Box 52"/>
              <p:cNvSpPr txBox="1">
                <a:spLocks noChangeArrowheads="1"/>
              </p:cNvSpPr>
              <p:nvPr/>
            </p:nvSpPr>
            <p:spPr bwMode="auto">
              <a:xfrm>
                <a:off x="4101" y="2109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0509" name="Text Box 53"/>
              <p:cNvSpPr txBox="1">
                <a:spLocks noChangeArrowheads="1"/>
              </p:cNvSpPr>
              <p:nvPr/>
            </p:nvSpPr>
            <p:spPr bwMode="auto">
              <a:xfrm>
                <a:off x="3720" y="1218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</p:grpSp>
      </p:grpSp>
      <p:grpSp>
        <p:nvGrpSpPr>
          <p:cNvPr id="85053" name="Group 61"/>
          <p:cNvGrpSpPr>
            <a:grpSpLocks/>
          </p:cNvGrpSpPr>
          <p:nvPr/>
        </p:nvGrpSpPr>
        <p:grpSpPr bwMode="auto">
          <a:xfrm>
            <a:off x="2743200" y="2057400"/>
            <a:ext cx="3924300" cy="3486150"/>
            <a:chOff x="1740" y="1296"/>
            <a:chExt cx="2472" cy="2196"/>
          </a:xfrm>
        </p:grpSpPr>
        <p:sp>
          <p:nvSpPr>
            <p:cNvPr id="20495" name="Text Box 54"/>
            <p:cNvSpPr txBox="1">
              <a:spLocks noChangeArrowheads="1"/>
            </p:cNvSpPr>
            <p:nvPr/>
          </p:nvSpPr>
          <p:spPr bwMode="auto">
            <a:xfrm>
              <a:off x="1740" y="2064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496" name="Text Box 55"/>
            <p:cNvSpPr txBox="1">
              <a:spLocks noChangeArrowheads="1"/>
            </p:cNvSpPr>
            <p:nvPr/>
          </p:nvSpPr>
          <p:spPr bwMode="auto">
            <a:xfrm>
              <a:off x="2112" y="12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497" name="Text Box 56"/>
            <p:cNvSpPr txBox="1">
              <a:spLocks noChangeArrowheads="1"/>
            </p:cNvSpPr>
            <p:nvPr/>
          </p:nvSpPr>
          <p:spPr bwMode="auto">
            <a:xfrm>
              <a:off x="2109" y="288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498" name="Text Box 57"/>
            <p:cNvSpPr txBox="1">
              <a:spLocks noChangeArrowheads="1"/>
            </p:cNvSpPr>
            <p:nvPr/>
          </p:nvSpPr>
          <p:spPr bwMode="auto">
            <a:xfrm>
              <a:off x="2895" y="3165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499" name="Text Box 58"/>
            <p:cNvSpPr txBox="1">
              <a:spLocks noChangeArrowheads="1"/>
            </p:cNvSpPr>
            <p:nvPr/>
          </p:nvSpPr>
          <p:spPr bwMode="auto">
            <a:xfrm>
              <a:off x="3600" y="2880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500" name="Text Box 59"/>
            <p:cNvSpPr txBox="1">
              <a:spLocks noChangeArrowheads="1"/>
            </p:cNvSpPr>
            <p:nvPr/>
          </p:nvSpPr>
          <p:spPr bwMode="auto">
            <a:xfrm>
              <a:off x="3648" y="1344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0501" name="Text Box 60"/>
            <p:cNvSpPr txBox="1">
              <a:spLocks noChangeArrowheads="1"/>
            </p:cNvSpPr>
            <p:nvPr/>
          </p:nvSpPr>
          <p:spPr bwMode="auto">
            <a:xfrm>
              <a:off x="3972" y="2067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grpSp>
        <p:nvGrpSpPr>
          <p:cNvPr id="85057" name="Group 65"/>
          <p:cNvGrpSpPr>
            <a:grpSpLocks/>
          </p:cNvGrpSpPr>
          <p:nvPr/>
        </p:nvGrpSpPr>
        <p:grpSpPr bwMode="auto">
          <a:xfrm>
            <a:off x="3048000" y="1981200"/>
            <a:ext cx="3276600" cy="3295650"/>
            <a:chOff x="1920" y="1248"/>
            <a:chExt cx="2064" cy="2076"/>
          </a:xfrm>
        </p:grpSpPr>
        <p:sp>
          <p:nvSpPr>
            <p:cNvPr id="20490" name="Line 36"/>
            <p:cNvSpPr>
              <a:spLocks noChangeShapeType="1"/>
            </p:cNvSpPr>
            <p:nvPr/>
          </p:nvSpPr>
          <p:spPr bwMode="auto">
            <a:xfrm rot="2700000">
              <a:off x="1944" y="2280"/>
              <a:ext cx="206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20491" name="Group 64"/>
            <p:cNvGrpSpPr>
              <a:grpSpLocks/>
            </p:cNvGrpSpPr>
            <p:nvPr/>
          </p:nvGrpSpPr>
          <p:grpSpPr bwMode="auto">
            <a:xfrm>
              <a:off x="1920" y="1260"/>
              <a:ext cx="2064" cy="2064"/>
              <a:chOff x="1920" y="1260"/>
              <a:chExt cx="2064" cy="2064"/>
            </a:xfrm>
          </p:grpSpPr>
          <p:sp>
            <p:nvSpPr>
              <p:cNvPr id="20492" name="Line 35"/>
              <p:cNvSpPr>
                <a:spLocks noChangeShapeType="1"/>
              </p:cNvSpPr>
              <p:nvPr/>
            </p:nvSpPr>
            <p:spPr bwMode="auto">
              <a:xfrm>
                <a:off x="1920" y="2256"/>
                <a:ext cx="206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3" name="Line 39"/>
              <p:cNvSpPr>
                <a:spLocks noChangeShapeType="1"/>
              </p:cNvSpPr>
              <p:nvPr/>
            </p:nvSpPr>
            <p:spPr bwMode="auto">
              <a:xfrm rot="-5400000">
                <a:off x="2436" y="2733"/>
                <a:ext cx="108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4" name="Line 37"/>
              <p:cNvSpPr>
                <a:spLocks noChangeShapeType="1"/>
              </p:cNvSpPr>
              <p:nvPr/>
            </p:nvSpPr>
            <p:spPr bwMode="auto">
              <a:xfrm rot="18900000" flipH="1">
                <a:off x="1932" y="2292"/>
                <a:ext cx="206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5023" name="Group 31"/>
          <p:cNvGrpSpPr>
            <a:grpSpLocks/>
          </p:cNvGrpSpPr>
          <p:nvPr/>
        </p:nvGrpSpPr>
        <p:grpSpPr bwMode="auto">
          <a:xfrm>
            <a:off x="4267200" y="-4419600"/>
            <a:ext cx="914400" cy="3886200"/>
            <a:chOff x="4080" y="432"/>
            <a:chExt cx="576" cy="2448"/>
          </a:xfrm>
        </p:grpSpPr>
        <p:sp>
          <p:nvSpPr>
            <p:cNvPr id="85022" name="Rectangle 30"/>
            <p:cNvSpPr>
              <a:spLocks noChangeArrowheads="1"/>
            </p:cNvSpPr>
            <p:nvPr/>
          </p:nvSpPr>
          <p:spPr bwMode="auto">
            <a:xfrm>
              <a:off x="4240" y="432"/>
              <a:ext cx="240" cy="1968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489" name="Oval 28"/>
            <p:cNvSpPr>
              <a:spLocks noChangeArrowheads="1"/>
            </p:cNvSpPr>
            <p:nvPr/>
          </p:nvSpPr>
          <p:spPr bwMode="auto">
            <a:xfrm>
              <a:off x="4080" y="2304"/>
              <a:ext cx="576" cy="576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6000" b="1" smtClean="0">
                  <a:solidFill>
                    <a:srgbClr val="FFFF00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3574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0.66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85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6" name="Group 2"/>
          <p:cNvGrpSpPr>
            <a:grpSpLocks/>
          </p:cNvGrpSpPr>
          <p:nvPr/>
        </p:nvGrpSpPr>
        <p:grpSpPr bwMode="auto">
          <a:xfrm>
            <a:off x="838200" y="452438"/>
            <a:ext cx="7734300" cy="6362700"/>
            <a:chOff x="528" y="285"/>
            <a:chExt cx="4872" cy="4008"/>
          </a:xfrm>
        </p:grpSpPr>
        <p:sp>
          <p:nvSpPr>
            <p:cNvPr id="21521" name="Line 3"/>
            <p:cNvSpPr>
              <a:spLocks noChangeShapeType="1"/>
            </p:cNvSpPr>
            <p:nvPr/>
          </p:nvSpPr>
          <p:spPr bwMode="auto">
            <a:xfrm rot="10800000">
              <a:off x="528" y="2235"/>
              <a:ext cx="10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2" name="Line 4"/>
            <p:cNvSpPr>
              <a:spLocks noChangeShapeType="1"/>
            </p:cNvSpPr>
            <p:nvPr/>
          </p:nvSpPr>
          <p:spPr bwMode="auto">
            <a:xfrm>
              <a:off x="4320" y="2256"/>
              <a:ext cx="10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3" name="Line 5"/>
            <p:cNvSpPr>
              <a:spLocks noChangeShapeType="1"/>
            </p:cNvSpPr>
            <p:nvPr/>
          </p:nvSpPr>
          <p:spPr bwMode="auto">
            <a:xfrm rot="18900000" flipH="1">
              <a:off x="3594" y="957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4" name="Line 6"/>
            <p:cNvSpPr>
              <a:spLocks noChangeShapeType="1"/>
            </p:cNvSpPr>
            <p:nvPr/>
          </p:nvSpPr>
          <p:spPr bwMode="auto">
            <a:xfrm rot="18900000" flipH="1">
              <a:off x="1008" y="3552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5" name="Line 7"/>
            <p:cNvSpPr>
              <a:spLocks noChangeShapeType="1"/>
            </p:cNvSpPr>
            <p:nvPr/>
          </p:nvSpPr>
          <p:spPr bwMode="auto">
            <a:xfrm rot="13500000" flipH="1">
              <a:off x="3660" y="3573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6" name="Line 8"/>
            <p:cNvSpPr>
              <a:spLocks noChangeShapeType="1"/>
            </p:cNvSpPr>
            <p:nvPr/>
          </p:nvSpPr>
          <p:spPr bwMode="auto">
            <a:xfrm rot="13500000" flipH="1">
              <a:off x="960" y="912"/>
              <a:ext cx="134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1527" name="Line 9"/>
            <p:cNvSpPr>
              <a:spLocks noChangeShapeType="1"/>
            </p:cNvSpPr>
            <p:nvPr/>
          </p:nvSpPr>
          <p:spPr bwMode="auto">
            <a:xfrm rot="-5400000">
              <a:off x="2544" y="3861"/>
              <a:ext cx="86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1507" name="AutoShape 1028" descr="Широкий диагональный 1"/>
          <p:cNvSpPr>
            <a:spLocks noChangeAspect="1" noChangeArrowheads="1"/>
          </p:cNvSpPr>
          <p:nvPr/>
        </p:nvSpPr>
        <p:spPr bwMode="auto">
          <a:xfrm rot="10800000">
            <a:off x="2540000" y="1524000"/>
            <a:ext cx="4318000" cy="4191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8075" name="Group 11"/>
          <p:cNvGrpSpPr>
            <a:grpSpLocks/>
          </p:cNvGrpSpPr>
          <p:nvPr/>
        </p:nvGrpSpPr>
        <p:grpSpPr bwMode="auto">
          <a:xfrm>
            <a:off x="2481263" y="1933575"/>
            <a:ext cx="4410075" cy="3919538"/>
            <a:chOff x="1563" y="1218"/>
            <a:chExt cx="2778" cy="2469"/>
          </a:xfrm>
        </p:grpSpPr>
        <p:sp>
          <p:nvSpPr>
            <p:cNvPr id="21513" name="Text Box 12"/>
            <p:cNvSpPr txBox="1">
              <a:spLocks noChangeArrowheads="1"/>
            </p:cNvSpPr>
            <p:nvPr/>
          </p:nvSpPr>
          <p:spPr bwMode="auto">
            <a:xfrm>
              <a:off x="1959" y="1221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FF0000"/>
                  </a:solidFill>
                </a:rPr>
                <a:t>+</a:t>
              </a:r>
            </a:p>
          </p:txBody>
        </p:sp>
        <p:grpSp>
          <p:nvGrpSpPr>
            <p:cNvPr id="21514" name="Group 13"/>
            <p:cNvGrpSpPr>
              <a:grpSpLocks/>
            </p:cNvGrpSpPr>
            <p:nvPr/>
          </p:nvGrpSpPr>
          <p:grpSpPr bwMode="auto">
            <a:xfrm>
              <a:off x="1563" y="1218"/>
              <a:ext cx="2778" cy="2469"/>
              <a:chOff x="1563" y="1218"/>
              <a:chExt cx="2778" cy="2469"/>
            </a:xfrm>
          </p:grpSpPr>
          <p:sp>
            <p:nvSpPr>
              <p:cNvPr id="21515" name="Text Box 14"/>
              <p:cNvSpPr txBox="1">
                <a:spLocks noChangeArrowheads="1"/>
              </p:cNvSpPr>
              <p:nvPr/>
            </p:nvSpPr>
            <p:spPr bwMode="auto">
              <a:xfrm>
                <a:off x="1563" y="2082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1516" name="Text Box 15"/>
              <p:cNvSpPr txBox="1">
                <a:spLocks noChangeArrowheads="1"/>
              </p:cNvSpPr>
              <p:nvPr/>
            </p:nvSpPr>
            <p:spPr bwMode="auto">
              <a:xfrm>
                <a:off x="1938" y="3018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1517" name="Text Box 16"/>
              <p:cNvSpPr txBox="1">
                <a:spLocks noChangeArrowheads="1"/>
              </p:cNvSpPr>
              <p:nvPr/>
            </p:nvSpPr>
            <p:spPr bwMode="auto">
              <a:xfrm>
                <a:off x="2880" y="3360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1518" name="Text Box 17"/>
              <p:cNvSpPr txBox="1">
                <a:spLocks noChangeArrowheads="1"/>
              </p:cNvSpPr>
              <p:nvPr/>
            </p:nvSpPr>
            <p:spPr bwMode="auto">
              <a:xfrm>
                <a:off x="3744" y="2976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1519" name="Text Box 18"/>
              <p:cNvSpPr txBox="1">
                <a:spLocks noChangeArrowheads="1"/>
              </p:cNvSpPr>
              <p:nvPr/>
            </p:nvSpPr>
            <p:spPr bwMode="auto">
              <a:xfrm>
                <a:off x="4101" y="2109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  <p:sp>
            <p:nvSpPr>
              <p:cNvPr id="21520" name="Text Box 19"/>
              <p:cNvSpPr txBox="1">
                <a:spLocks noChangeArrowheads="1"/>
              </p:cNvSpPr>
              <p:nvPr/>
            </p:nvSpPr>
            <p:spPr bwMode="auto">
              <a:xfrm>
                <a:off x="3720" y="1218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800" b="1" smtClean="0">
                    <a:solidFill>
                      <a:srgbClr val="FF0000"/>
                    </a:solidFill>
                  </a:rPr>
                  <a:t>+</a:t>
                </a:r>
              </a:p>
            </p:txBody>
          </p:sp>
        </p:grpSp>
      </p:grpSp>
      <p:grpSp>
        <p:nvGrpSpPr>
          <p:cNvPr id="88098" name="Group 34"/>
          <p:cNvGrpSpPr>
            <a:grpSpLocks/>
          </p:cNvGrpSpPr>
          <p:nvPr/>
        </p:nvGrpSpPr>
        <p:grpSpPr bwMode="auto">
          <a:xfrm>
            <a:off x="4267200" y="-4419600"/>
            <a:ext cx="914400" cy="3886200"/>
            <a:chOff x="4080" y="432"/>
            <a:chExt cx="576" cy="2448"/>
          </a:xfrm>
        </p:grpSpPr>
        <p:sp>
          <p:nvSpPr>
            <p:cNvPr id="88099" name="Rectangle 35"/>
            <p:cNvSpPr>
              <a:spLocks noChangeArrowheads="1"/>
            </p:cNvSpPr>
            <p:nvPr/>
          </p:nvSpPr>
          <p:spPr bwMode="auto">
            <a:xfrm>
              <a:off x="4240" y="432"/>
              <a:ext cx="240" cy="1968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1512" name="Oval 36"/>
            <p:cNvSpPr>
              <a:spLocks noChangeArrowheads="1"/>
            </p:cNvSpPr>
            <p:nvPr/>
          </p:nvSpPr>
          <p:spPr bwMode="auto">
            <a:xfrm>
              <a:off x="4080" y="2304"/>
              <a:ext cx="576" cy="576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6000" b="1" smtClean="0">
                  <a:solidFill>
                    <a:srgbClr val="FFFF00"/>
                  </a:solidFill>
                </a:rPr>
                <a:t>+</a:t>
              </a:r>
            </a:p>
          </p:txBody>
        </p:sp>
      </p:grpSp>
      <p:sp>
        <p:nvSpPr>
          <p:cNvPr id="88103" name="Oval 39"/>
          <p:cNvSpPr>
            <a:spLocks noChangeArrowheads="1"/>
          </p:cNvSpPr>
          <p:nvPr/>
        </p:nvSpPr>
        <p:spPr bwMode="auto">
          <a:xfrm>
            <a:off x="4248150" y="4305300"/>
            <a:ext cx="914400" cy="9144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6000" b="1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484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0.83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8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8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028" descr="Широкий диагональный 1"/>
          <p:cNvSpPr>
            <a:spLocks noChangeAspect="1" noChangeArrowheads="1"/>
          </p:cNvSpPr>
          <p:nvPr/>
        </p:nvSpPr>
        <p:spPr bwMode="auto">
          <a:xfrm rot="10800000">
            <a:off x="381000" y="1524000"/>
            <a:ext cx="4318000" cy="4191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88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575" y="17848"/>
                </a:moveTo>
                <a:cubicBezTo>
                  <a:pt x="4097" y="16364"/>
                  <a:pt x="2582" y="13688"/>
                  <a:pt x="2582" y="10800"/>
                </a:cubicBezTo>
                <a:cubicBezTo>
                  <a:pt x="2582" y="6261"/>
                  <a:pt x="6261" y="2582"/>
                  <a:pt x="10800" y="2582"/>
                </a:cubicBezTo>
                <a:cubicBezTo>
                  <a:pt x="15338" y="2582"/>
                  <a:pt x="19018" y="6261"/>
                  <a:pt x="19018" y="10800"/>
                </a:cubicBezTo>
                <a:cubicBezTo>
                  <a:pt x="19018" y="13688"/>
                  <a:pt x="17502" y="16364"/>
                  <a:pt x="15024" y="17848"/>
                </a:cubicBezTo>
                <a:lnTo>
                  <a:pt x="16352" y="20063"/>
                </a:lnTo>
                <a:cubicBezTo>
                  <a:pt x="19607" y="18112"/>
                  <a:pt x="21600" y="1459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95"/>
                  <a:pt x="1992" y="18112"/>
                  <a:pt x="5247" y="20063"/>
                </a:cubicBezTo>
                <a:lnTo>
                  <a:pt x="6575" y="1784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9108" name="Group 20"/>
          <p:cNvGrpSpPr>
            <a:grpSpLocks/>
          </p:cNvGrpSpPr>
          <p:nvPr/>
        </p:nvGrpSpPr>
        <p:grpSpPr bwMode="auto">
          <a:xfrm>
            <a:off x="584200" y="2076450"/>
            <a:ext cx="3924300" cy="3486150"/>
            <a:chOff x="1740" y="1296"/>
            <a:chExt cx="2472" cy="2196"/>
          </a:xfrm>
        </p:grpSpPr>
        <p:sp>
          <p:nvSpPr>
            <p:cNvPr id="22554" name="Text Box 21"/>
            <p:cNvSpPr txBox="1">
              <a:spLocks noChangeArrowheads="1"/>
            </p:cNvSpPr>
            <p:nvPr/>
          </p:nvSpPr>
          <p:spPr bwMode="auto">
            <a:xfrm>
              <a:off x="1740" y="2064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55" name="Text Box 22"/>
            <p:cNvSpPr txBox="1">
              <a:spLocks noChangeArrowheads="1"/>
            </p:cNvSpPr>
            <p:nvPr/>
          </p:nvSpPr>
          <p:spPr bwMode="auto">
            <a:xfrm>
              <a:off x="2112" y="12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56" name="Text Box 23"/>
            <p:cNvSpPr txBox="1">
              <a:spLocks noChangeArrowheads="1"/>
            </p:cNvSpPr>
            <p:nvPr/>
          </p:nvSpPr>
          <p:spPr bwMode="auto">
            <a:xfrm>
              <a:off x="2109" y="288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57" name="Text Box 24"/>
            <p:cNvSpPr txBox="1">
              <a:spLocks noChangeArrowheads="1"/>
            </p:cNvSpPr>
            <p:nvPr/>
          </p:nvSpPr>
          <p:spPr bwMode="auto">
            <a:xfrm>
              <a:off x="2895" y="3165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58" name="Text Box 25"/>
            <p:cNvSpPr txBox="1">
              <a:spLocks noChangeArrowheads="1"/>
            </p:cNvSpPr>
            <p:nvPr/>
          </p:nvSpPr>
          <p:spPr bwMode="auto">
            <a:xfrm>
              <a:off x="3600" y="2880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59" name="Text Box 26"/>
            <p:cNvSpPr txBox="1">
              <a:spLocks noChangeArrowheads="1"/>
            </p:cNvSpPr>
            <p:nvPr/>
          </p:nvSpPr>
          <p:spPr bwMode="auto">
            <a:xfrm>
              <a:off x="3648" y="1344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  <p:sp>
          <p:nvSpPr>
            <p:cNvPr id="22560" name="Text Box 27"/>
            <p:cNvSpPr txBox="1">
              <a:spLocks noChangeArrowheads="1"/>
            </p:cNvSpPr>
            <p:nvPr/>
          </p:nvSpPr>
          <p:spPr bwMode="auto">
            <a:xfrm>
              <a:off x="3972" y="2067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2800" b="1" smtClean="0">
                  <a:solidFill>
                    <a:srgbClr val="0000FF"/>
                  </a:solidFill>
                </a:rPr>
                <a:t>-</a:t>
              </a:r>
            </a:p>
          </p:txBody>
        </p:sp>
      </p:grpSp>
      <p:grpSp>
        <p:nvGrpSpPr>
          <p:cNvPr id="89116" name="Group 28"/>
          <p:cNvGrpSpPr>
            <a:grpSpLocks/>
          </p:cNvGrpSpPr>
          <p:nvPr/>
        </p:nvGrpSpPr>
        <p:grpSpPr bwMode="auto">
          <a:xfrm>
            <a:off x="889000" y="1981200"/>
            <a:ext cx="3276600" cy="3295650"/>
            <a:chOff x="1920" y="1248"/>
            <a:chExt cx="2064" cy="2076"/>
          </a:xfrm>
        </p:grpSpPr>
        <p:sp>
          <p:nvSpPr>
            <p:cNvPr id="22549" name="Line 29"/>
            <p:cNvSpPr>
              <a:spLocks noChangeShapeType="1"/>
            </p:cNvSpPr>
            <p:nvPr/>
          </p:nvSpPr>
          <p:spPr bwMode="auto">
            <a:xfrm rot="2700000">
              <a:off x="1944" y="2280"/>
              <a:ext cx="206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22550" name="Group 30"/>
            <p:cNvGrpSpPr>
              <a:grpSpLocks/>
            </p:cNvGrpSpPr>
            <p:nvPr/>
          </p:nvGrpSpPr>
          <p:grpSpPr bwMode="auto">
            <a:xfrm>
              <a:off x="1920" y="1260"/>
              <a:ext cx="2064" cy="2064"/>
              <a:chOff x="1920" y="1260"/>
              <a:chExt cx="2064" cy="2064"/>
            </a:xfrm>
          </p:grpSpPr>
          <p:sp>
            <p:nvSpPr>
              <p:cNvPr id="22551" name="Line 31"/>
              <p:cNvSpPr>
                <a:spLocks noChangeShapeType="1"/>
              </p:cNvSpPr>
              <p:nvPr/>
            </p:nvSpPr>
            <p:spPr bwMode="auto">
              <a:xfrm>
                <a:off x="1920" y="2256"/>
                <a:ext cx="206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2" name="Line 32"/>
              <p:cNvSpPr>
                <a:spLocks noChangeShapeType="1"/>
              </p:cNvSpPr>
              <p:nvPr/>
            </p:nvSpPr>
            <p:spPr bwMode="auto">
              <a:xfrm rot="-5400000">
                <a:off x="2436" y="2733"/>
                <a:ext cx="108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3" name="Line 33"/>
              <p:cNvSpPr>
                <a:spLocks noChangeShapeType="1"/>
              </p:cNvSpPr>
              <p:nvPr/>
            </p:nvSpPr>
            <p:spPr bwMode="auto">
              <a:xfrm rot="18900000" flipH="1">
                <a:off x="1932" y="2292"/>
                <a:ext cx="206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stealth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9122" name="Group 34"/>
          <p:cNvGrpSpPr>
            <a:grpSpLocks/>
          </p:cNvGrpSpPr>
          <p:nvPr/>
        </p:nvGrpSpPr>
        <p:grpSpPr bwMode="auto">
          <a:xfrm>
            <a:off x="2108200" y="-4419600"/>
            <a:ext cx="914400" cy="3886200"/>
            <a:chOff x="4080" y="432"/>
            <a:chExt cx="576" cy="2448"/>
          </a:xfrm>
        </p:grpSpPr>
        <p:sp>
          <p:nvSpPr>
            <p:cNvPr id="89123" name="Rectangle 35"/>
            <p:cNvSpPr>
              <a:spLocks noChangeArrowheads="1"/>
            </p:cNvSpPr>
            <p:nvPr/>
          </p:nvSpPr>
          <p:spPr bwMode="auto">
            <a:xfrm>
              <a:off x="4240" y="432"/>
              <a:ext cx="240" cy="1968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2548" name="Oval 36"/>
            <p:cNvSpPr>
              <a:spLocks noChangeArrowheads="1"/>
            </p:cNvSpPr>
            <p:nvPr/>
          </p:nvSpPr>
          <p:spPr bwMode="auto">
            <a:xfrm>
              <a:off x="4080" y="2304"/>
              <a:ext cx="576" cy="576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6000" b="1" smtClean="0">
                  <a:solidFill>
                    <a:srgbClr val="FFFF00"/>
                  </a:solidFill>
                </a:rPr>
                <a:t>+</a:t>
              </a:r>
            </a:p>
          </p:txBody>
        </p:sp>
      </p:grpSp>
      <p:sp>
        <p:nvSpPr>
          <p:cNvPr id="22534" name="Line 1032"/>
          <p:cNvSpPr>
            <a:spLocks noChangeShapeType="1"/>
          </p:cNvSpPr>
          <p:nvPr/>
        </p:nvSpPr>
        <p:spPr bwMode="auto">
          <a:xfrm>
            <a:off x="4470400" y="4516438"/>
            <a:ext cx="322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2535" name="Line 1033"/>
          <p:cNvSpPr>
            <a:spLocks noChangeShapeType="1"/>
          </p:cNvSpPr>
          <p:nvPr/>
        </p:nvSpPr>
        <p:spPr bwMode="auto">
          <a:xfrm flipV="1">
            <a:off x="7720013" y="4495800"/>
            <a:ext cx="0" cy="110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2536" name="Line 1034"/>
          <p:cNvSpPr>
            <a:spLocks noChangeShapeType="1"/>
          </p:cNvSpPr>
          <p:nvPr/>
        </p:nvSpPr>
        <p:spPr bwMode="auto">
          <a:xfrm>
            <a:off x="6953250" y="5597525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2537" name="Line 1035"/>
          <p:cNvSpPr>
            <a:spLocks noChangeShapeType="1"/>
          </p:cNvSpPr>
          <p:nvPr/>
        </p:nvSpPr>
        <p:spPr bwMode="auto">
          <a:xfrm>
            <a:off x="7334250" y="5740400"/>
            <a:ext cx="803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2538" name="Line 1036"/>
          <p:cNvSpPr>
            <a:spLocks noChangeShapeType="1"/>
          </p:cNvSpPr>
          <p:nvPr/>
        </p:nvSpPr>
        <p:spPr bwMode="auto">
          <a:xfrm>
            <a:off x="7594600" y="5859463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9140" name="Group 52"/>
          <p:cNvGrpSpPr>
            <a:grpSpLocks/>
          </p:cNvGrpSpPr>
          <p:nvPr/>
        </p:nvGrpSpPr>
        <p:grpSpPr bwMode="auto">
          <a:xfrm>
            <a:off x="6629400" y="4343400"/>
            <a:ext cx="2247900" cy="1450975"/>
            <a:chOff x="4488" y="2736"/>
            <a:chExt cx="1416" cy="914"/>
          </a:xfrm>
        </p:grpSpPr>
        <p:sp>
          <p:nvSpPr>
            <p:cNvPr id="22540" name="Text Box 43"/>
            <p:cNvSpPr txBox="1">
              <a:spLocks noChangeArrowheads="1"/>
            </p:cNvSpPr>
            <p:nvPr/>
          </p:nvSpPr>
          <p:spPr bwMode="auto">
            <a:xfrm>
              <a:off x="4688" y="3184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1" name="Text Box 45"/>
            <p:cNvSpPr txBox="1">
              <a:spLocks noChangeArrowheads="1"/>
            </p:cNvSpPr>
            <p:nvPr/>
          </p:nvSpPr>
          <p:spPr bwMode="auto">
            <a:xfrm>
              <a:off x="5520" y="3176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2" name="Text Box 46"/>
            <p:cNvSpPr txBox="1">
              <a:spLocks noChangeArrowheads="1"/>
            </p:cNvSpPr>
            <p:nvPr/>
          </p:nvSpPr>
          <p:spPr bwMode="auto">
            <a:xfrm>
              <a:off x="5144" y="3184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3" name="Text Box 47"/>
            <p:cNvSpPr txBox="1">
              <a:spLocks noChangeArrowheads="1"/>
            </p:cNvSpPr>
            <p:nvPr/>
          </p:nvSpPr>
          <p:spPr bwMode="auto">
            <a:xfrm>
              <a:off x="5328" y="3184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4" name="Text Box 48"/>
            <p:cNvSpPr txBox="1">
              <a:spLocks noChangeArrowheads="1"/>
            </p:cNvSpPr>
            <p:nvPr/>
          </p:nvSpPr>
          <p:spPr bwMode="auto">
            <a:xfrm>
              <a:off x="4896" y="3192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5" name="Text Box 49"/>
            <p:cNvSpPr txBox="1">
              <a:spLocks noChangeArrowheads="1"/>
            </p:cNvSpPr>
            <p:nvPr/>
          </p:nvSpPr>
          <p:spPr bwMode="auto">
            <a:xfrm>
              <a:off x="5136" y="2736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  <p:sp>
          <p:nvSpPr>
            <p:cNvPr id="22546" name="Text Box 50"/>
            <p:cNvSpPr txBox="1">
              <a:spLocks noChangeArrowheads="1"/>
            </p:cNvSpPr>
            <p:nvPr/>
          </p:nvSpPr>
          <p:spPr bwMode="auto">
            <a:xfrm>
              <a:off x="4488" y="3208"/>
              <a:ext cx="384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smtClean="0">
                  <a:solidFill>
                    <a:srgbClr val="FFFF00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85073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0.66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9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9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1026" descr="Широкий диагональный 2"/>
          <p:cNvSpPr>
            <a:spLocks noChangeArrowheads="1"/>
          </p:cNvSpPr>
          <p:nvPr/>
        </p:nvSpPr>
        <p:spPr bwMode="auto">
          <a:xfrm>
            <a:off x="1908175" y="1196975"/>
            <a:ext cx="4502150" cy="4502150"/>
          </a:xfrm>
          <a:prstGeom prst="ellipse">
            <a:avLst/>
          </a:prstGeom>
          <a:pattFill prst="wdUp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 useBgFill="1">
        <p:nvSpPr>
          <p:cNvPr id="24579" name="Oval 1027"/>
          <p:cNvSpPr>
            <a:spLocks noChangeArrowheads="1"/>
          </p:cNvSpPr>
          <p:nvPr/>
        </p:nvSpPr>
        <p:spPr bwMode="auto">
          <a:xfrm>
            <a:off x="2555875" y="1844675"/>
            <a:ext cx="3240088" cy="3240088"/>
          </a:xfrm>
          <a:prstGeom prst="ellipse">
            <a:avLst/>
          </a:prstGeom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4580" name="Group 1028"/>
          <p:cNvGrpSpPr>
            <a:grpSpLocks/>
          </p:cNvGrpSpPr>
          <p:nvPr/>
        </p:nvGrpSpPr>
        <p:grpSpPr bwMode="auto">
          <a:xfrm>
            <a:off x="3914775" y="3216275"/>
            <a:ext cx="504825" cy="504825"/>
            <a:chOff x="2466" y="2026"/>
            <a:chExt cx="318" cy="318"/>
          </a:xfrm>
        </p:grpSpPr>
        <p:sp>
          <p:nvSpPr>
            <p:cNvPr id="24582" name="Oval 1029"/>
            <p:cNvSpPr>
              <a:spLocks noChangeArrowheads="1"/>
            </p:cNvSpPr>
            <p:nvPr/>
          </p:nvSpPr>
          <p:spPr bwMode="auto">
            <a:xfrm>
              <a:off x="2466" y="2026"/>
              <a:ext cx="318" cy="318"/>
            </a:xfrm>
            <a:prstGeom prst="ellipse">
              <a:avLst/>
            </a:prstGeom>
            <a:solidFill>
              <a:srgbClr val="FA5F2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4583" name="Group 1030"/>
            <p:cNvGrpSpPr>
              <a:grpSpLocks/>
            </p:cNvGrpSpPr>
            <p:nvPr/>
          </p:nvGrpSpPr>
          <p:grpSpPr bwMode="auto">
            <a:xfrm>
              <a:off x="2509" y="2069"/>
              <a:ext cx="227" cy="227"/>
              <a:chOff x="748" y="3860"/>
              <a:chExt cx="227" cy="227"/>
            </a:xfrm>
          </p:grpSpPr>
          <p:sp>
            <p:nvSpPr>
              <p:cNvPr id="24584" name="Line 1031"/>
              <p:cNvSpPr>
                <a:spLocks noChangeShapeType="1"/>
              </p:cNvSpPr>
              <p:nvPr/>
            </p:nvSpPr>
            <p:spPr bwMode="auto">
              <a:xfrm>
                <a:off x="748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585" name="Line 1032"/>
              <p:cNvSpPr>
                <a:spLocks noChangeShapeType="1"/>
              </p:cNvSpPr>
              <p:nvPr/>
            </p:nvSpPr>
            <p:spPr bwMode="auto">
              <a:xfrm rot="-5400000">
                <a:off x="746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581" name="Rectangle 1033"/>
          <p:cNvSpPr>
            <a:spLocks noChangeArrowheads="1"/>
          </p:cNvSpPr>
          <p:nvPr/>
        </p:nvSpPr>
        <p:spPr bwMode="auto">
          <a:xfrm>
            <a:off x="107950" y="44450"/>
            <a:ext cx="90360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700" b="1" dirty="0" smtClean="0">
                <a:solidFill>
                  <a:srgbClr val="000000"/>
                </a:solidFill>
                <a:latin typeface="Times New Roman" pitchFamily="18" charset="0"/>
              </a:rPr>
              <a:t>Не менее часто экранируют не прибор, а источник поля:</a:t>
            </a:r>
          </a:p>
        </p:txBody>
      </p:sp>
    </p:spTree>
    <p:extLst>
      <p:ext uri="{BB962C8B-B14F-4D97-AF65-F5344CB8AC3E}">
        <p14:creationId xmlns:p14="http://schemas.microsoft.com/office/powerpoint/2010/main" val="2158666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6" name="AutoShape 20"/>
          <p:cNvSpPr>
            <a:spLocks/>
          </p:cNvSpPr>
          <p:nvPr/>
        </p:nvSpPr>
        <p:spPr bwMode="auto">
          <a:xfrm rot="5400000">
            <a:off x="3492500" y="4724401"/>
            <a:ext cx="936625" cy="2520950"/>
          </a:xfrm>
          <a:prstGeom prst="rightBrace">
            <a:avLst>
              <a:gd name="adj1" fmla="val 22429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878681" y="4057650"/>
            <a:ext cx="762000" cy="16002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58431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58431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 flipH="1" flipV="1">
            <a:off x="1239838" y="765175"/>
            <a:ext cx="1819275" cy="3311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9388791" y="4437063"/>
            <a:ext cx="4319588" cy="936625"/>
          </a:xfrm>
          <a:prstGeom prst="rect">
            <a:avLst/>
          </a:prstGeom>
          <a:gradFill rotWithShape="1">
            <a:gsLst>
              <a:gs pos="0">
                <a:srgbClr val="44172D"/>
              </a:gs>
              <a:gs pos="50000">
                <a:srgbClr val="993366"/>
              </a:gs>
              <a:gs pos="100000">
                <a:srgbClr val="44172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9600" b="1" dirty="0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3048000" y="4013582"/>
            <a:ext cx="589639" cy="1671256"/>
            <a:chOff x="3048000" y="4013582"/>
            <a:chExt cx="589639" cy="1671256"/>
          </a:xfrm>
        </p:grpSpPr>
        <p:sp>
          <p:nvSpPr>
            <p:cNvPr id="8199" name="Text Box 8"/>
            <p:cNvSpPr txBox="1">
              <a:spLocks noChangeArrowheads="1"/>
            </p:cNvSpPr>
            <p:nvPr/>
          </p:nvSpPr>
          <p:spPr bwMode="auto">
            <a:xfrm>
              <a:off x="3061377" y="4013582"/>
              <a:ext cx="576262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dirty="0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0" name="Text Box 9"/>
            <p:cNvSpPr txBox="1">
              <a:spLocks noChangeArrowheads="1"/>
            </p:cNvSpPr>
            <p:nvPr/>
          </p:nvSpPr>
          <p:spPr bwMode="auto">
            <a:xfrm>
              <a:off x="3048000" y="4343400"/>
              <a:ext cx="576263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3059113" y="4716463"/>
              <a:ext cx="576262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3048000" y="5105400"/>
              <a:ext cx="576263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2609850" y="3860800"/>
            <a:ext cx="604838" cy="1908175"/>
            <a:chOff x="2609850" y="3860800"/>
            <a:chExt cx="604838" cy="1908175"/>
          </a:xfrm>
        </p:grpSpPr>
        <p:sp>
          <p:nvSpPr>
            <p:cNvPr id="8203" name="Text Box 12"/>
            <p:cNvSpPr txBox="1">
              <a:spLocks noChangeArrowheads="1"/>
            </p:cNvSpPr>
            <p:nvPr/>
          </p:nvSpPr>
          <p:spPr bwMode="auto">
            <a:xfrm>
              <a:off x="2638425" y="3860800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4" name="Text Box 13"/>
            <p:cNvSpPr txBox="1">
              <a:spLocks noChangeArrowheads="1"/>
            </p:cNvSpPr>
            <p:nvPr/>
          </p:nvSpPr>
          <p:spPr bwMode="auto">
            <a:xfrm>
              <a:off x="2627313" y="4221163"/>
              <a:ext cx="576262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5" name="Text Box 14"/>
            <p:cNvSpPr txBox="1">
              <a:spLocks noChangeArrowheads="1"/>
            </p:cNvSpPr>
            <p:nvPr/>
          </p:nvSpPr>
          <p:spPr bwMode="auto">
            <a:xfrm>
              <a:off x="2613025" y="4614863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6" name="Text Box 15"/>
            <p:cNvSpPr txBox="1">
              <a:spLocks noChangeArrowheads="1"/>
            </p:cNvSpPr>
            <p:nvPr/>
          </p:nvSpPr>
          <p:spPr bwMode="auto">
            <a:xfrm>
              <a:off x="2609850" y="5067300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126992" name="Line 16"/>
          <p:cNvSpPr>
            <a:spLocks noChangeShapeType="1"/>
          </p:cNvSpPr>
          <p:nvPr/>
        </p:nvSpPr>
        <p:spPr bwMode="auto">
          <a:xfrm flipV="1">
            <a:off x="3336925" y="4868863"/>
            <a:ext cx="138747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5" name="Line 19"/>
          <p:cNvSpPr>
            <a:spLocks noChangeShapeType="1"/>
          </p:cNvSpPr>
          <p:nvPr/>
        </p:nvSpPr>
        <p:spPr bwMode="auto">
          <a:xfrm flipH="1">
            <a:off x="1905000" y="4863233"/>
            <a:ext cx="866775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7" name="AutoShape 21"/>
          <p:cNvSpPr>
            <a:spLocks/>
          </p:cNvSpPr>
          <p:nvPr/>
        </p:nvSpPr>
        <p:spPr bwMode="auto">
          <a:xfrm rot="5400000">
            <a:off x="4104482" y="4328319"/>
            <a:ext cx="360362" cy="1873250"/>
          </a:xfrm>
          <a:prstGeom prst="rightBrace">
            <a:avLst>
              <a:gd name="adj1" fmla="val 4331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9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92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altLang="ru-RU" sz="3600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4067175" y="5949950"/>
            <a:ext cx="792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ru-RU" altLang="ru-RU" sz="3600" i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8212" name="Group 23"/>
          <p:cNvGrpSpPr>
            <a:grpSpLocks/>
          </p:cNvGrpSpPr>
          <p:nvPr/>
        </p:nvGrpSpPr>
        <p:grpSpPr bwMode="auto">
          <a:xfrm>
            <a:off x="755650" y="549275"/>
            <a:ext cx="1008063" cy="215900"/>
            <a:chOff x="476" y="346"/>
            <a:chExt cx="635" cy="136"/>
          </a:xfrm>
        </p:grpSpPr>
        <p:grpSp>
          <p:nvGrpSpPr>
            <p:cNvPr id="8217" name="Group 24"/>
            <p:cNvGrpSpPr>
              <a:grpSpLocks/>
            </p:cNvGrpSpPr>
            <p:nvPr/>
          </p:nvGrpSpPr>
          <p:grpSpPr bwMode="auto">
            <a:xfrm>
              <a:off x="476" y="346"/>
              <a:ext cx="635" cy="136"/>
              <a:chOff x="476" y="346"/>
              <a:chExt cx="635" cy="136"/>
            </a:xfrm>
          </p:grpSpPr>
          <p:sp>
            <p:nvSpPr>
              <p:cNvPr id="8219" name="Rectangle 25" descr="Широкий диагональный 2"/>
              <p:cNvSpPr>
                <a:spLocks noChangeArrowheads="1"/>
              </p:cNvSpPr>
              <p:nvPr/>
            </p:nvSpPr>
            <p:spPr bwMode="auto">
              <a:xfrm>
                <a:off x="476" y="346"/>
                <a:ext cx="635" cy="136"/>
              </a:xfrm>
              <a:prstGeom prst="rect">
                <a:avLst/>
              </a:prstGeom>
              <a:pattFill prst="wdUpDiag">
                <a:fgClr>
                  <a:schemeClr val="tx2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20" name="Line 6" descr="Широкий диагональный 2"/>
              <p:cNvSpPr>
                <a:spLocks noChangeShapeType="1"/>
              </p:cNvSpPr>
              <p:nvPr/>
            </p:nvSpPr>
            <p:spPr bwMode="auto">
              <a:xfrm rot="10800000" flipV="1">
                <a:off x="476" y="482"/>
                <a:ext cx="635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18" name="Line 27"/>
            <p:cNvSpPr>
              <a:spLocks noChangeShapeType="1"/>
            </p:cNvSpPr>
            <p:nvPr/>
          </p:nvSpPr>
          <p:spPr bwMode="auto">
            <a:xfrm>
              <a:off x="476" y="482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342" name="Group 30"/>
          <p:cNvGrpSpPr>
            <a:grpSpLocks/>
          </p:cNvGrpSpPr>
          <p:nvPr/>
        </p:nvGrpSpPr>
        <p:grpSpPr bwMode="auto">
          <a:xfrm>
            <a:off x="1393825" y="3886200"/>
            <a:ext cx="3354388" cy="917575"/>
            <a:chOff x="878" y="2448"/>
            <a:chExt cx="2113" cy="578"/>
          </a:xfrm>
        </p:grpSpPr>
        <p:graphicFrame>
          <p:nvGraphicFramePr>
            <p:cNvPr id="8215" name="Object 28"/>
            <p:cNvGraphicFramePr>
              <a:graphicFrameLocks noChangeAspect="1"/>
            </p:cNvGraphicFramePr>
            <p:nvPr/>
          </p:nvGraphicFramePr>
          <p:xfrm>
            <a:off x="2496" y="2448"/>
            <a:ext cx="495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9" name="Формула" r:id="rId3" imgW="228501" imgH="266584" progId="Equation.3">
                    <p:embed/>
                  </p:oleObj>
                </mc:Choice>
                <mc:Fallback>
                  <p:oleObj name="Формула" r:id="rId3" imgW="228501" imgH="26658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448"/>
                          <a:ext cx="495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6" name="Object 29"/>
            <p:cNvGraphicFramePr>
              <a:graphicFrameLocks noChangeAspect="1"/>
            </p:cNvGraphicFramePr>
            <p:nvPr/>
          </p:nvGraphicFramePr>
          <p:xfrm>
            <a:off x="878" y="2461"/>
            <a:ext cx="660" cy="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0" name="Формула" r:id="rId5" imgW="304536" imgH="253780" progId="Equation.3">
                    <p:embed/>
                  </p:oleObj>
                </mc:Choice>
                <mc:Fallback>
                  <p:oleObj name="Формула" r:id="rId5" imgW="304536" imgH="253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8" y="2461"/>
                          <a:ext cx="660" cy="5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Скругленный прямоугольник 28"/>
          <p:cNvSpPr/>
          <p:nvPr/>
        </p:nvSpPr>
        <p:spPr>
          <a:xfrm>
            <a:off x="5205412" y="657225"/>
            <a:ext cx="3024188" cy="1728788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ru-RU" sz="2000" kern="0" dirty="0">
              <a:solidFill>
                <a:srgbClr val="0000FF"/>
              </a:solidFill>
              <a:latin typeface="Tahoma"/>
              <a:cs typeface="Arial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059852"/>
              </p:ext>
            </p:extLst>
          </p:nvPr>
        </p:nvGraphicFramePr>
        <p:xfrm>
          <a:off x="5564982" y="770731"/>
          <a:ext cx="252095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Формула" r:id="rId7" imgW="660113" imgH="393529" progId="Equation.3">
                  <p:embed/>
                </p:oleObj>
              </mc:Choice>
              <mc:Fallback>
                <p:oleObj name="Формула" r:id="rId7" imgW="66011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82" y="770731"/>
                        <a:ext cx="2520950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Line 5"/>
          <p:cNvSpPr>
            <a:spLocks noChangeShapeType="1"/>
          </p:cNvSpPr>
          <p:nvPr/>
        </p:nvSpPr>
        <p:spPr bwMode="auto">
          <a:xfrm flipH="1" flipV="1">
            <a:off x="1239837" y="765174"/>
            <a:ext cx="19843" cy="328212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307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2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85 -1.4018E-6 L -0.50191 0.00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38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0.19688 0.00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6" grpId="0" animBg="1"/>
      <p:bldP spid="27676" grpId="0" animBg="1"/>
      <p:bldP spid="8196" grpId="0" animBg="1"/>
      <p:bldP spid="8198" grpId="0" animBg="1"/>
      <p:bldP spid="126992" grpId="0" animBg="1"/>
      <p:bldP spid="126995" grpId="0" animBg="1"/>
      <p:bldP spid="126997" grpId="0" animBg="1"/>
      <p:bldP spid="126998" grpId="0"/>
      <p:bldP spid="126999" grpId="0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1029" descr="Широкий диагональный 2"/>
          <p:cNvSpPr>
            <a:spLocks noChangeArrowheads="1"/>
          </p:cNvSpPr>
          <p:nvPr/>
        </p:nvSpPr>
        <p:spPr bwMode="auto">
          <a:xfrm>
            <a:off x="1908175" y="1196975"/>
            <a:ext cx="4502150" cy="4502150"/>
          </a:xfrm>
          <a:prstGeom prst="ellipse">
            <a:avLst/>
          </a:prstGeom>
          <a:pattFill prst="wdUp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 useBgFill="1">
        <p:nvSpPr>
          <p:cNvPr id="25603" name="Oval 1028"/>
          <p:cNvSpPr>
            <a:spLocks noChangeArrowheads="1"/>
          </p:cNvSpPr>
          <p:nvPr/>
        </p:nvSpPr>
        <p:spPr bwMode="auto">
          <a:xfrm>
            <a:off x="2555875" y="1844675"/>
            <a:ext cx="3240088" cy="3240088"/>
          </a:xfrm>
          <a:prstGeom prst="ellipse">
            <a:avLst/>
          </a:prstGeom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5604" name="Group 1034"/>
          <p:cNvGrpSpPr>
            <a:grpSpLocks/>
          </p:cNvGrpSpPr>
          <p:nvPr/>
        </p:nvGrpSpPr>
        <p:grpSpPr bwMode="auto">
          <a:xfrm>
            <a:off x="3914775" y="3216275"/>
            <a:ext cx="504825" cy="504825"/>
            <a:chOff x="2466" y="2026"/>
            <a:chExt cx="318" cy="318"/>
          </a:xfrm>
        </p:grpSpPr>
        <p:sp>
          <p:nvSpPr>
            <p:cNvPr id="25613" name="Oval 1030"/>
            <p:cNvSpPr>
              <a:spLocks noChangeArrowheads="1"/>
            </p:cNvSpPr>
            <p:nvPr/>
          </p:nvSpPr>
          <p:spPr bwMode="auto">
            <a:xfrm>
              <a:off x="2466" y="2026"/>
              <a:ext cx="318" cy="318"/>
            </a:xfrm>
            <a:prstGeom prst="ellipse">
              <a:avLst/>
            </a:prstGeom>
            <a:solidFill>
              <a:srgbClr val="FA5F2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5614" name="Group 1033"/>
            <p:cNvGrpSpPr>
              <a:grpSpLocks/>
            </p:cNvGrpSpPr>
            <p:nvPr/>
          </p:nvGrpSpPr>
          <p:grpSpPr bwMode="auto">
            <a:xfrm>
              <a:off x="2509" y="2069"/>
              <a:ext cx="227" cy="227"/>
              <a:chOff x="748" y="3860"/>
              <a:chExt cx="227" cy="227"/>
            </a:xfrm>
          </p:grpSpPr>
          <p:sp>
            <p:nvSpPr>
              <p:cNvPr id="25615" name="Line 1031"/>
              <p:cNvSpPr>
                <a:spLocks noChangeShapeType="1"/>
              </p:cNvSpPr>
              <p:nvPr/>
            </p:nvSpPr>
            <p:spPr bwMode="auto">
              <a:xfrm>
                <a:off x="748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16" name="Line 1032"/>
              <p:cNvSpPr>
                <a:spLocks noChangeShapeType="1"/>
              </p:cNvSpPr>
              <p:nvPr/>
            </p:nvSpPr>
            <p:spPr bwMode="auto">
              <a:xfrm rot="-5400000">
                <a:off x="746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5605" name="Line 1035"/>
          <p:cNvSpPr>
            <a:spLocks noChangeShapeType="1"/>
          </p:cNvSpPr>
          <p:nvPr/>
        </p:nvSpPr>
        <p:spPr bwMode="auto">
          <a:xfrm flipV="1">
            <a:off x="4154488" y="18446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06" name="Line 1036"/>
          <p:cNvSpPr>
            <a:spLocks noChangeShapeType="1"/>
          </p:cNvSpPr>
          <p:nvPr/>
        </p:nvSpPr>
        <p:spPr bwMode="auto">
          <a:xfrm rot="18918940" flipV="1">
            <a:off x="3492500" y="2133600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07" name="Line 1037"/>
          <p:cNvSpPr>
            <a:spLocks noChangeShapeType="1"/>
          </p:cNvSpPr>
          <p:nvPr/>
        </p:nvSpPr>
        <p:spPr bwMode="auto">
          <a:xfrm rot="8298004" flipV="1">
            <a:off x="4797425" y="34575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08" name="Line 1038"/>
          <p:cNvSpPr>
            <a:spLocks noChangeShapeType="1"/>
          </p:cNvSpPr>
          <p:nvPr/>
        </p:nvSpPr>
        <p:spPr bwMode="auto">
          <a:xfrm rot="5400000" flipV="1">
            <a:off x="5110957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09" name="Line 1039"/>
          <p:cNvSpPr>
            <a:spLocks noChangeShapeType="1"/>
          </p:cNvSpPr>
          <p:nvPr/>
        </p:nvSpPr>
        <p:spPr bwMode="auto">
          <a:xfrm rot="10800000" flipV="1">
            <a:off x="4154488" y="3725863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10" name="Line 1040"/>
          <p:cNvSpPr>
            <a:spLocks noChangeShapeType="1"/>
          </p:cNvSpPr>
          <p:nvPr/>
        </p:nvSpPr>
        <p:spPr bwMode="auto">
          <a:xfrm rot="-5400000" flipH="1" flipV="1">
            <a:off x="3215482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11" name="Line 1041"/>
          <p:cNvSpPr>
            <a:spLocks noChangeShapeType="1"/>
          </p:cNvSpPr>
          <p:nvPr/>
        </p:nvSpPr>
        <p:spPr bwMode="auto">
          <a:xfrm rot="13782881" flipV="1">
            <a:off x="3450432" y="33996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12" name="Line 1042"/>
          <p:cNvSpPr>
            <a:spLocks noChangeShapeType="1"/>
          </p:cNvSpPr>
          <p:nvPr/>
        </p:nvSpPr>
        <p:spPr bwMode="auto">
          <a:xfrm rot="2886100" flipV="1">
            <a:off x="4890294" y="21550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270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66" name="Group 62"/>
          <p:cNvGrpSpPr>
            <a:grpSpLocks noChangeAspect="1"/>
          </p:cNvGrpSpPr>
          <p:nvPr/>
        </p:nvGrpSpPr>
        <p:grpSpPr bwMode="auto">
          <a:xfrm>
            <a:off x="673100" y="476250"/>
            <a:ext cx="7053263" cy="6038850"/>
            <a:chOff x="340" y="255"/>
            <a:chExt cx="4581" cy="3922"/>
          </a:xfrm>
        </p:grpSpPr>
        <p:sp>
          <p:nvSpPr>
            <p:cNvPr id="26676" name="Line 1041"/>
            <p:cNvSpPr>
              <a:spLocks noChangeAspect="1" noChangeShapeType="1"/>
            </p:cNvSpPr>
            <p:nvPr/>
          </p:nvSpPr>
          <p:spPr bwMode="auto">
            <a:xfrm rot="-5400000" flipH="1" flipV="1">
              <a:off x="770" y="1730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77" name="Line 1044"/>
            <p:cNvSpPr>
              <a:spLocks noChangeAspect="1" noChangeShapeType="1"/>
            </p:cNvSpPr>
            <p:nvPr/>
          </p:nvSpPr>
          <p:spPr bwMode="auto">
            <a:xfrm rot="18918940" flipV="1">
              <a:off x="1292" y="436"/>
              <a:ext cx="0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78" name="Line 1047"/>
            <p:cNvSpPr>
              <a:spLocks noChangeAspect="1" noChangeShapeType="1"/>
            </p:cNvSpPr>
            <p:nvPr/>
          </p:nvSpPr>
          <p:spPr bwMode="auto">
            <a:xfrm rot="13782881" flipV="1">
              <a:off x="1223" y="2955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79" name="Line 1048"/>
            <p:cNvSpPr>
              <a:spLocks noChangeAspect="1" noChangeShapeType="1"/>
            </p:cNvSpPr>
            <p:nvPr/>
          </p:nvSpPr>
          <p:spPr bwMode="auto">
            <a:xfrm rot="8298004" flipV="1">
              <a:off x="3878" y="3113"/>
              <a:ext cx="0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80" name="Line 1049"/>
            <p:cNvSpPr>
              <a:spLocks noChangeAspect="1" noChangeShapeType="1"/>
            </p:cNvSpPr>
            <p:nvPr/>
          </p:nvSpPr>
          <p:spPr bwMode="auto">
            <a:xfrm rot="5400000" flipV="1">
              <a:off x="4489" y="1730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81" name="Line 1050"/>
            <p:cNvSpPr>
              <a:spLocks noChangeAspect="1" noChangeShapeType="1"/>
            </p:cNvSpPr>
            <p:nvPr/>
          </p:nvSpPr>
          <p:spPr bwMode="auto">
            <a:xfrm rot="2886100" flipV="1">
              <a:off x="4036" y="505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82" name="Line 1051"/>
            <p:cNvSpPr>
              <a:spLocks noChangeAspect="1" noChangeShapeType="1"/>
            </p:cNvSpPr>
            <p:nvPr/>
          </p:nvSpPr>
          <p:spPr bwMode="auto">
            <a:xfrm flipV="1">
              <a:off x="2608" y="255"/>
              <a:ext cx="0" cy="49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83" name="Line 1052"/>
            <p:cNvSpPr>
              <a:spLocks noChangeAspect="1" noChangeShapeType="1"/>
            </p:cNvSpPr>
            <p:nvPr/>
          </p:nvSpPr>
          <p:spPr bwMode="auto">
            <a:xfrm rot="10800000" flipV="1">
              <a:off x="2608" y="3588"/>
              <a:ext cx="0" cy="58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6627" name="Oval 1026" descr="Широкий диагональный 2"/>
          <p:cNvSpPr>
            <a:spLocks noChangeArrowheads="1"/>
          </p:cNvSpPr>
          <p:nvPr/>
        </p:nvSpPr>
        <p:spPr bwMode="auto">
          <a:xfrm>
            <a:off x="1908175" y="1196975"/>
            <a:ext cx="4502150" cy="4502150"/>
          </a:xfrm>
          <a:prstGeom prst="ellipse">
            <a:avLst/>
          </a:prstGeom>
          <a:pattFill prst="wdUp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 useBgFill="1">
        <p:nvSpPr>
          <p:cNvPr id="26628" name="Oval 1027"/>
          <p:cNvSpPr>
            <a:spLocks noChangeArrowheads="1"/>
          </p:cNvSpPr>
          <p:nvPr/>
        </p:nvSpPr>
        <p:spPr bwMode="auto">
          <a:xfrm>
            <a:off x="2555875" y="1844675"/>
            <a:ext cx="3240088" cy="3240088"/>
          </a:xfrm>
          <a:prstGeom prst="ellipse">
            <a:avLst/>
          </a:prstGeom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6629" name="Group 1028"/>
          <p:cNvGrpSpPr>
            <a:grpSpLocks/>
          </p:cNvGrpSpPr>
          <p:nvPr/>
        </p:nvGrpSpPr>
        <p:grpSpPr bwMode="auto">
          <a:xfrm>
            <a:off x="3914775" y="3216275"/>
            <a:ext cx="504825" cy="504825"/>
            <a:chOff x="2466" y="2026"/>
            <a:chExt cx="318" cy="318"/>
          </a:xfrm>
        </p:grpSpPr>
        <p:sp>
          <p:nvSpPr>
            <p:cNvPr id="26672" name="Oval 1029"/>
            <p:cNvSpPr>
              <a:spLocks noChangeArrowheads="1"/>
            </p:cNvSpPr>
            <p:nvPr/>
          </p:nvSpPr>
          <p:spPr bwMode="auto">
            <a:xfrm>
              <a:off x="2466" y="2026"/>
              <a:ext cx="318" cy="31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6673" name="Group 1030"/>
            <p:cNvGrpSpPr>
              <a:grpSpLocks/>
            </p:cNvGrpSpPr>
            <p:nvPr/>
          </p:nvGrpSpPr>
          <p:grpSpPr bwMode="auto">
            <a:xfrm>
              <a:off x="2509" y="2069"/>
              <a:ext cx="227" cy="227"/>
              <a:chOff x="748" y="3860"/>
              <a:chExt cx="227" cy="227"/>
            </a:xfrm>
          </p:grpSpPr>
          <p:sp>
            <p:nvSpPr>
              <p:cNvPr id="26674" name="Line 1031"/>
              <p:cNvSpPr>
                <a:spLocks noChangeShapeType="1"/>
              </p:cNvSpPr>
              <p:nvPr/>
            </p:nvSpPr>
            <p:spPr bwMode="auto">
              <a:xfrm>
                <a:off x="748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75" name="Line 1032"/>
              <p:cNvSpPr>
                <a:spLocks noChangeShapeType="1"/>
              </p:cNvSpPr>
              <p:nvPr/>
            </p:nvSpPr>
            <p:spPr bwMode="auto">
              <a:xfrm rot="-5400000">
                <a:off x="746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6630" name="Line 1033"/>
          <p:cNvSpPr>
            <a:spLocks noChangeShapeType="1"/>
          </p:cNvSpPr>
          <p:nvPr/>
        </p:nvSpPr>
        <p:spPr bwMode="auto">
          <a:xfrm flipV="1">
            <a:off x="4154488" y="18446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1" name="Line 1034"/>
          <p:cNvSpPr>
            <a:spLocks noChangeShapeType="1"/>
          </p:cNvSpPr>
          <p:nvPr/>
        </p:nvSpPr>
        <p:spPr bwMode="auto">
          <a:xfrm rot="18918940" flipV="1">
            <a:off x="3492500" y="2133600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2" name="Line 1035"/>
          <p:cNvSpPr>
            <a:spLocks noChangeShapeType="1"/>
          </p:cNvSpPr>
          <p:nvPr/>
        </p:nvSpPr>
        <p:spPr bwMode="auto">
          <a:xfrm rot="8298004" flipV="1">
            <a:off x="4797425" y="34575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3" name="Line 1036"/>
          <p:cNvSpPr>
            <a:spLocks noChangeShapeType="1"/>
          </p:cNvSpPr>
          <p:nvPr/>
        </p:nvSpPr>
        <p:spPr bwMode="auto">
          <a:xfrm rot="5400000" flipV="1">
            <a:off x="5110957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4" name="Line 1037"/>
          <p:cNvSpPr>
            <a:spLocks noChangeShapeType="1"/>
          </p:cNvSpPr>
          <p:nvPr/>
        </p:nvSpPr>
        <p:spPr bwMode="auto">
          <a:xfrm rot="10800000" flipV="1">
            <a:off x="4154488" y="3725863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5" name="Line 1038"/>
          <p:cNvSpPr>
            <a:spLocks noChangeShapeType="1"/>
          </p:cNvSpPr>
          <p:nvPr/>
        </p:nvSpPr>
        <p:spPr bwMode="auto">
          <a:xfrm rot="-5400000" flipH="1" flipV="1">
            <a:off x="3215482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6" name="Line 1039"/>
          <p:cNvSpPr>
            <a:spLocks noChangeShapeType="1"/>
          </p:cNvSpPr>
          <p:nvPr/>
        </p:nvSpPr>
        <p:spPr bwMode="auto">
          <a:xfrm rot="13782881" flipV="1">
            <a:off x="3450432" y="33996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37" name="Line 1040"/>
          <p:cNvSpPr>
            <a:spLocks noChangeShapeType="1"/>
          </p:cNvSpPr>
          <p:nvPr/>
        </p:nvSpPr>
        <p:spPr bwMode="auto">
          <a:xfrm rot="2886100" flipV="1">
            <a:off x="4890294" y="21550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72764" name="Group 60"/>
          <p:cNvGrpSpPr>
            <a:grpSpLocks/>
          </p:cNvGrpSpPr>
          <p:nvPr/>
        </p:nvGrpSpPr>
        <p:grpSpPr bwMode="auto">
          <a:xfrm>
            <a:off x="2268538" y="1773238"/>
            <a:ext cx="3743325" cy="3384550"/>
            <a:chOff x="1429" y="1117"/>
            <a:chExt cx="2358" cy="2132"/>
          </a:xfrm>
        </p:grpSpPr>
        <p:sp>
          <p:nvSpPr>
            <p:cNvPr id="26664" name="Line 1053"/>
            <p:cNvSpPr>
              <a:spLocks noChangeShapeType="1"/>
            </p:cNvSpPr>
            <p:nvPr/>
          </p:nvSpPr>
          <p:spPr bwMode="auto">
            <a:xfrm>
              <a:off x="1429" y="2160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65" name="Line 1054"/>
            <p:cNvSpPr>
              <a:spLocks noChangeShapeType="1"/>
            </p:cNvSpPr>
            <p:nvPr/>
          </p:nvSpPr>
          <p:spPr bwMode="auto">
            <a:xfrm>
              <a:off x="1746" y="1480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66" name="Line 1055"/>
            <p:cNvSpPr>
              <a:spLocks noChangeShapeType="1"/>
            </p:cNvSpPr>
            <p:nvPr/>
          </p:nvSpPr>
          <p:spPr bwMode="auto">
            <a:xfrm>
              <a:off x="2562" y="1117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67" name="Line 1056"/>
            <p:cNvSpPr>
              <a:spLocks noChangeShapeType="1"/>
            </p:cNvSpPr>
            <p:nvPr/>
          </p:nvSpPr>
          <p:spPr bwMode="auto">
            <a:xfrm>
              <a:off x="3379" y="1480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68" name="Line 1057"/>
            <p:cNvSpPr>
              <a:spLocks noChangeShapeType="1"/>
            </p:cNvSpPr>
            <p:nvPr/>
          </p:nvSpPr>
          <p:spPr bwMode="auto">
            <a:xfrm>
              <a:off x="3651" y="2160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69" name="Line 1062"/>
            <p:cNvSpPr>
              <a:spLocks noChangeShapeType="1"/>
            </p:cNvSpPr>
            <p:nvPr/>
          </p:nvSpPr>
          <p:spPr bwMode="auto">
            <a:xfrm>
              <a:off x="3334" y="2931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70" name="Line 1063"/>
            <p:cNvSpPr>
              <a:spLocks noChangeShapeType="1"/>
            </p:cNvSpPr>
            <p:nvPr/>
          </p:nvSpPr>
          <p:spPr bwMode="auto">
            <a:xfrm>
              <a:off x="2562" y="3249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6671" name="Line 1064"/>
            <p:cNvSpPr>
              <a:spLocks noChangeShapeType="1"/>
            </p:cNvSpPr>
            <p:nvPr/>
          </p:nvSpPr>
          <p:spPr bwMode="auto">
            <a:xfrm>
              <a:off x="1746" y="2886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72765" name="Group 61"/>
          <p:cNvGrpSpPr>
            <a:grpSpLocks/>
          </p:cNvGrpSpPr>
          <p:nvPr/>
        </p:nvGrpSpPr>
        <p:grpSpPr bwMode="auto">
          <a:xfrm>
            <a:off x="1908175" y="1268413"/>
            <a:ext cx="4464050" cy="4373562"/>
            <a:chOff x="1202" y="799"/>
            <a:chExt cx="2812" cy="2755"/>
          </a:xfrm>
        </p:grpSpPr>
        <p:grpSp>
          <p:nvGrpSpPr>
            <p:cNvPr id="26640" name="Group 1067"/>
            <p:cNvGrpSpPr>
              <a:grpSpLocks/>
            </p:cNvGrpSpPr>
            <p:nvPr/>
          </p:nvGrpSpPr>
          <p:grpSpPr bwMode="auto">
            <a:xfrm>
              <a:off x="1202" y="2115"/>
              <a:ext cx="136" cy="136"/>
              <a:chOff x="612" y="3134"/>
              <a:chExt cx="136" cy="136"/>
            </a:xfrm>
          </p:grpSpPr>
          <p:sp>
            <p:nvSpPr>
              <p:cNvPr id="26662" name="Line 1065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63" name="Line 1066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1" name="Group 1068"/>
            <p:cNvGrpSpPr>
              <a:grpSpLocks/>
            </p:cNvGrpSpPr>
            <p:nvPr/>
          </p:nvGrpSpPr>
          <p:grpSpPr bwMode="auto">
            <a:xfrm>
              <a:off x="1610" y="1162"/>
              <a:ext cx="136" cy="136"/>
              <a:chOff x="612" y="3134"/>
              <a:chExt cx="136" cy="136"/>
            </a:xfrm>
          </p:grpSpPr>
          <p:sp>
            <p:nvSpPr>
              <p:cNvPr id="26660" name="Line 1069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61" name="Line 1070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2" name="Group 1075"/>
            <p:cNvGrpSpPr>
              <a:grpSpLocks/>
            </p:cNvGrpSpPr>
            <p:nvPr/>
          </p:nvGrpSpPr>
          <p:grpSpPr bwMode="auto">
            <a:xfrm>
              <a:off x="2562" y="799"/>
              <a:ext cx="136" cy="136"/>
              <a:chOff x="612" y="3134"/>
              <a:chExt cx="136" cy="136"/>
            </a:xfrm>
          </p:grpSpPr>
          <p:sp>
            <p:nvSpPr>
              <p:cNvPr id="26658" name="Line 1076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59" name="Line 1077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3" name="Group 1078"/>
            <p:cNvGrpSpPr>
              <a:grpSpLocks/>
            </p:cNvGrpSpPr>
            <p:nvPr/>
          </p:nvGrpSpPr>
          <p:grpSpPr bwMode="auto">
            <a:xfrm>
              <a:off x="3560" y="1207"/>
              <a:ext cx="136" cy="136"/>
              <a:chOff x="612" y="3134"/>
              <a:chExt cx="136" cy="136"/>
            </a:xfrm>
          </p:grpSpPr>
          <p:sp>
            <p:nvSpPr>
              <p:cNvPr id="26656" name="Line 1079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57" name="Line 1080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4" name="Group 1081"/>
            <p:cNvGrpSpPr>
              <a:grpSpLocks/>
            </p:cNvGrpSpPr>
            <p:nvPr/>
          </p:nvGrpSpPr>
          <p:grpSpPr bwMode="auto">
            <a:xfrm>
              <a:off x="3878" y="2069"/>
              <a:ext cx="136" cy="136"/>
              <a:chOff x="612" y="3134"/>
              <a:chExt cx="136" cy="136"/>
            </a:xfrm>
          </p:grpSpPr>
          <p:sp>
            <p:nvSpPr>
              <p:cNvPr id="26654" name="Line 1082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55" name="Line 1083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5" name="Group 1084"/>
            <p:cNvGrpSpPr>
              <a:grpSpLocks/>
            </p:cNvGrpSpPr>
            <p:nvPr/>
          </p:nvGrpSpPr>
          <p:grpSpPr bwMode="auto">
            <a:xfrm>
              <a:off x="3470" y="3067"/>
              <a:ext cx="136" cy="136"/>
              <a:chOff x="612" y="3134"/>
              <a:chExt cx="136" cy="136"/>
            </a:xfrm>
          </p:grpSpPr>
          <p:sp>
            <p:nvSpPr>
              <p:cNvPr id="26652" name="Line 1085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53" name="Line 1086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6" name="Group 1087"/>
            <p:cNvGrpSpPr>
              <a:grpSpLocks/>
            </p:cNvGrpSpPr>
            <p:nvPr/>
          </p:nvGrpSpPr>
          <p:grpSpPr bwMode="auto">
            <a:xfrm>
              <a:off x="2544" y="3418"/>
              <a:ext cx="136" cy="136"/>
              <a:chOff x="612" y="3134"/>
              <a:chExt cx="136" cy="136"/>
            </a:xfrm>
          </p:grpSpPr>
          <p:sp>
            <p:nvSpPr>
              <p:cNvPr id="26650" name="Line 1088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51" name="Line 1089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47" name="Group 1090"/>
            <p:cNvGrpSpPr>
              <a:grpSpLocks/>
            </p:cNvGrpSpPr>
            <p:nvPr/>
          </p:nvGrpSpPr>
          <p:grpSpPr bwMode="auto">
            <a:xfrm>
              <a:off x="1565" y="2976"/>
              <a:ext cx="136" cy="136"/>
              <a:chOff x="612" y="3134"/>
              <a:chExt cx="136" cy="136"/>
            </a:xfrm>
          </p:grpSpPr>
          <p:sp>
            <p:nvSpPr>
              <p:cNvPr id="26648" name="Line 1091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49" name="Line 1092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73667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2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2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64" name="Group 36"/>
          <p:cNvGrpSpPr>
            <a:grpSpLocks noChangeAspect="1"/>
          </p:cNvGrpSpPr>
          <p:nvPr/>
        </p:nvGrpSpPr>
        <p:grpSpPr bwMode="auto">
          <a:xfrm>
            <a:off x="666750" y="476250"/>
            <a:ext cx="7053263" cy="6038850"/>
            <a:chOff x="340" y="255"/>
            <a:chExt cx="4581" cy="3922"/>
          </a:xfrm>
        </p:grpSpPr>
        <p:sp>
          <p:nvSpPr>
            <p:cNvPr id="27710" name="Line 1041"/>
            <p:cNvSpPr>
              <a:spLocks noChangeAspect="1" noChangeShapeType="1"/>
            </p:cNvSpPr>
            <p:nvPr/>
          </p:nvSpPr>
          <p:spPr bwMode="auto">
            <a:xfrm rot="-5400000" flipH="1" flipV="1">
              <a:off x="770" y="1730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1" name="Line 1044"/>
            <p:cNvSpPr>
              <a:spLocks noChangeAspect="1" noChangeShapeType="1"/>
            </p:cNvSpPr>
            <p:nvPr/>
          </p:nvSpPr>
          <p:spPr bwMode="auto">
            <a:xfrm rot="18918940" flipV="1">
              <a:off x="1292" y="436"/>
              <a:ext cx="0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2" name="Line 1047"/>
            <p:cNvSpPr>
              <a:spLocks noChangeAspect="1" noChangeShapeType="1"/>
            </p:cNvSpPr>
            <p:nvPr/>
          </p:nvSpPr>
          <p:spPr bwMode="auto">
            <a:xfrm rot="13782881" flipV="1">
              <a:off x="1223" y="2955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3" name="Line 1048"/>
            <p:cNvSpPr>
              <a:spLocks noChangeAspect="1" noChangeShapeType="1"/>
            </p:cNvSpPr>
            <p:nvPr/>
          </p:nvSpPr>
          <p:spPr bwMode="auto">
            <a:xfrm rot="8298004" flipV="1">
              <a:off x="3878" y="3113"/>
              <a:ext cx="0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4" name="Line 1049"/>
            <p:cNvSpPr>
              <a:spLocks noChangeAspect="1" noChangeShapeType="1"/>
            </p:cNvSpPr>
            <p:nvPr/>
          </p:nvSpPr>
          <p:spPr bwMode="auto">
            <a:xfrm rot="5400000" flipV="1">
              <a:off x="4489" y="1730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5" name="Line 1050"/>
            <p:cNvSpPr>
              <a:spLocks noChangeAspect="1" noChangeShapeType="1"/>
            </p:cNvSpPr>
            <p:nvPr/>
          </p:nvSpPr>
          <p:spPr bwMode="auto">
            <a:xfrm rot="2886100" flipV="1">
              <a:off x="4036" y="505"/>
              <a:ext cx="1" cy="86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6" name="Line 1051"/>
            <p:cNvSpPr>
              <a:spLocks noChangeAspect="1" noChangeShapeType="1"/>
            </p:cNvSpPr>
            <p:nvPr/>
          </p:nvSpPr>
          <p:spPr bwMode="auto">
            <a:xfrm flipV="1">
              <a:off x="2608" y="255"/>
              <a:ext cx="0" cy="49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17" name="Line 1052"/>
            <p:cNvSpPr>
              <a:spLocks noChangeAspect="1" noChangeShapeType="1"/>
            </p:cNvSpPr>
            <p:nvPr/>
          </p:nvSpPr>
          <p:spPr bwMode="auto">
            <a:xfrm rot="10800000" flipV="1">
              <a:off x="2608" y="3588"/>
              <a:ext cx="0" cy="58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7651" name="Oval 2" descr="Широкий диагональный 2"/>
          <p:cNvSpPr>
            <a:spLocks noChangeArrowheads="1"/>
          </p:cNvSpPr>
          <p:nvPr/>
        </p:nvSpPr>
        <p:spPr bwMode="auto">
          <a:xfrm>
            <a:off x="1908175" y="1196975"/>
            <a:ext cx="4502150" cy="4502150"/>
          </a:xfrm>
          <a:prstGeom prst="ellipse">
            <a:avLst/>
          </a:prstGeom>
          <a:pattFill prst="wdUpDiag">
            <a:fgClr>
              <a:schemeClr val="accent1"/>
            </a:fgClr>
            <a:bgClr>
              <a:srgbClr val="C0C0C0"/>
            </a:bgClr>
          </a:patt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 useBgFill="1">
        <p:nvSpPr>
          <p:cNvPr id="27652" name="Oval 3"/>
          <p:cNvSpPr>
            <a:spLocks noChangeArrowheads="1"/>
          </p:cNvSpPr>
          <p:nvPr/>
        </p:nvSpPr>
        <p:spPr bwMode="auto">
          <a:xfrm>
            <a:off x="2555875" y="1844675"/>
            <a:ext cx="3240088" cy="3240088"/>
          </a:xfrm>
          <a:prstGeom prst="ellipse">
            <a:avLst/>
          </a:prstGeom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7653" name="Group 4"/>
          <p:cNvGrpSpPr>
            <a:grpSpLocks/>
          </p:cNvGrpSpPr>
          <p:nvPr/>
        </p:nvGrpSpPr>
        <p:grpSpPr bwMode="auto">
          <a:xfrm>
            <a:off x="3914775" y="3216275"/>
            <a:ext cx="504825" cy="504825"/>
            <a:chOff x="2466" y="2026"/>
            <a:chExt cx="318" cy="318"/>
          </a:xfrm>
        </p:grpSpPr>
        <p:sp>
          <p:nvSpPr>
            <p:cNvPr id="27706" name="Oval 5"/>
            <p:cNvSpPr>
              <a:spLocks noChangeArrowheads="1"/>
            </p:cNvSpPr>
            <p:nvPr/>
          </p:nvSpPr>
          <p:spPr bwMode="auto">
            <a:xfrm>
              <a:off x="2466" y="2026"/>
              <a:ext cx="318" cy="318"/>
            </a:xfrm>
            <a:prstGeom prst="ellipse">
              <a:avLst/>
            </a:prstGeom>
            <a:solidFill>
              <a:srgbClr val="FA5F2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7707" name="Group 6"/>
            <p:cNvGrpSpPr>
              <a:grpSpLocks/>
            </p:cNvGrpSpPr>
            <p:nvPr/>
          </p:nvGrpSpPr>
          <p:grpSpPr bwMode="auto">
            <a:xfrm>
              <a:off x="2509" y="2069"/>
              <a:ext cx="227" cy="227"/>
              <a:chOff x="748" y="3860"/>
              <a:chExt cx="227" cy="227"/>
            </a:xfrm>
          </p:grpSpPr>
          <p:sp>
            <p:nvSpPr>
              <p:cNvPr id="27708" name="Line 7"/>
              <p:cNvSpPr>
                <a:spLocks noChangeShapeType="1"/>
              </p:cNvSpPr>
              <p:nvPr/>
            </p:nvSpPr>
            <p:spPr bwMode="auto">
              <a:xfrm>
                <a:off x="748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09" name="Line 8"/>
              <p:cNvSpPr>
                <a:spLocks noChangeShapeType="1"/>
              </p:cNvSpPr>
              <p:nvPr/>
            </p:nvSpPr>
            <p:spPr bwMode="auto">
              <a:xfrm rot="-5400000">
                <a:off x="746" y="3974"/>
                <a:ext cx="227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7654" name="Line 9"/>
          <p:cNvSpPr>
            <a:spLocks noChangeShapeType="1"/>
          </p:cNvSpPr>
          <p:nvPr/>
        </p:nvSpPr>
        <p:spPr bwMode="auto">
          <a:xfrm flipV="1">
            <a:off x="4154488" y="18446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55" name="Line 10"/>
          <p:cNvSpPr>
            <a:spLocks noChangeShapeType="1"/>
          </p:cNvSpPr>
          <p:nvPr/>
        </p:nvSpPr>
        <p:spPr bwMode="auto">
          <a:xfrm rot="18918940" flipV="1">
            <a:off x="3492500" y="2133600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56" name="Line 11"/>
          <p:cNvSpPr>
            <a:spLocks noChangeShapeType="1"/>
          </p:cNvSpPr>
          <p:nvPr/>
        </p:nvSpPr>
        <p:spPr bwMode="auto">
          <a:xfrm rot="8298004" flipV="1">
            <a:off x="4797425" y="3457575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57" name="Line 12"/>
          <p:cNvSpPr>
            <a:spLocks noChangeShapeType="1"/>
          </p:cNvSpPr>
          <p:nvPr/>
        </p:nvSpPr>
        <p:spPr bwMode="auto">
          <a:xfrm rot="5400000" flipV="1">
            <a:off x="5110957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58" name="Line 13"/>
          <p:cNvSpPr>
            <a:spLocks noChangeShapeType="1"/>
          </p:cNvSpPr>
          <p:nvPr/>
        </p:nvSpPr>
        <p:spPr bwMode="auto">
          <a:xfrm rot="10800000" flipV="1">
            <a:off x="4154488" y="3725863"/>
            <a:ext cx="0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59" name="Line 14"/>
          <p:cNvSpPr>
            <a:spLocks noChangeShapeType="1"/>
          </p:cNvSpPr>
          <p:nvPr/>
        </p:nvSpPr>
        <p:spPr bwMode="auto">
          <a:xfrm rot="-5400000" flipH="1" flipV="1">
            <a:off x="3215482" y="2778919"/>
            <a:ext cx="1587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0" name="Line 15"/>
          <p:cNvSpPr>
            <a:spLocks noChangeShapeType="1"/>
          </p:cNvSpPr>
          <p:nvPr/>
        </p:nvSpPr>
        <p:spPr bwMode="auto">
          <a:xfrm rot="13782881" flipV="1">
            <a:off x="3450432" y="33996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1" name="Line 16"/>
          <p:cNvSpPr>
            <a:spLocks noChangeShapeType="1"/>
          </p:cNvSpPr>
          <p:nvPr/>
        </p:nvSpPr>
        <p:spPr bwMode="auto">
          <a:xfrm rot="2886100" flipV="1">
            <a:off x="4890294" y="2155031"/>
            <a:ext cx="1588" cy="13684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2" name="Line 25"/>
          <p:cNvSpPr>
            <a:spLocks noChangeShapeType="1"/>
          </p:cNvSpPr>
          <p:nvPr/>
        </p:nvSpPr>
        <p:spPr bwMode="auto">
          <a:xfrm>
            <a:off x="2268538" y="3429000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3" name="Line 26"/>
          <p:cNvSpPr>
            <a:spLocks noChangeShapeType="1"/>
          </p:cNvSpPr>
          <p:nvPr/>
        </p:nvSpPr>
        <p:spPr bwMode="auto">
          <a:xfrm>
            <a:off x="2771775" y="2349500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4" name="Line 27"/>
          <p:cNvSpPr>
            <a:spLocks noChangeShapeType="1"/>
          </p:cNvSpPr>
          <p:nvPr/>
        </p:nvSpPr>
        <p:spPr bwMode="auto">
          <a:xfrm>
            <a:off x="4067175" y="1773238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5" name="Line 28"/>
          <p:cNvSpPr>
            <a:spLocks noChangeShapeType="1"/>
          </p:cNvSpPr>
          <p:nvPr/>
        </p:nvSpPr>
        <p:spPr bwMode="auto">
          <a:xfrm>
            <a:off x="5364163" y="2349500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6" name="Line 29"/>
          <p:cNvSpPr>
            <a:spLocks noChangeShapeType="1"/>
          </p:cNvSpPr>
          <p:nvPr/>
        </p:nvSpPr>
        <p:spPr bwMode="auto">
          <a:xfrm>
            <a:off x="5795963" y="3429000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7" name="Line 30"/>
          <p:cNvSpPr>
            <a:spLocks noChangeShapeType="1"/>
          </p:cNvSpPr>
          <p:nvPr/>
        </p:nvSpPr>
        <p:spPr bwMode="auto">
          <a:xfrm>
            <a:off x="5292725" y="4652963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8" name="Line 31"/>
          <p:cNvSpPr>
            <a:spLocks noChangeShapeType="1"/>
          </p:cNvSpPr>
          <p:nvPr/>
        </p:nvSpPr>
        <p:spPr bwMode="auto">
          <a:xfrm>
            <a:off x="4067175" y="5157788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7669" name="Line 32"/>
          <p:cNvSpPr>
            <a:spLocks noChangeShapeType="1"/>
          </p:cNvSpPr>
          <p:nvPr/>
        </p:nvSpPr>
        <p:spPr bwMode="auto">
          <a:xfrm>
            <a:off x="2771775" y="4581525"/>
            <a:ext cx="2159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73798" name="Group 70"/>
          <p:cNvGrpSpPr>
            <a:grpSpLocks/>
          </p:cNvGrpSpPr>
          <p:nvPr/>
        </p:nvGrpSpPr>
        <p:grpSpPr bwMode="auto">
          <a:xfrm>
            <a:off x="6324600" y="3952875"/>
            <a:ext cx="1728788" cy="2457450"/>
            <a:chOff x="3984" y="2490"/>
            <a:chExt cx="1089" cy="1548"/>
          </a:xfrm>
        </p:grpSpPr>
        <p:sp>
          <p:nvSpPr>
            <p:cNvPr id="27701" name="Line 57"/>
            <p:cNvSpPr>
              <a:spLocks noChangeShapeType="1"/>
            </p:cNvSpPr>
            <p:nvPr/>
          </p:nvSpPr>
          <p:spPr bwMode="auto">
            <a:xfrm>
              <a:off x="3984" y="2496"/>
              <a:ext cx="90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02" name="Line 58"/>
            <p:cNvSpPr>
              <a:spLocks noChangeShapeType="1"/>
            </p:cNvSpPr>
            <p:nvPr/>
          </p:nvSpPr>
          <p:spPr bwMode="auto">
            <a:xfrm flipV="1">
              <a:off x="4885" y="2490"/>
              <a:ext cx="0" cy="136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03" name="Line 59"/>
            <p:cNvSpPr>
              <a:spLocks noChangeShapeType="1"/>
            </p:cNvSpPr>
            <p:nvPr/>
          </p:nvSpPr>
          <p:spPr bwMode="auto">
            <a:xfrm>
              <a:off x="4710" y="3857"/>
              <a:ext cx="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04" name="Line 60"/>
            <p:cNvSpPr>
              <a:spLocks noChangeShapeType="1"/>
            </p:cNvSpPr>
            <p:nvPr/>
          </p:nvSpPr>
          <p:spPr bwMode="auto">
            <a:xfrm>
              <a:off x="4786" y="3948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7705" name="Line 61"/>
            <p:cNvSpPr>
              <a:spLocks noChangeShapeType="1"/>
            </p:cNvSpPr>
            <p:nvPr/>
          </p:nvSpPr>
          <p:spPr bwMode="auto">
            <a:xfrm>
              <a:off x="4843" y="4038"/>
              <a:ext cx="1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73799" name="Group 71"/>
          <p:cNvGrpSpPr>
            <a:grpSpLocks/>
          </p:cNvGrpSpPr>
          <p:nvPr/>
        </p:nvGrpSpPr>
        <p:grpSpPr bwMode="auto">
          <a:xfrm>
            <a:off x="7467600" y="5257800"/>
            <a:ext cx="863600" cy="1368425"/>
            <a:chOff x="4710" y="3675"/>
            <a:chExt cx="544" cy="862"/>
          </a:xfrm>
        </p:grpSpPr>
        <p:grpSp>
          <p:nvGrpSpPr>
            <p:cNvPr id="27697" name="Group 67"/>
            <p:cNvGrpSpPr>
              <a:grpSpLocks/>
            </p:cNvGrpSpPr>
            <p:nvPr/>
          </p:nvGrpSpPr>
          <p:grpSpPr bwMode="auto">
            <a:xfrm>
              <a:off x="4710" y="3675"/>
              <a:ext cx="136" cy="136"/>
              <a:chOff x="612" y="3134"/>
              <a:chExt cx="136" cy="136"/>
            </a:xfrm>
          </p:grpSpPr>
          <p:sp>
            <p:nvSpPr>
              <p:cNvPr id="27699" name="Line 68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00" name="Line 69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cxnSp>
          <p:nvCxnSpPr>
            <p:cNvPr id="27698" name="AutoShape 70"/>
            <p:cNvCxnSpPr>
              <a:cxnSpLocks noChangeShapeType="1"/>
              <a:stCxn id="27700" idx="0"/>
            </p:cNvCxnSpPr>
            <p:nvPr/>
          </p:nvCxnSpPr>
          <p:spPr bwMode="auto">
            <a:xfrm rot="10800000" flipH="1" flipV="1">
              <a:off x="4753" y="3811"/>
              <a:ext cx="501" cy="726"/>
            </a:xfrm>
            <a:prstGeom prst="curvedConnector4">
              <a:avLst>
                <a:gd name="adj1" fmla="val -23954"/>
                <a:gd name="adj2" fmla="val 50000"/>
              </a:avLst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3773" name="Group 45"/>
          <p:cNvGrpSpPr>
            <a:grpSpLocks/>
          </p:cNvGrpSpPr>
          <p:nvPr/>
        </p:nvGrpSpPr>
        <p:grpSpPr bwMode="auto">
          <a:xfrm>
            <a:off x="1908175" y="1268413"/>
            <a:ext cx="4464050" cy="4373562"/>
            <a:chOff x="1202" y="799"/>
            <a:chExt cx="2812" cy="2755"/>
          </a:xfrm>
        </p:grpSpPr>
        <p:grpSp>
          <p:nvGrpSpPr>
            <p:cNvPr id="27673" name="Group 1067"/>
            <p:cNvGrpSpPr>
              <a:grpSpLocks/>
            </p:cNvGrpSpPr>
            <p:nvPr/>
          </p:nvGrpSpPr>
          <p:grpSpPr bwMode="auto">
            <a:xfrm>
              <a:off x="1202" y="2115"/>
              <a:ext cx="136" cy="136"/>
              <a:chOff x="612" y="3134"/>
              <a:chExt cx="136" cy="136"/>
            </a:xfrm>
          </p:grpSpPr>
          <p:sp>
            <p:nvSpPr>
              <p:cNvPr id="27695" name="Line 1065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96" name="Line 1066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4" name="Group 1068"/>
            <p:cNvGrpSpPr>
              <a:grpSpLocks/>
            </p:cNvGrpSpPr>
            <p:nvPr/>
          </p:nvGrpSpPr>
          <p:grpSpPr bwMode="auto">
            <a:xfrm>
              <a:off x="1610" y="1162"/>
              <a:ext cx="136" cy="136"/>
              <a:chOff x="612" y="3134"/>
              <a:chExt cx="136" cy="136"/>
            </a:xfrm>
          </p:grpSpPr>
          <p:sp>
            <p:nvSpPr>
              <p:cNvPr id="27693" name="Line 1069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94" name="Line 1070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5" name="Group 1075"/>
            <p:cNvGrpSpPr>
              <a:grpSpLocks/>
            </p:cNvGrpSpPr>
            <p:nvPr/>
          </p:nvGrpSpPr>
          <p:grpSpPr bwMode="auto">
            <a:xfrm>
              <a:off x="2562" y="799"/>
              <a:ext cx="136" cy="136"/>
              <a:chOff x="612" y="3134"/>
              <a:chExt cx="136" cy="136"/>
            </a:xfrm>
          </p:grpSpPr>
          <p:sp>
            <p:nvSpPr>
              <p:cNvPr id="27691" name="Line 1076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92" name="Line 1077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6" name="Group 1078"/>
            <p:cNvGrpSpPr>
              <a:grpSpLocks/>
            </p:cNvGrpSpPr>
            <p:nvPr/>
          </p:nvGrpSpPr>
          <p:grpSpPr bwMode="auto">
            <a:xfrm>
              <a:off x="3560" y="1207"/>
              <a:ext cx="136" cy="136"/>
              <a:chOff x="612" y="3134"/>
              <a:chExt cx="136" cy="136"/>
            </a:xfrm>
          </p:grpSpPr>
          <p:sp>
            <p:nvSpPr>
              <p:cNvPr id="27689" name="Line 1079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90" name="Line 1080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7" name="Group 1081"/>
            <p:cNvGrpSpPr>
              <a:grpSpLocks/>
            </p:cNvGrpSpPr>
            <p:nvPr/>
          </p:nvGrpSpPr>
          <p:grpSpPr bwMode="auto">
            <a:xfrm>
              <a:off x="3878" y="2069"/>
              <a:ext cx="136" cy="136"/>
              <a:chOff x="612" y="3134"/>
              <a:chExt cx="136" cy="136"/>
            </a:xfrm>
          </p:grpSpPr>
          <p:sp>
            <p:nvSpPr>
              <p:cNvPr id="27687" name="Line 1082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88" name="Line 1083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8" name="Group 1084"/>
            <p:cNvGrpSpPr>
              <a:grpSpLocks/>
            </p:cNvGrpSpPr>
            <p:nvPr/>
          </p:nvGrpSpPr>
          <p:grpSpPr bwMode="auto">
            <a:xfrm>
              <a:off x="3470" y="3067"/>
              <a:ext cx="136" cy="136"/>
              <a:chOff x="612" y="3134"/>
              <a:chExt cx="136" cy="136"/>
            </a:xfrm>
          </p:grpSpPr>
          <p:sp>
            <p:nvSpPr>
              <p:cNvPr id="27685" name="Line 1085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86" name="Line 1086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79" name="Group 1087"/>
            <p:cNvGrpSpPr>
              <a:grpSpLocks/>
            </p:cNvGrpSpPr>
            <p:nvPr/>
          </p:nvGrpSpPr>
          <p:grpSpPr bwMode="auto">
            <a:xfrm>
              <a:off x="2544" y="3418"/>
              <a:ext cx="136" cy="136"/>
              <a:chOff x="612" y="3134"/>
              <a:chExt cx="136" cy="136"/>
            </a:xfrm>
          </p:grpSpPr>
          <p:sp>
            <p:nvSpPr>
              <p:cNvPr id="27683" name="Line 1088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84" name="Line 1089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7680" name="Group 1090"/>
            <p:cNvGrpSpPr>
              <a:grpSpLocks/>
            </p:cNvGrpSpPr>
            <p:nvPr/>
          </p:nvGrpSpPr>
          <p:grpSpPr bwMode="auto">
            <a:xfrm>
              <a:off x="1565" y="2976"/>
              <a:ext cx="136" cy="136"/>
              <a:chOff x="612" y="3134"/>
              <a:chExt cx="136" cy="136"/>
            </a:xfrm>
          </p:grpSpPr>
          <p:sp>
            <p:nvSpPr>
              <p:cNvPr id="27681" name="Line 1091"/>
              <p:cNvSpPr>
                <a:spLocks noChangeShapeType="1"/>
              </p:cNvSpPr>
              <p:nvPr/>
            </p:nvSpPr>
            <p:spPr bwMode="auto">
              <a:xfrm>
                <a:off x="612" y="3203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82" name="Line 1092"/>
              <p:cNvSpPr>
                <a:spLocks noChangeShapeType="1"/>
              </p:cNvSpPr>
              <p:nvPr/>
            </p:nvSpPr>
            <p:spPr bwMode="auto">
              <a:xfrm rot="-5400000">
                <a:off x="611" y="3202"/>
                <a:ext cx="136" cy="0"/>
              </a:xfrm>
              <a:prstGeom prst="lin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928806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73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5" dur="20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2"/>
          <p:cNvSpPr>
            <a:spLocks noChangeShapeType="1"/>
          </p:cNvSpPr>
          <p:nvPr/>
        </p:nvSpPr>
        <p:spPr bwMode="auto">
          <a:xfrm>
            <a:off x="44450" y="3789363"/>
            <a:ext cx="37798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 rot="-5400000">
            <a:off x="673894" y="2924969"/>
            <a:ext cx="23034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333625" y="836613"/>
            <a:ext cx="0" cy="54006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374775" y="908050"/>
            <a:ext cx="0" cy="532923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rot="-5400000">
            <a:off x="827087" y="5445126"/>
            <a:ext cx="201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79" name="Freeform 7"/>
          <p:cNvSpPr>
            <a:spLocks noChangeAspect="1"/>
          </p:cNvSpPr>
          <p:nvPr/>
        </p:nvSpPr>
        <p:spPr bwMode="auto">
          <a:xfrm>
            <a:off x="1943100" y="4868863"/>
            <a:ext cx="1584325" cy="1192212"/>
          </a:xfrm>
          <a:custGeom>
            <a:avLst/>
            <a:gdLst>
              <a:gd name="T0" fmla="*/ 2147483647 w 310"/>
              <a:gd name="T1" fmla="*/ 2147483647 h 367"/>
              <a:gd name="T2" fmla="*/ 2147483647 w 310"/>
              <a:gd name="T3" fmla="*/ 2147483647 h 367"/>
              <a:gd name="T4" fmla="*/ 2147483647 w 310"/>
              <a:gd name="T5" fmla="*/ 2147483647 h 367"/>
              <a:gd name="T6" fmla="*/ 2147483647 w 310"/>
              <a:gd name="T7" fmla="*/ 2147483647 h 367"/>
              <a:gd name="T8" fmla="*/ 2147483647 w 310"/>
              <a:gd name="T9" fmla="*/ 2147483647 h 367"/>
              <a:gd name="T10" fmla="*/ 2147483647 w 310"/>
              <a:gd name="T11" fmla="*/ 2147483647 h 367"/>
              <a:gd name="T12" fmla="*/ 2147483647 w 310"/>
              <a:gd name="T13" fmla="*/ 2147483647 h 367"/>
              <a:gd name="T14" fmla="*/ 2147483647 w 310"/>
              <a:gd name="T15" fmla="*/ 2147483647 h 367"/>
              <a:gd name="T16" fmla="*/ 2147483647 w 310"/>
              <a:gd name="T17" fmla="*/ 2147483647 h 367"/>
              <a:gd name="T18" fmla="*/ 2147483647 w 310"/>
              <a:gd name="T19" fmla="*/ 2147483647 h 367"/>
              <a:gd name="T20" fmla="*/ 2147483647 w 310"/>
              <a:gd name="T21" fmla="*/ 2147483647 h 367"/>
              <a:gd name="T22" fmla="*/ 2147483647 w 310"/>
              <a:gd name="T23" fmla="*/ 2147483647 h 367"/>
              <a:gd name="T24" fmla="*/ 2147483647 w 310"/>
              <a:gd name="T25" fmla="*/ 2147483647 h 367"/>
              <a:gd name="T26" fmla="*/ 2147483647 w 310"/>
              <a:gd name="T27" fmla="*/ 2147483647 h 367"/>
              <a:gd name="T28" fmla="*/ 2147483647 w 310"/>
              <a:gd name="T29" fmla="*/ 2147483647 h 367"/>
              <a:gd name="T30" fmla="*/ 2147483647 w 310"/>
              <a:gd name="T31" fmla="*/ 2147483647 h 367"/>
              <a:gd name="T32" fmla="*/ 2147483647 w 310"/>
              <a:gd name="T33" fmla="*/ 2147483647 h 367"/>
              <a:gd name="T34" fmla="*/ 2147483647 w 310"/>
              <a:gd name="T35" fmla="*/ 2147483647 h 367"/>
              <a:gd name="T36" fmla="*/ 2147483647 w 310"/>
              <a:gd name="T37" fmla="*/ 2147483647 h 367"/>
              <a:gd name="T38" fmla="*/ 2147483647 w 310"/>
              <a:gd name="T39" fmla="*/ 2147483647 h 367"/>
              <a:gd name="T40" fmla="*/ 2147483647 w 310"/>
              <a:gd name="T41" fmla="*/ 2147483647 h 367"/>
              <a:gd name="T42" fmla="*/ 2147483647 w 310"/>
              <a:gd name="T43" fmla="*/ 2147483647 h 367"/>
              <a:gd name="T44" fmla="*/ 2147483647 w 310"/>
              <a:gd name="T45" fmla="*/ 2147483647 h 367"/>
              <a:gd name="T46" fmla="*/ 2147483647 w 310"/>
              <a:gd name="T47" fmla="*/ 2147483647 h 367"/>
              <a:gd name="T48" fmla="*/ 2147483647 w 310"/>
              <a:gd name="T49" fmla="*/ 2147483647 h 367"/>
              <a:gd name="T50" fmla="*/ 2147483647 w 310"/>
              <a:gd name="T51" fmla="*/ 2147483647 h 367"/>
              <a:gd name="T52" fmla="*/ 2147483647 w 310"/>
              <a:gd name="T53" fmla="*/ 2147483647 h 367"/>
              <a:gd name="T54" fmla="*/ 2147483647 w 310"/>
              <a:gd name="T55" fmla="*/ 2147483647 h 367"/>
              <a:gd name="T56" fmla="*/ 2147483647 w 310"/>
              <a:gd name="T57" fmla="*/ 2147483647 h 367"/>
              <a:gd name="T58" fmla="*/ 2147483647 w 310"/>
              <a:gd name="T59" fmla="*/ 2147483647 h 367"/>
              <a:gd name="T60" fmla="*/ 2147483647 w 310"/>
              <a:gd name="T61" fmla="*/ 2147483647 h 367"/>
              <a:gd name="T62" fmla="*/ 2147483647 w 310"/>
              <a:gd name="T63" fmla="*/ 2147483647 h 367"/>
              <a:gd name="T64" fmla="*/ 2147483647 w 310"/>
              <a:gd name="T65" fmla="*/ 2147483647 h 367"/>
              <a:gd name="T66" fmla="*/ 2147483647 w 310"/>
              <a:gd name="T67" fmla="*/ 2147483647 h 367"/>
              <a:gd name="T68" fmla="*/ 2147483647 w 310"/>
              <a:gd name="T69" fmla="*/ 2147483647 h 367"/>
              <a:gd name="T70" fmla="*/ 2147483647 w 310"/>
              <a:gd name="T71" fmla="*/ 2147483647 h 367"/>
              <a:gd name="T72" fmla="*/ 2147483647 w 310"/>
              <a:gd name="T73" fmla="*/ 2147483647 h 367"/>
              <a:gd name="T74" fmla="*/ 2147483647 w 310"/>
              <a:gd name="T75" fmla="*/ 2147483647 h 367"/>
              <a:gd name="T76" fmla="*/ 2147483647 w 310"/>
              <a:gd name="T77" fmla="*/ 2147483647 h 367"/>
              <a:gd name="T78" fmla="*/ 2147483647 w 310"/>
              <a:gd name="T79" fmla="*/ 2147483647 h 367"/>
              <a:gd name="T80" fmla="*/ 2147483647 w 310"/>
              <a:gd name="T81" fmla="*/ 2147483647 h 367"/>
              <a:gd name="T82" fmla="*/ 2147483647 w 310"/>
              <a:gd name="T83" fmla="*/ 2147483647 h 367"/>
              <a:gd name="T84" fmla="*/ 2147483647 w 310"/>
              <a:gd name="T85" fmla="*/ 2147483647 h 367"/>
              <a:gd name="T86" fmla="*/ 2147483647 w 310"/>
              <a:gd name="T87" fmla="*/ 2147483647 h 367"/>
              <a:gd name="T88" fmla="*/ 2147483647 w 310"/>
              <a:gd name="T89" fmla="*/ 2147483647 h 367"/>
              <a:gd name="T90" fmla="*/ 2147483647 w 310"/>
              <a:gd name="T91" fmla="*/ 2147483647 h 367"/>
              <a:gd name="T92" fmla="*/ 2147483647 w 310"/>
              <a:gd name="T93" fmla="*/ 2147483647 h 367"/>
              <a:gd name="T94" fmla="*/ 2147483647 w 310"/>
              <a:gd name="T95" fmla="*/ 2147483647 h 367"/>
              <a:gd name="T96" fmla="*/ 2147483647 w 310"/>
              <a:gd name="T97" fmla="*/ 2147483647 h 367"/>
              <a:gd name="T98" fmla="*/ 2147483647 w 310"/>
              <a:gd name="T99" fmla="*/ 2147483647 h 367"/>
              <a:gd name="T100" fmla="*/ 2147483647 w 310"/>
              <a:gd name="T101" fmla="*/ 2147483647 h 367"/>
              <a:gd name="T102" fmla="*/ 2147483647 w 310"/>
              <a:gd name="T103" fmla="*/ 2147483647 h 367"/>
              <a:gd name="T104" fmla="*/ 2147483647 w 310"/>
              <a:gd name="T105" fmla="*/ 2147483647 h 367"/>
              <a:gd name="T106" fmla="*/ 2147483647 w 310"/>
              <a:gd name="T107" fmla="*/ 2147483647 h 367"/>
              <a:gd name="T108" fmla="*/ 2147483647 w 310"/>
              <a:gd name="T109" fmla="*/ 2147483647 h 367"/>
              <a:gd name="T110" fmla="*/ 2147483647 w 310"/>
              <a:gd name="T111" fmla="*/ 2147483647 h 367"/>
              <a:gd name="T112" fmla="*/ 2147483647 w 310"/>
              <a:gd name="T113" fmla="*/ 2147483647 h 367"/>
              <a:gd name="T114" fmla="*/ 2147483647 w 310"/>
              <a:gd name="T115" fmla="*/ 2147483647 h 367"/>
              <a:gd name="T116" fmla="*/ 2147483647 w 310"/>
              <a:gd name="T117" fmla="*/ 2147483647 h 367"/>
              <a:gd name="T118" fmla="*/ 2147483647 w 310"/>
              <a:gd name="T119" fmla="*/ 2147483647 h 367"/>
              <a:gd name="T120" fmla="*/ 2147483647 w 310"/>
              <a:gd name="T121" fmla="*/ 2147483647 h 367"/>
              <a:gd name="T122" fmla="*/ 2147483647 w 310"/>
              <a:gd name="T123" fmla="*/ 2147483647 h 36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310" h="367">
                <a:moveTo>
                  <a:pt x="0" y="0"/>
                </a:moveTo>
                <a:lnTo>
                  <a:pt x="1" y="8"/>
                </a:lnTo>
                <a:lnTo>
                  <a:pt x="2" y="16"/>
                </a:lnTo>
                <a:lnTo>
                  <a:pt x="3" y="23"/>
                </a:lnTo>
                <a:lnTo>
                  <a:pt x="4" y="30"/>
                </a:lnTo>
                <a:lnTo>
                  <a:pt x="5" y="37"/>
                </a:lnTo>
                <a:lnTo>
                  <a:pt x="6" y="43"/>
                </a:lnTo>
                <a:lnTo>
                  <a:pt x="7" y="50"/>
                </a:lnTo>
                <a:lnTo>
                  <a:pt x="8" y="56"/>
                </a:lnTo>
                <a:lnTo>
                  <a:pt x="9" y="62"/>
                </a:lnTo>
                <a:lnTo>
                  <a:pt x="10" y="68"/>
                </a:lnTo>
                <a:lnTo>
                  <a:pt x="11" y="73"/>
                </a:lnTo>
                <a:lnTo>
                  <a:pt x="12" y="79"/>
                </a:lnTo>
                <a:lnTo>
                  <a:pt x="13" y="84"/>
                </a:lnTo>
                <a:lnTo>
                  <a:pt x="14" y="89"/>
                </a:lnTo>
                <a:lnTo>
                  <a:pt x="15" y="94"/>
                </a:lnTo>
                <a:lnTo>
                  <a:pt x="16" y="99"/>
                </a:lnTo>
                <a:lnTo>
                  <a:pt x="17" y="104"/>
                </a:lnTo>
                <a:lnTo>
                  <a:pt x="18" y="108"/>
                </a:lnTo>
                <a:lnTo>
                  <a:pt x="19" y="113"/>
                </a:lnTo>
                <a:lnTo>
                  <a:pt x="20" y="117"/>
                </a:lnTo>
                <a:lnTo>
                  <a:pt x="21" y="121"/>
                </a:lnTo>
                <a:lnTo>
                  <a:pt x="22" y="125"/>
                </a:lnTo>
                <a:lnTo>
                  <a:pt x="23" y="129"/>
                </a:lnTo>
                <a:lnTo>
                  <a:pt x="24" y="133"/>
                </a:lnTo>
                <a:lnTo>
                  <a:pt x="25" y="137"/>
                </a:lnTo>
                <a:lnTo>
                  <a:pt x="26" y="140"/>
                </a:lnTo>
                <a:lnTo>
                  <a:pt x="27" y="144"/>
                </a:lnTo>
                <a:lnTo>
                  <a:pt x="28" y="147"/>
                </a:lnTo>
                <a:lnTo>
                  <a:pt x="29" y="151"/>
                </a:lnTo>
                <a:lnTo>
                  <a:pt x="30" y="154"/>
                </a:lnTo>
                <a:lnTo>
                  <a:pt x="31" y="157"/>
                </a:lnTo>
                <a:lnTo>
                  <a:pt x="32" y="161"/>
                </a:lnTo>
                <a:lnTo>
                  <a:pt x="33" y="164"/>
                </a:lnTo>
                <a:lnTo>
                  <a:pt x="34" y="167"/>
                </a:lnTo>
                <a:lnTo>
                  <a:pt x="35" y="170"/>
                </a:lnTo>
                <a:lnTo>
                  <a:pt x="36" y="173"/>
                </a:lnTo>
                <a:lnTo>
                  <a:pt x="37" y="176"/>
                </a:lnTo>
                <a:lnTo>
                  <a:pt x="38" y="178"/>
                </a:lnTo>
                <a:lnTo>
                  <a:pt x="39" y="181"/>
                </a:lnTo>
                <a:lnTo>
                  <a:pt x="40" y="184"/>
                </a:lnTo>
                <a:lnTo>
                  <a:pt x="41" y="186"/>
                </a:lnTo>
                <a:lnTo>
                  <a:pt x="42" y="189"/>
                </a:lnTo>
                <a:lnTo>
                  <a:pt x="43" y="191"/>
                </a:lnTo>
                <a:lnTo>
                  <a:pt x="44" y="194"/>
                </a:lnTo>
                <a:lnTo>
                  <a:pt x="45" y="196"/>
                </a:lnTo>
                <a:lnTo>
                  <a:pt x="46" y="198"/>
                </a:lnTo>
                <a:lnTo>
                  <a:pt x="47" y="201"/>
                </a:lnTo>
                <a:lnTo>
                  <a:pt x="48" y="203"/>
                </a:lnTo>
                <a:lnTo>
                  <a:pt x="49" y="205"/>
                </a:lnTo>
                <a:lnTo>
                  <a:pt x="50" y="207"/>
                </a:lnTo>
                <a:lnTo>
                  <a:pt x="51" y="210"/>
                </a:lnTo>
                <a:lnTo>
                  <a:pt x="52" y="212"/>
                </a:lnTo>
                <a:lnTo>
                  <a:pt x="53" y="214"/>
                </a:lnTo>
                <a:lnTo>
                  <a:pt x="54" y="216"/>
                </a:lnTo>
                <a:lnTo>
                  <a:pt x="55" y="218"/>
                </a:lnTo>
                <a:lnTo>
                  <a:pt x="56" y="220"/>
                </a:lnTo>
                <a:lnTo>
                  <a:pt x="57" y="222"/>
                </a:lnTo>
                <a:lnTo>
                  <a:pt x="58" y="223"/>
                </a:lnTo>
                <a:lnTo>
                  <a:pt x="59" y="225"/>
                </a:lnTo>
                <a:lnTo>
                  <a:pt x="60" y="227"/>
                </a:lnTo>
                <a:lnTo>
                  <a:pt x="61" y="229"/>
                </a:lnTo>
                <a:lnTo>
                  <a:pt x="62" y="231"/>
                </a:lnTo>
                <a:lnTo>
                  <a:pt x="63" y="232"/>
                </a:lnTo>
                <a:lnTo>
                  <a:pt x="64" y="234"/>
                </a:lnTo>
                <a:lnTo>
                  <a:pt x="65" y="236"/>
                </a:lnTo>
                <a:lnTo>
                  <a:pt x="66" y="237"/>
                </a:lnTo>
                <a:lnTo>
                  <a:pt x="67" y="239"/>
                </a:lnTo>
                <a:lnTo>
                  <a:pt x="68" y="240"/>
                </a:lnTo>
                <a:lnTo>
                  <a:pt x="69" y="242"/>
                </a:lnTo>
                <a:lnTo>
                  <a:pt x="70" y="243"/>
                </a:lnTo>
                <a:lnTo>
                  <a:pt x="71" y="245"/>
                </a:lnTo>
                <a:lnTo>
                  <a:pt x="72" y="246"/>
                </a:lnTo>
                <a:lnTo>
                  <a:pt x="73" y="248"/>
                </a:lnTo>
                <a:lnTo>
                  <a:pt x="74" y="249"/>
                </a:lnTo>
                <a:lnTo>
                  <a:pt x="75" y="251"/>
                </a:lnTo>
                <a:lnTo>
                  <a:pt x="76" y="252"/>
                </a:lnTo>
                <a:lnTo>
                  <a:pt x="77" y="254"/>
                </a:lnTo>
                <a:lnTo>
                  <a:pt x="78" y="255"/>
                </a:lnTo>
                <a:lnTo>
                  <a:pt x="79" y="256"/>
                </a:lnTo>
                <a:lnTo>
                  <a:pt x="80" y="257"/>
                </a:lnTo>
                <a:lnTo>
                  <a:pt x="81" y="259"/>
                </a:lnTo>
                <a:lnTo>
                  <a:pt x="82" y="260"/>
                </a:lnTo>
                <a:lnTo>
                  <a:pt x="83" y="261"/>
                </a:lnTo>
                <a:lnTo>
                  <a:pt x="84" y="263"/>
                </a:lnTo>
                <a:lnTo>
                  <a:pt x="85" y="264"/>
                </a:lnTo>
                <a:lnTo>
                  <a:pt x="86" y="265"/>
                </a:lnTo>
                <a:lnTo>
                  <a:pt x="87" y="266"/>
                </a:lnTo>
                <a:lnTo>
                  <a:pt x="88" y="267"/>
                </a:lnTo>
                <a:lnTo>
                  <a:pt x="89" y="268"/>
                </a:lnTo>
                <a:lnTo>
                  <a:pt x="90" y="270"/>
                </a:lnTo>
                <a:lnTo>
                  <a:pt x="91" y="271"/>
                </a:lnTo>
                <a:lnTo>
                  <a:pt x="92" y="272"/>
                </a:lnTo>
                <a:lnTo>
                  <a:pt x="93" y="273"/>
                </a:lnTo>
                <a:lnTo>
                  <a:pt x="94" y="274"/>
                </a:lnTo>
                <a:lnTo>
                  <a:pt x="95" y="275"/>
                </a:lnTo>
                <a:lnTo>
                  <a:pt x="96" y="276"/>
                </a:lnTo>
                <a:lnTo>
                  <a:pt x="97" y="277"/>
                </a:lnTo>
                <a:lnTo>
                  <a:pt x="98" y="278"/>
                </a:lnTo>
                <a:lnTo>
                  <a:pt x="99" y="279"/>
                </a:lnTo>
                <a:lnTo>
                  <a:pt x="100" y="280"/>
                </a:lnTo>
                <a:lnTo>
                  <a:pt x="101" y="281"/>
                </a:lnTo>
                <a:lnTo>
                  <a:pt x="102" y="282"/>
                </a:lnTo>
                <a:lnTo>
                  <a:pt x="103" y="283"/>
                </a:lnTo>
                <a:lnTo>
                  <a:pt x="104" y="284"/>
                </a:lnTo>
                <a:lnTo>
                  <a:pt x="105" y="285"/>
                </a:lnTo>
                <a:lnTo>
                  <a:pt x="106" y="286"/>
                </a:lnTo>
                <a:lnTo>
                  <a:pt x="107" y="287"/>
                </a:lnTo>
                <a:lnTo>
                  <a:pt x="108" y="287"/>
                </a:lnTo>
                <a:lnTo>
                  <a:pt x="109" y="288"/>
                </a:lnTo>
                <a:lnTo>
                  <a:pt x="110" y="289"/>
                </a:lnTo>
                <a:lnTo>
                  <a:pt x="111" y="290"/>
                </a:lnTo>
                <a:lnTo>
                  <a:pt x="112" y="291"/>
                </a:lnTo>
                <a:lnTo>
                  <a:pt x="113" y="292"/>
                </a:lnTo>
                <a:lnTo>
                  <a:pt x="114" y="293"/>
                </a:lnTo>
                <a:lnTo>
                  <a:pt x="115" y="293"/>
                </a:lnTo>
                <a:lnTo>
                  <a:pt x="116" y="294"/>
                </a:lnTo>
                <a:lnTo>
                  <a:pt x="117" y="295"/>
                </a:lnTo>
                <a:lnTo>
                  <a:pt x="118" y="296"/>
                </a:lnTo>
                <a:lnTo>
                  <a:pt x="119" y="297"/>
                </a:lnTo>
                <a:lnTo>
                  <a:pt x="120" y="297"/>
                </a:lnTo>
                <a:lnTo>
                  <a:pt x="121" y="298"/>
                </a:lnTo>
                <a:lnTo>
                  <a:pt x="122" y="299"/>
                </a:lnTo>
                <a:lnTo>
                  <a:pt x="123" y="300"/>
                </a:lnTo>
                <a:lnTo>
                  <a:pt x="124" y="300"/>
                </a:lnTo>
                <a:lnTo>
                  <a:pt x="125" y="301"/>
                </a:lnTo>
                <a:lnTo>
                  <a:pt x="126" y="302"/>
                </a:lnTo>
                <a:lnTo>
                  <a:pt x="127" y="303"/>
                </a:lnTo>
                <a:lnTo>
                  <a:pt x="128" y="303"/>
                </a:lnTo>
                <a:lnTo>
                  <a:pt x="129" y="304"/>
                </a:lnTo>
                <a:lnTo>
                  <a:pt x="130" y="305"/>
                </a:lnTo>
                <a:lnTo>
                  <a:pt x="131" y="305"/>
                </a:lnTo>
                <a:lnTo>
                  <a:pt x="132" y="306"/>
                </a:lnTo>
                <a:lnTo>
                  <a:pt x="133" y="307"/>
                </a:lnTo>
                <a:lnTo>
                  <a:pt x="134" y="307"/>
                </a:lnTo>
                <a:lnTo>
                  <a:pt x="135" y="308"/>
                </a:lnTo>
                <a:lnTo>
                  <a:pt x="136" y="309"/>
                </a:lnTo>
                <a:lnTo>
                  <a:pt x="137" y="309"/>
                </a:lnTo>
                <a:lnTo>
                  <a:pt x="138" y="310"/>
                </a:lnTo>
                <a:lnTo>
                  <a:pt x="139" y="311"/>
                </a:lnTo>
                <a:lnTo>
                  <a:pt x="140" y="311"/>
                </a:lnTo>
                <a:lnTo>
                  <a:pt x="141" y="312"/>
                </a:lnTo>
                <a:lnTo>
                  <a:pt x="142" y="312"/>
                </a:lnTo>
                <a:lnTo>
                  <a:pt x="143" y="313"/>
                </a:lnTo>
                <a:lnTo>
                  <a:pt x="144" y="314"/>
                </a:lnTo>
                <a:lnTo>
                  <a:pt x="145" y="314"/>
                </a:lnTo>
                <a:lnTo>
                  <a:pt x="146" y="315"/>
                </a:lnTo>
                <a:lnTo>
                  <a:pt x="147" y="315"/>
                </a:lnTo>
                <a:lnTo>
                  <a:pt x="148" y="316"/>
                </a:lnTo>
                <a:lnTo>
                  <a:pt x="149" y="316"/>
                </a:lnTo>
                <a:lnTo>
                  <a:pt x="150" y="317"/>
                </a:lnTo>
                <a:lnTo>
                  <a:pt x="151" y="318"/>
                </a:lnTo>
                <a:lnTo>
                  <a:pt x="152" y="318"/>
                </a:lnTo>
                <a:lnTo>
                  <a:pt x="153" y="319"/>
                </a:lnTo>
                <a:lnTo>
                  <a:pt x="154" y="319"/>
                </a:lnTo>
                <a:lnTo>
                  <a:pt x="155" y="320"/>
                </a:lnTo>
                <a:lnTo>
                  <a:pt x="156" y="320"/>
                </a:lnTo>
                <a:lnTo>
                  <a:pt x="157" y="321"/>
                </a:lnTo>
                <a:lnTo>
                  <a:pt x="158" y="321"/>
                </a:lnTo>
                <a:lnTo>
                  <a:pt x="159" y="322"/>
                </a:lnTo>
                <a:lnTo>
                  <a:pt x="160" y="322"/>
                </a:lnTo>
                <a:lnTo>
                  <a:pt x="161" y="323"/>
                </a:lnTo>
                <a:lnTo>
                  <a:pt x="162" y="323"/>
                </a:lnTo>
                <a:lnTo>
                  <a:pt x="163" y="324"/>
                </a:lnTo>
                <a:lnTo>
                  <a:pt x="164" y="324"/>
                </a:lnTo>
                <a:lnTo>
                  <a:pt x="165" y="325"/>
                </a:lnTo>
                <a:lnTo>
                  <a:pt x="166" y="325"/>
                </a:lnTo>
                <a:lnTo>
                  <a:pt x="167" y="326"/>
                </a:lnTo>
                <a:lnTo>
                  <a:pt x="168" y="326"/>
                </a:lnTo>
                <a:lnTo>
                  <a:pt x="169" y="327"/>
                </a:lnTo>
                <a:lnTo>
                  <a:pt x="170" y="327"/>
                </a:lnTo>
                <a:lnTo>
                  <a:pt x="171" y="328"/>
                </a:lnTo>
                <a:lnTo>
                  <a:pt x="172" y="328"/>
                </a:lnTo>
                <a:lnTo>
                  <a:pt x="173" y="329"/>
                </a:lnTo>
                <a:lnTo>
                  <a:pt x="174" y="329"/>
                </a:lnTo>
                <a:lnTo>
                  <a:pt x="175" y="329"/>
                </a:lnTo>
                <a:lnTo>
                  <a:pt x="176" y="330"/>
                </a:lnTo>
                <a:lnTo>
                  <a:pt x="177" y="330"/>
                </a:lnTo>
                <a:lnTo>
                  <a:pt x="178" y="331"/>
                </a:lnTo>
                <a:lnTo>
                  <a:pt x="179" y="331"/>
                </a:lnTo>
                <a:lnTo>
                  <a:pt x="180" y="332"/>
                </a:lnTo>
                <a:lnTo>
                  <a:pt x="181" y="332"/>
                </a:lnTo>
                <a:lnTo>
                  <a:pt x="182" y="332"/>
                </a:lnTo>
                <a:lnTo>
                  <a:pt x="183" y="333"/>
                </a:lnTo>
                <a:lnTo>
                  <a:pt x="184" y="333"/>
                </a:lnTo>
                <a:lnTo>
                  <a:pt x="185" y="334"/>
                </a:lnTo>
                <a:lnTo>
                  <a:pt x="186" y="334"/>
                </a:lnTo>
                <a:lnTo>
                  <a:pt x="187" y="335"/>
                </a:lnTo>
                <a:lnTo>
                  <a:pt x="188" y="335"/>
                </a:lnTo>
                <a:lnTo>
                  <a:pt x="189" y="335"/>
                </a:lnTo>
                <a:lnTo>
                  <a:pt x="190" y="336"/>
                </a:lnTo>
                <a:lnTo>
                  <a:pt x="191" y="336"/>
                </a:lnTo>
                <a:lnTo>
                  <a:pt x="192" y="336"/>
                </a:lnTo>
                <a:lnTo>
                  <a:pt x="193" y="337"/>
                </a:lnTo>
                <a:lnTo>
                  <a:pt x="194" y="337"/>
                </a:lnTo>
                <a:lnTo>
                  <a:pt x="195" y="338"/>
                </a:lnTo>
                <a:lnTo>
                  <a:pt x="196" y="338"/>
                </a:lnTo>
                <a:lnTo>
                  <a:pt x="197" y="338"/>
                </a:lnTo>
                <a:lnTo>
                  <a:pt x="198" y="339"/>
                </a:lnTo>
                <a:lnTo>
                  <a:pt x="199" y="339"/>
                </a:lnTo>
                <a:lnTo>
                  <a:pt x="200" y="339"/>
                </a:lnTo>
                <a:lnTo>
                  <a:pt x="201" y="340"/>
                </a:lnTo>
                <a:lnTo>
                  <a:pt x="202" y="340"/>
                </a:lnTo>
                <a:lnTo>
                  <a:pt x="203" y="341"/>
                </a:lnTo>
                <a:lnTo>
                  <a:pt x="204" y="341"/>
                </a:lnTo>
                <a:lnTo>
                  <a:pt x="205" y="341"/>
                </a:lnTo>
                <a:lnTo>
                  <a:pt x="206" y="342"/>
                </a:lnTo>
                <a:lnTo>
                  <a:pt x="207" y="342"/>
                </a:lnTo>
                <a:lnTo>
                  <a:pt x="208" y="342"/>
                </a:lnTo>
                <a:lnTo>
                  <a:pt x="209" y="343"/>
                </a:lnTo>
                <a:lnTo>
                  <a:pt x="210" y="343"/>
                </a:lnTo>
                <a:lnTo>
                  <a:pt x="211" y="343"/>
                </a:lnTo>
                <a:lnTo>
                  <a:pt x="212" y="344"/>
                </a:lnTo>
                <a:lnTo>
                  <a:pt x="213" y="344"/>
                </a:lnTo>
                <a:lnTo>
                  <a:pt x="214" y="344"/>
                </a:lnTo>
                <a:lnTo>
                  <a:pt x="215" y="345"/>
                </a:lnTo>
                <a:lnTo>
                  <a:pt x="216" y="345"/>
                </a:lnTo>
                <a:lnTo>
                  <a:pt x="217" y="345"/>
                </a:lnTo>
                <a:lnTo>
                  <a:pt x="218" y="346"/>
                </a:lnTo>
                <a:lnTo>
                  <a:pt x="219" y="346"/>
                </a:lnTo>
                <a:lnTo>
                  <a:pt x="220" y="346"/>
                </a:lnTo>
                <a:lnTo>
                  <a:pt x="221" y="346"/>
                </a:lnTo>
                <a:lnTo>
                  <a:pt x="222" y="347"/>
                </a:lnTo>
                <a:lnTo>
                  <a:pt x="223" y="347"/>
                </a:lnTo>
                <a:lnTo>
                  <a:pt x="224" y="347"/>
                </a:lnTo>
                <a:lnTo>
                  <a:pt x="225" y="348"/>
                </a:lnTo>
                <a:lnTo>
                  <a:pt x="226" y="348"/>
                </a:lnTo>
                <a:lnTo>
                  <a:pt x="227" y="348"/>
                </a:lnTo>
                <a:lnTo>
                  <a:pt x="228" y="349"/>
                </a:lnTo>
                <a:lnTo>
                  <a:pt x="229" y="349"/>
                </a:lnTo>
                <a:lnTo>
                  <a:pt x="230" y="349"/>
                </a:lnTo>
                <a:lnTo>
                  <a:pt x="231" y="349"/>
                </a:lnTo>
                <a:lnTo>
                  <a:pt x="232" y="350"/>
                </a:lnTo>
                <a:lnTo>
                  <a:pt x="233" y="350"/>
                </a:lnTo>
                <a:lnTo>
                  <a:pt x="234" y="350"/>
                </a:lnTo>
                <a:lnTo>
                  <a:pt x="235" y="351"/>
                </a:lnTo>
                <a:lnTo>
                  <a:pt x="236" y="351"/>
                </a:lnTo>
                <a:lnTo>
                  <a:pt x="237" y="351"/>
                </a:lnTo>
                <a:lnTo>
                  <a:pt x="238" y="351"/>
                </a:lnTo>
                <a:lnTo>
                  <a:pt x="239" y="352"/>
                </a:lnTo>
                <a:lnTo>
                  <a:pt x="240" y="352"/>
                </a:lnTo>
                <a:lnTo>
                  <a:pt x="241" y="352"/>
                </a:lnTo>
                <a:lnTo>
                  <a:pt x="242" y="352"/>
                </a:lnTo>
                <a:lnTo>
                  <a:pt x="243" y="353"/>
                </a:lnTo>
                <a:lnTo>
                  <a:pt x="244" y="353"/>
                </a:lnTo>
                <a:lnTo>
                  <a:pt x="245" y="353"/>
                </a:lnTo>
                <a:lnTo>
                  <a:pt x="246" y="353"/>
                </a:lnTo>
                <a:lnTo>
                  <a:pt x="247" y="354"/>
                </a:lnTo>
                <a:lnTo>
                  <a:pt x="248" y="354"/>
                </a:lnTo>
                <a:lnTo>
                  <a:pt x="249" y="354"/>
                </a:lnTo>
                <a:lnTo>
                  <a:pt x="250" y="355"/>
                </a:lnTo>
                <a:lnTo>
                  <a:pt x="251" y="355"/>
                </a:lnTo>
                <a:lnTo>
                  <a:pt x="252" y="355"/>
                </a:lnTo>
                <a:lnTo>
                  <a:pt x="253" y="355"/>
                </a:lnTo>
                <a:lnTo>
                  <a:pt x="254" y="356"/>
                </a:lnTo>
                <a:lnTo>
                  <a:pt x="255" y="356"/>
                </a:lnTo>
                <a:lnTo>
                  <a:pt x="256" y="356"/>
                </a:lnTo>
                <a:lnTo>
                  <a:pt x="257" y="356"/>
                </a:lnTo>
                <a:lnTo>
                  <a:pt x="258" y="356"/>
                </a:lnTo>
                <a:lnTo>
                  <a:pt x="259" y="357"/>
                </a:lnTo>
                <a:lnTo>
                  <a:pt x="260" y="357"/>
                </a:lnTo>
                <a:lnTo>
                  <a:pt x="261" y="357"/>
                </a:lnTo>
                <a:lnTo>
                  <a:pt x="262" y="357"/>
                </a:lnTo>
                <a:lnTo>
                  <a:pt x="263" y="358"/>
                </a:lnTo>
                <a:lnTo>
                  <a:pt x="264" y="358"/>
                </a:lnTo>
                <a:lnTo>
                  <a:pt x="265" y="358"/>
                </a:lnTo>
                <a:lnTo>
                  <a:pt x="266" y="358"/>
                </a:lnTo>
                <a:lnTo>
                  <a:pt x="267" y="359"/>
                </a:lnTo>
                <a:lnTo>
                  <a:pt x="268" y="359"/>
                </a:lnTo>
                <a:lnTo>
                  <a:pt x="269" y="359"/>
                </a:lnTo>
                <a:lnTo>
                  <a:pt x="270" y="359"/>
                </a:lnTo>
                <a:lnTo>
                  <a:pt x="271" y="359"/>
                </a:lnTo>
                <a:lnTo>
                  <a:pt x="272" y="360"/>
                </a:lnTo>
                <a:lnTo>
                  <a:pt x="273" y="360"/>
                </a:lnTo>
                <a:lnTo>
                  <a:pt x="274" y="360"/>
                </a:lnTo>
                <a:lnTo>
                  <a:pt x="275" y="360"/>
                </a:lnTo>
                <a:lnTo>
                  <a:pt x="276" y="361"/>
                </a:lnTo>
                <a:lnTo>
                  <a:pt x="277" y="361"/>
                </a:lnTo>
                <a:lnTo>
                  <a:pt x="278" y="361"/>
                </a:lnTo>
                <a:lnTo>
                  <a:pt x="279" y="361"/>
                </a:lnTo>
                <a:lnTo>
                  <a:pt x="280" y="361"/>
                </a:lnTo>
                <a:lnTo>
                  <a:pt x="281" y="362"/>
                </a:lnTo>
                <a:lnTo>
                  <a:pt x="282" y="362"/>
                </a:lnTo>
                <a:lnTo>
                  <a:pt x="283" y="362"/>
                </a:lnTo>
                <a:lnTo>
                  <a:pt x="284" y="362"/>
                </a:lnTo>
                <a:lnTo>
                  <a:pt x="285" y="362"/>
                </a:lnTo>
                <a:lnTo>
                  <a:pt x="286" y="363"/>
                </a:lnTo>
                <a:lnTo>
                  <a:pt x="287" y="363"/>
                </a:lnTo>
                <a:lnTo>
                  <a:pt x="288" y="363"/>
                </a:lnTo>
                <a:lnTo>
                  <a:pt x="289" y="363"/>
                </a:lnTo>
                <a:lnTo>
                  <a:pt x="290" y="363"/>
                </a:lnTo>
                <a:lnTo>
                  <a:pt x="291" y="364"/>
                </a:lnTo>
                <a:lnTo>
                  <a:pt x="292" y="364"/>
                </a:lnTo>
                <a:lnTo>
                  <a:pt x="293" y="364"/>
                </a:lnTo>
                <a:lnTo>
                  <a:pt x="294" y="364"/>
                </a:lnTo>
                <a:lnTo>
                  <a:pt x="295" y="364"/>
                </a:lnTo>
                <a:lnTo>
                  <a:pt x="296" y="365"/>
                </a:lnTo>
                <a:lnTo>
                  <a:pt x="297" y="365"/>
                </a:lnTo>
                <a:lnTo>
                  <a:pt x="298" y="365"/>
                </a:lnTo>
                <a:lnTo>
                  <a:pt x="299" y="365"/>
                </a:lnTo>
                <a:lnTo>
                  <a:pt x="300" y="365"/>
                </a:lnTo>
                <a:lnTo>
                  <a:pt x="301" y="366"/>
                </a:lnTo>
                <a:lnTo>
                  <a:pt x="302" y="366"/>
                </a:lnTo>
                <a:lnTo>
                  <a:pt x="303" y="366"/>
                </a:lnTo>
                <a:lnTo>
                  <a:pt x="304" y="366"/>
                </a:lnTo>
                <a:lnTo>
                  <a:pt x="305" y="366"/>
                </a:lnTo>
                <a:lnTo>
                  <a:pt x="306" y="366"/>
                </a:lnTo>
                <a:lnTo>
                  <a:pt x="307" y="367"/>
                </a:lnTo>
                <a:lnTo>
                  <a:pt x="308" y="367"/>
                </a:lnTo>
                <a:lnTo>
                  <a:pt x="309" y="367"/>
                </a:lnTo>
                <a:lnTo>
                  <a:pt x="310" y="367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107950" y="6165850"/>
            <a:ext cx="37449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749300" y="-192088"/>
            <a:ext cx="2159000" cy="2132013"/>
            <a:chOff x="466" y="-121"/>
            <a:chExt cx="1360" cy="1343"/>
          </a:xfrm>
        </p:grpSpPr>
        <p:sp>
          <p:nvSpPr>
            <p:cNvPr id="28716" name="Line 10"/>
            <p:cNvSpPr>
              <a:spLocks noChangeShapeType="1"/>
            </p:cNvSpPr>
            <p:nvPr/>
          </p:nvSpPr>
          <p:spPr bwMode="auto">
            <a:xfrm>
              <a:off x="466" y="553"/>
              <a:ext cx="1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8717" name="Line 11"/>
            <p:cNvSpPr>
              <a:spLocks noChangeShapeType="1"/>
            </p:cNvSpPr>
            <p:nvPr/>
          </p:nvSpPr>
          <p:spPr bwMode="auto">
            <a:xfrm rot="5400000" flipH="1" flipV="1">
              <a:off x="614" y="540"/>
              <a:ext cx="106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8718" name="Line 12"/>
            <p:cNvSpPr>
              <a:spLocks noChangeShapeType="1"/>
            </p:cNvSpPr>
            <p:nvPr/>
          </p:nvSpPr>
          <p:spPr bwMode="auto">
            <a:xfrm rot="18900000" flipH="1">
              <a:off x="499" y="537"/>
              <a:ext cx="13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8719" name="Line 13"/>
            <p:cNvSpPr>
              <a:spLocks noChangeShapeType="1"/>
            </p:cNvSpPr>
            <p:nvPr/>
          </p:nvSpPr>
          <p:spPr bwMode="auto">
            <a:xfrm rot="2700000">
              <a:off x="493" y="564"/>
              <a:ext cx="13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28720" name="Oval 14"/>
            <p:cNvSpPr>
              <a:spLocks noChangeAspect="1" noChangeArrowheads="1"/>
            </p:cNvSpPr>
            <p:nvPr/>
          </p:nvSpPr>
          <p:spPr bwMode="auto">
            <a:xfrm>
              <a:off x="851" y="245"/>
              <a:ext cx="599" cy="59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4000" b="1" smtClean="0">
                <a:solidFill>
                  <a:srgbClr val="009999"/>
                </a:solidFill>
                <a:latin typeface="Times New Roman" pitchFamily="18" charset="0"/>
              </a:endParaRPr>
            </a:p>
          </p:txBody>
        </p:sp>
      </p:grpSp>
      <p:sp>
        <p:nvSpPr>
          <p:cNvPr id="28682" name="Line 15"/>
          <p:cNvSpPr>
            <a:spLocks noChangeShapeType="1"/>
          </p:cNvSpPr>
          <p:nvPr/>
        </p:nvSpPr>
        <p:spPr bwMode="auto">
          <a:xfrm>
            <a:off x="1366838" y="3789363"/>
            <a:ext cx="9715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3" name="Freeform 16"/>
          <p:cNvSpPr>
            <a:spLocks noChangeAspect="1"/>
          </p:cNvSpPr>
          <p:nvPr/>
        </p:nvSpPr>
        <p:spPr bwMode="auto">
          <a:xfrm flipH="1">
            <a:off x="150813" y="4868863"/>
            <a:ext cx="1584325" cy="1192212"/>
          </a:xfrm>
          <a:custGeom>
            <a:avLst/>
            <a:gdLst>
              <a:gd name="T0" fmla="*/ 2147483647 w 310"/>
              <a:gd name="T1" fmla="*/ 2147483647 h 367"/>
              <a:gd name="T2" fmla="*/ 2147483647 w 310"/>
              <a:gd name="T3" fmla="*/ 2147483647 h 367"/>
              <a:gd name="T4" fmla="*/ 2147483647 w 310"/>
              <a:gd name="T5" fmla="*/ 2147483647 h 367"/>
              <a:gd name="T6" fmla="*/ 2147483647 w 310"/>
              <a:gd name="T7" fmla="*/ 2147483647 h 367"/>
              <a:gd name="T8" fmla="*/ 2147483647 w 310"/>
              <a:gd name="T9" fmla="*/ 2147483647 h 367"/>
              <a:gd name="T10" fmla="*/ 2147483647 w 310"/>
              <a:gd name="T11" fmla="*/ 2147483647 h 367"/>
              <a:gd name="T12" fmla="*/ 2147483647 w 310"/>
              <a:gd name="T13" fmla="*/ 2147483647 h 367"/>
              <a:gd name="T14" fmla="*/ 2147483647 w 310"/>
              <a:gd name="T15" fmla="*/ 2147483647 h 367"/>
              <a:gd name="T16" fmla="*/ 2147483647 w 310"/>
              <a:gd name="T17" fmla="*/ 2147483647 h 367"/>
              <a:gd name="T18" fmla="*/ 2147483647 w 310"/>
              <a:gd name="T19" fmla="*/ 2147483647 h 367"/>
              <a:gd name="T20" fmla="*/ 2147483647 w 310"/>
              <a:gd name="T21" fmla="*/ 2147483647 h 367"/>
              <a:gd name="T22" fmla="*/ 2147483647 w 310"/>
              <a:gd name="T23" fmla="*/ 2147483647 h 367"/>
              <a:gd name="T24" fmla="*/ 2147483647 w 310"/>
              <a:gd name="T25" fmla="*/ 2147483647 h 367"/>
              <a:gd name="T26" fmla="*/ 2147483647 w 310"/>
              <a:gd name="T27" fmla="*/ 2147483647 h 367"/>
              <a:gd name="T28" fmla="*/ 2147483647 w 310"/>
              <a:gd name="T29" fmla="*/ 2147483647 h 367"/>
              <a:gd name="T30" fmla="*/ 2147483647 w 310"/>
              <a:gd name="T31" fmla="*/ 2147483647 h 367"/>
              <a:gd name="T32" fmla="*/ 2147483647 w 310"/>
              <a:gd name="T33" fmla="*/ 2147483647 h 367"/>
              <a:gd name="T34" fmla="*/ 2147483647 w 310"/>
              <a:gd name="T35" fmla="*/ 2147483647 h 367"/>
              <a:gd name="T36" fmla="*/ 2147483647 w 310"/>
              <a:gd name="T37" fmla="*/ 2147483647 h 367"/>
              <a:gd name="T38" fmla="*/ 2147483647 w 310"/>
              <a:gd name="T39" fmla="*/ 2147483647 h 367"/>
              <a:gd name="T40" fmla="*/ 2147483647 w 310"/>
              <a:gd name="T41" fmla="*/ 2147483647 h 367"/>
              <a:gd name="T42" fmla="*/ 2147483647 w 310"/>
              <a:gd name="T43" fmla="*/ 2147483647 h 367"/>
              <a:gd name="T44" fmla="*/ 2147483647 w 310"/>
              <a:gd name="T45" fmla="*/ 2147483647 h 367"/>
              <a:gd name="T46" fmla="*/ 2147483647 w 310"/>
              <a:gd name="T47" fmla="*/ 2147483647 h 367"/>
              <a:gd name="T48" fmla="*/ 2147483647 w 310"/>
              <a:gd name="T49" fmla="*/ 2147483647 h 367"/>
              <a:gd name="T50" fmla="*/ 2147483647 w 310"/>
              <a:gd name="T51" fmla="*/ 2147483647 h 367"/>
              <a:gd name="T52" fmla="*/ 2147483647 w 310"/>
              <a:gd name="T53" fmla="*/ 2147483647 h 367"/>
              <a:gd name="T54" fmla="*/ 2147483647 w 310"/>
              <a:gd name="T55" fmla="*/ 2147483647 h 367"/>
              <a:gd name="T56" fmla="*/ 2147483647 w 310"/>
              <a:gd name="T57" fmla="*/ 2147483647 h 367"/>
              <a:gd name="T58" fmla="*/ 2147483647 w 310"/>
              <a:gd name="T59" fmla="*/ 2147483647 h 367"/>
              <a:gd name="T60" fmla="*/ 2147483647 w 310"/>
              <a:gd name="T61" fmla="*/ 2147483647 h 367"/>
              <a:gd name="T62" fmla="*/ 2147483647 w 310"/>
              <a:gd name="T63" fmla="*/ 2147483647 h 367"/>
              <a:gd name="T64" fmla="*/ 2147483647 w 310"/>
              <a:gd name="T65" fmla="*/ 2147483647 h 367"/>
              <a:gd name="T66" fmla="*/ 2147483647 w 310"/>
              <a:gd name="T67" fmla="*/ 2147483647 h 367"/>
              <a:gd name="T68" fmla="*/ 2147483647 w 310"/>
              <a:gd name="T69" fmla="*/ 2147483647 h 367"/>
              <a:gd name="T70" fmla="*/ 2147483647 w 310"/>
              <a:gd name="T71" fmla="*/ 2147483647 h 367"/>
              <a:gd name="T72" fmla="*/ 2147483647 w 310"/>
              <a:gd name="T73" fmla="*/ 2147483647 h 367"/>
              <a:gd name="T74" fmla="*/ 2147483647 w 310"/>
              <a:gd name="T75" fmla="*/ 2147483647 h 367"/>
              <a:gd name="T76" fmla="*/ 2147483647 w 310"/>
              <a:gd name="T77" fmla="*/ 2147483647 h 367"/>
              <a:gd name="T78" fmla="*/ 2147483647 w 310"/>
              <a:gd name="T79" fmla="*/ 2147483647 h 367"/>
              <a:gd name="T80" fmla="*/ 2147483647 w 310"/>
              <a:gd name="T81" fmla="*/ 2147483647 h 367"/>
              <a:gd name="T82" fmla="*/ 2147483647 w 310"/>
              <a:gd name="T83" fmla="*/ 2147483647 h 367"/>
              <a:gd name="T84" fmla="*/ 2147483647 w 310"/>
              <a:gd name="T85" fmla="*/ 2147483647 h 367"/>
              <a:gd name="T86" fmla="*/ 2147483647 w 310"/>
              <a:gd name="T87" fmla="*/ 2147483647 h 367"/>
              <a:gd name="T88" fmla="*/ 2147483647 w 310"/>
              <a:gd name="T89" fmla="*/ 2147483647 h 367"/>
              <a:gd name="T90" fmla="*/ 2147483647 w 310"/>
              <a:gd name="T91" fmla="*/ 2147483647 h 367"/>
              <a:gd name="T92" fmla="*/ 2147483647 w 310"/>
              <a:gd name="T93" fmla="*/ 2147483647 h 367"/>
              <a:gd name="T94" fmla="*/ 2147483647 w 310"/>
              <a:gd name="T95" fmla="*/ 2147483647 h 367"/>
              <a:gd name="T96" fmla="*/ 2147483647 w 310"/>
              <a:gd name="T97" fmla="*/ 2147483647 h 367"/>
              <a:gd name="T98" fmla="*/ 2147483647 w 310"/>
              <a:gd name="T99" fmla="*/ 2147483647 h 367"/>
              <a:gd name="T100" fmla="*/ 2147483647 w 310"/>
              <a:gd name="T101" fmla="*/ 2147483647 h 367"/>
              <a:gd name="T102" fmla="*/ 2147483647 w 310"/>
              <a:gd name="T103" fmla="*/ 2147483647 h 367"/>
              <a:gd name="T104" fmla="*/ 2147483647 w 310"/>
              <a:gd name="T105" fmla="*/ 2147483647 h 367"/>
              <a:gd name="T106" fmla="*/ 2147483647 w 310"/>
              <a:gd name="T107" fmla="*/ 2147483647 h 367"/>
              <a:gd name="T108" fmla="*/ 2147483647 w 310"/>
              <a:gd name="T109" fmla="*/ 2147483647 h 367"/>
              <a:gd name="T110" fmla="*/ 2147483647 w 310"/>
              <a:gd name="T111" fmla="*/ 2147483647 h 367"/>
              <a:gd name="T112" fmla="*/ 2147483647 w 310"/>
              <a:gd name="T113" fmla="*/ 2147483647 h 367"/>
              <a:gd name="T114" fmla="*/ 2147483647 w 310"/>
              <a:gd name="T115" fmla="*/ 2147483647 h 367"/>
              <a:gd name="T116" fmla="*/ 2147483647 w 310"/>
              <a:gd name="T117" fmla="*/ 2147483647 h 367"/>
              <a:gd name="T118" fmla="*/ 2147483647 w 310"/>
              <a:gd name="T119" fmla="*/ 2147483647 h 367"/>
              <a:gd name="T120" fmla="*/ 2147483647 w 310"/>
              <a:gd name="T121" fmla="*/ 2147483647 h 367"/>
              <a:gd name="T122" fmla="*/ 2147483647 w 310"/>
              <a:gd name="T123" fmla="*/ 2147483647 h 36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310" h="367">
                <a:moveTo>
                  <a:pt x="0" y="0"/>
                </a:moveTo>
                <a:lnTo>
                  <a:pt x="1" y="8"/>
                </a:lnTo>
                <a:lnTo>
                  <a:pt x="2" y="16"/>
                </a:lnTo>
                <a:lnTo>
                  <a:pt x="3" y="23"/>
                </a:lnTo>
                <a:lnTo>
                  <a:pt x="4" y="30"/>
                </a:lnTo>
                <a:lnTo>
                  <a:pt x="5" y="37"/>
                </a:lnTo>
                <a:lnTo>
                  <a:pt x="6" y="43"/>
                </a:lnTo>
                <a:lnTo>
                  <a:pt x="7" y="50"/>
                </a:lnTo>
                <a:lnTo>
                  <a:pt x="8" y="56"/>
                </a:lnTo>
                <a:lnTo>
                  <a:pt x="9" y="62"/>
                </a:lnTo>
                <a:lnTo>
                  <a:pt x="10" y="68"/>
                </a:lnTo>
                <a:lnTo>
                  <a:pt x="11" y="73"/>
                </a:lnTo>
                <a:lnTo>
                  <a:pt x="12" y="79"/>
                </a:lnTo>
                <a:lnTo>
                  <a:pt x="13" y="84"/>
                </a:lnTo>
                <a:lnTo>
                  <a:pt x="14" y="89"/>
                </a:lnTo>
                <a:lnTo>
                  <a:pt x="15" y="94"/>
                </a:lnTo>
                <a:lnTo>
                  <a:pt x="16" y="99"/>
                </a:lnTo>
                <a:lnTo>
                  <a:pt x="17" y="104"/>
                </a:lnTo>
                <a:lnTo>
                  <a:pt x="18" y="108"/>
                </a:lnTo>
                <a:lnTo>
                  <a:pt x="19" y="113"/>
                </a:lnTo>
                <a:lnTo>
                  <a:pt x="20" y="117"/>
                </a:lnTo>
                <a:lnTo>
                  <a:pt x="21" y="121"/>
                </a:lnTo>
                <a:lnTo>
                  <a:pt x="22" y="125"/>
                </a:lnTo>
                <a:lnTo>
                  <a:pt x="23" y="129"/>
                </a:lnTo>
                <a:lnTo>
                  <a:pt x="24" y="133"/>
                </a:lnTo>
                <a:lnTo>
                  <a:pt x="25" y="137"/>
                </a:lnTo>
                <a:lnTo>
                  <a:pt x="26" y="140"/>
                </a:lnTo>
                <a:lnTo>
                  <a:pt x="27" y="144"/>
                </a:lnTo>
                <a:lnTo>
                  <a:pt x="28" y="147"/>
                </a:lnTo>
                <a:lnTo>
                  <a:pt x="29" y="151"/>
                </a:lnTo>
                <a:lnTo>
                  <a:pt x="30" y="154"/>
                </a:lnTo>
                <a:lnTo>
                  <a:pt x="31" y="157"/>
                </a:lnTo>
                <a:lnTo>
                  <a:pt x="32" y="161"/>
                </a:lnTo>
                <a:lnTo>
                  <a:pt x="33" y="164"/>
                </a:lnTo>
                <a:lnTo>
                  <a:pt x="34" y="167"/>
                </a:lnTo>
                <a:lnTo>
                  <a:pt x="35" y="170"/>
                </a:lnTo>
                <a:lnTo>
                  <a:pt x="36" y="173"/>
                </a:lnTo>
                <a:lnTo>
                  <a:pt x="37" y="176"/>
                </a:lnTo>
                <a:lnTo>
                  <a:pt x="38" y="178"/>
                </a:lnTo>
                <a:lnTo>
                  <a:pt x="39" y="181"/>
                </a:lnTo>
                <a:lnTo>
                  <a:pt x="40" y="184"/>
                </a:lnTo>
                <a:lnTo>
                  <a:pt x="41" y="186"/>
                </a:lnTo>
                <a:lnTo>
                  <a:pt x="42" y="189"/>
                </a:lnTo>
                <a:lnTo>
                  <a:pt x="43" y="191"/>
                </a:lnTo>
                <a:lnTo>
                  <a:pt x="44" y="194"/>
                </a:lnTo>
                <a:lnTo>
                  <a:pt x="45" y="196"/>
                </a:lnTo>
                <a:lnTo>
                  <a:pt x="46" y="198"/>
                </a:lnTo>
                <a:lnTo>
                  <a:pt x="47" y="201"/>
                </a:lnTo>
                <a:lnTo>
                  <a:pt x="48" y="203"/>
                </a:lnTo>
                <a:lnTo>
                  <a:pt x="49" y="205"/>
                </a:lnTo>
                <a:lnTo>
                  <a:pt x="50" y="207"/>
                </a:lnTo>
                <a:lnTo>
                  <a:pt x="51" y="210"/>
                </a:lnTo>
                <a:lnTo>
                  <a:pt x="52" y="212"/>
                </a:lnTo>
                <a:lnTo>
                  <a:pt x="53" y="214"/>
                </a:lnTo>
                <a:lnTo>
                  <a:pt x="54" y="216"/>
                </a:lnTo>
                <a:lnTo>
                  <a:pt x="55" y="218"/>
                </a:lnTo>
                <a:lnTo>
                  <a:pt x="56" y="220"/>
                </a:lnTo>
                <a:lnTo>
                  <a:pt x="57" y="222"/>
                </a:lnTo>
                <a:lnTo>
                  <a:pt x="58" y="223"/>
                </a:lnTo>
                <a:lnTo>
                  <a:pt x="59" y="225"/>
                </a:lnTo>
                <a:lnTo>
                  <a:pt x="60" y="227"/>
                </a:lnTo>
                <a:lnTo>
                  <a:pt x="61" y="229"/>
                </a:lnTo>
                <a:lnTo>
                  <a:pt x="62" y="231"/>
                </a:lnTo>
                <a:lnTo>
                  <a:pt x="63" y="232"/>
                </a:lnTo>
                <a:lnTo>
                  <a:pt x="64" y="234"/>
                </a:lnTo>
                <a:lnTo>
                  <a:pt x="65" y="236"/>
                </a:lnTo>
                <a:lnTo>
                  <a:pt x="66" y="237"/>
                </a:lnTo>
                <a:lnTo>
                  <a:pt x="67" y="239"/>
                </a:lnTo>
                <a:lnTo>
                  <a:pt x="68" y="240"/>
                </a:lnTo>
                <a:lnTo>
                  <a:pt x="69" y="242"/>
                </a:lnTo>
                <a:lnTo>
                  <a:pt x="70" y="243"/>
                </a:lnTo>
                <a:lnTo>
                  <a:pt x="71" y="245"/>
                </a:lnTo>
                <a:lnTo>
                  <a:pt x="72" y="246"/>
                </a:lnTo>
                <a:lnTo>
                  <a:pt x="73" y="248"/>
                </a:lnTo>
                <a:lnTo>
                  <a:pt x="74" y="249"/>
                </a:lnTo>
                <a:lnTo>
                  <a:pt x="75" y="251"/>
                </a:lnTo>
                <a:lnTo>
                  <a:pt x="76" y="252"/>
                </a:lnTo>
                <a:lnTo>
                  <a:pt x="77" y="254"/>
                </a:lnTo>
                <a:lnTo>
                  <a:pt x="78" y="255"/>
                </a:lnTo>
                <a:lnTo>
                  <a:pt x="79" y="256"/>
                </a:lnTo>
                <a:lnTo>
                  <a:pt x="80" y="257"/>
                </a:lnTo>
                <a:lnTo>
                  <a:pt x="81" y="259"/>
                </a:lnTo>
                <a:lnTo>
                  <a:pt x="82" y="260"/>
                </a:lnTo>
                <a:lnTo>
                  <a:pt x="83" y="261"/>
                </a:lnTo>
                <a:lnTo>
                  <a:pt x="84" y="263"/>
                </a:lnTo>
                <a:lnTo>
                  <a:pt x="85" y="264"/>
                </a:lnTo>
                <a:lnTo>
                  <a:pt x="86" y="265"/>
                </a:lnTo>
                <a:lnTo>
                  <a:pt x="87" y="266"/>
                </a:lnTo>
                <a:lnTo>
                  <a:pt x="88" y="267"/>
                </a:lnTo>
                <a:lnTo>
                  <a:pt x="89" y="268"/>
                </a:lnTo>
                <a:lnTo>
                  <a:pt x="90" y="270"/>
                </a:lnTo>
                <a:lnTo>
                  <a:pt x="91" y="271"/>
                </a:lnTo>
                <a:lnTo>
                  <a:pt x="92" y="272"/>
                </a:lnTo>
                <a:lnTo>
                  <a:pt x="93" y="273"/>
                </a:lnTo>
                <a:lnTo>
                  <a:pt x="94" y="274"/>
                </a:lnTo>
                <a:lnTo>
                  <a:pt x="95" y="275"/>
                </a:lnTo>
                <a:lnTo>
                  <a:pt x="96" y="276"/>
                </a:lnTo>
                <a:lnTo>
                  <a:pt x="97" y="277"/>
                </a:lnTo>
                <a:lnTo>
                  <a:pt x="98" y="278"/>
                </a:lnTo>
                <a:lnTo>
                  <a:pt x="99" y="279"/>
                </a:lnTo>
                <a:lnTo>
                  <a:pt x="100" y="280"/>
                </a:lnTo>
                <a:lnTo>
                  <a:pt x="101" y="281"/>
                </a:lnTo>
                <a:lnTo>
                  <a:pt x="102" y="282"/>
                </a:lnTo>
                <a:lnTo>
                  <a:pt x="103" y="283"/>
                </a:lnTo>
                <a:lnTo>
                  <a:pt x="104" y="284"/>
                </a:lnTo>
                <a:lnTo>
                  <a:pt x="105" y="285"/>
                </a:lnTo>
                <a:lnTo>
                  <a:pt x="106" y="286"/>
                </a:lnTo>
                <a:lnTo>
                  <a:pt x="107" y="287"/>
                </a:lnTo>
                <a:lnTo>
                  <a:pt x="108" y="287"/>
                </a:lnTo>
                <a:lnTo>
                  <a:pt x="109" y="288"/>
                </a:lnTo>
                <a:lnTo>
                  <a:pt x="110" y="289"/>
                </a:lnTo>
                <a:lnTo>
                  <a:pt x="111" y="290"/>
                </a:lnTo>
                <a:lnTo>
                  <a:pt x="112" y="291"/>
                </a:lnTo>
                <a:lnTo>
                  <a:pt x="113" y="292"/>
                </a:lnTo>
                <a:lnTo>
                  <a:pt x="114" y="293"/>
                </a:lnTo>
                <a:lnTo>
                  <a:pt x="115" y="293"/>
                </a:lnTo>
                <a:lnTo>
                  <a:pt x="116" y="294"/>
                </a:lnTo>
                <a:lnTo>
                  <a:pt x="117" y="295"/>
                </a:lnTo>
                <a:lnTo>
                  <a:pt x="118" y="296"/>
                </a:lnTo>
                <a:lnTo>
                  <a:pt x="119" y="297"/>
                </a:lnTo>
                <a:lnTo>
                  <a:pt x="120" y="297"/>
                </a:lnTo>
                <a:lnTo>
                  <a:pt x="121" y="298"/>
                </a:lnTo>
                <a:lnTo>
                  <a:pt x="122" y="299"/>
                </a:lnTo>
                <a:lnTo>
                  <a:pt x="123" y="300"/>
                </a:lnTo>
                <a:lnTo>
                  <a:pt x="124" y="300"/>
                </a:lnTo>
                <a:lnTo>
                  <a:pt x="125" y="301"/>
                </a:lnTo>
                <a:lnTo>
                  <a:pt x="126" y="302"/>
                </a:lnTo>
                <a:lnTo>
                  <a:pt x="127" y="303"/>
                </a:lnTo>
                <a:lnTo>
                  <a:pt x="128" y="303"/>
                </a:lnTo>
                <a:lnTo>
                  <a:pt x="129" y="304"/>
                </a:lnTo>
                <a:lnTo>
                  <a:pt x="130" y="305"/>
                </a:lnTo>
                <a:lnTo>
                  <a:pt x="131" y="305"/>
                </a:lnTo>
                <a:lnTo>
                  <a:pt x="132" y="306"/>
                </a:lnTo>
                <a:lnTo>
                  <a:pt x="133" y="307"/>
                </a:lnTo>
                <a:lnTo>
                  <a:pt x="134" y="307"/>
                </a:lnTo>
                <a:lnTo>
                  <a:pt x="135" y="308"/>
                </a:lnTo>
                <a:lnTo>
                  <a:pt x="136" y="309"/>
                </a:lnTo>
                <a:lnTo>
                  <a:pt x="137" y="309"/>
                </a:lnTo>
                <a:lnTo>
                  <a:pt x="138" y="310"/>
                </a:lnTo>
                <a:lnTo>
                  <a:pt x="139" y="311"/>
                </a:lnTo>
                <a:lnTo>
                  <a:pt x="140" y="311"/>
                </a:lnTo>
                <a:lnTo>
                  <a:pt x="141" y="312"/>
                </a:lnTo>
                <a:lnTo>
                  <a:pt x="142" y="312"/>
                </a:lnTo>
                <a:lnTo>
                  <a:pt x="143" y="313"/>
                </a:lnTo>
                <a:lnTo>
                  <a:pt x="144" y="314"/>
                </a:lnTo>
                <a:lnTo>
                  <a:pt x="145" y="314"/>
                </a:lnTo>
                <a:lnTo>
                  <a:pt x="146" y="315"/>
                </a:lnTo>
                <a:lnTo>
                  <a:pt x="147" y="315"/>
                </a:lnTo>
                <a:lnTo>
                  <a:pt x="148" y="316"/>
                </a:lnTo>
                <a:lnTo>
                  <a:pt x="149" y="316"/>
                </a:lnTo>
                <a:lnTo>
                  <a:pt x="150" y="317"/>
                </a:lnTo>
                <a:lnTo>
                  <a:pt x="151" y="318"/>
                </a:lnTo>
                <a:lnTo>
                  <a:pt x="152" y="318"/>
                </a:lnTo>
                <a:lnTo>
                  <a:pt x="153" y="319"/>
                </a:lnTo>
                <a:lnTo>
                  <a:pt x="154" y="319"/>
                </a:lnTo>
                <a:lnTo>
                  <a:pt x="155" y="320"/>
                </a:lnTo>
                <a:lnTo>
                  <a:pt x="156" y="320"/>
                </a:lnTo>
                <a:lnTo>
                  <a:pt x="157" y="321"/>
                </a:lnTo>
                <a:lnTo>
                  <a:pt x="158" y="321"/>
                </a:lnTo>
                <a:lnTo>
                  <a:pt x="159" y="322"/>
                </a:lnTo>
                <a:lnTo>
                  <a:pt x="160" y="322"/>
                </a:lnTo>
                <a:lnTo>
                  <a:pt x="161" y="323"/>
                </a:lnTo>
                <a:lnTo>
                  <a:pt x="162" y="323"/>
                </a:lnTo>
                <a:lnTo>
                  <a:pt x="163" y="324"/>
                </a:lnTo>
                <a:lnTo>
                  <a:pt x="164" y="324"/>
                </a:lnTo>
                <a:lnTo>
                  <a:pt x="165" y="325"/>
                </a:lnTo>
                <a:lnTo>
                  <a:pt x="166" y="325"/>
                </a:lnTo>
                <a:lnTo>
                  <a:pt x="167" y="326"/>
                </a:lnTo>
                <a:lnTo>
                  <a:pt x="168" y="326"/>
                </a:lnTo>
                <a:lnTo>
                  <a:pt x="169" y="327"/>
                </a:lnTo>
                <a:lnTo>
                  <a:pt x="170" y="327"/>
                </a:lnTo>
                <a:lnTo>
                  <a:pt x="171" y="328"/>
                </a:lnTo>
                <a:lnTo>
                  <a:pt x="172" y="328"/>
                </a:lnTo>
                <a:lnTo>
                  <a:pt x="173" y="329"/>
                </a:lnTo>
                <a:lnTo>
                  <a:pt x="174" y="329"/>
                </a:lnTo>
                <a:lnTo>
                  <a:pt x="175" y="329"/>
                </a:lnTo>
                <a:lnTo>
                  <a:pt x="176" y="330"/>
                </a:lnTo>
                <a:lnTo>
                  <a:pt x="177" y="330"/>
                </a:lnTo>
                <a:lnTo>
                  <a:pt x="178" y="331"/>
                </a:lnTo>
                <a:lnTo>
                  <a:pt x="179" y="331"/>
                </a:lnTo>
                <a:lnTo>
                  <a:pt x="180" y="332"/>
                </a:lnTo>
                <a:lnTo>
                  <a:pt x="181" y="332"/>
                </a:lnTo>
                <a:lnTo>
                  <a:pt x="182" y="332"/>
                </a:lnTo>
                <a:lnTo>
                  <a:pt x="183" y="333"/>
                </a:lnTo>
                <a:lnTo>
                  <a:pt x="184" y="333"/>
                </a:lnTo>
                <a:lnTo>
                  <a:pt x="185" y="334"/>
                </a:lnTo>
                <a:lnTo>
                  <a:pt x="186" y="334"/>
                </a:lnTo>
                <a:lnTo>
                  <a:pt x="187" y="335"/>
                </a:lnTo>
                <a:lnTo>
                  <a:pt x="188" y="335"/>
                </a:lnTo>
                <a:lnTo>
                  <a:pt x="189" y="335"/>
                </a:lnTo>
                <a:lnTo>
                  <a:pt x="190" y="336"/>
                </a:lnTo>
                <a:lnTo>
                  <a:pt x="191" y="336"/>
                </a:lnTo>
                <a:lnTo>
                  <a:pt x="192" y="336"/>
                </a:lnTo>
                <a:lnTo>
                  <a:pt x="193" y="337"/>
                </a:lnTo>
                <a:lnTo>
                  <a:pt x="194" y="337"/>
                </a:lnTo>
                <a:lnTo>
                  <a:pt x="195" y="338"/>
                </a:lnTo>
                <a:lnTo>
                  <a:pt x="196" y="338"/>
                </a:lnTo>
                <a:lnTo>
                  <a:pt x="197" y="338"/>
                </a:lnTo>
                <a:lnTo>
                  <a:pt x="198" y="339"/>
                </a:lnTo>
                <a:lnTo>
                  <a:pt x="199" y="339"/>
                </a:lnTo>
                <a:lnTo>
                  <a:pt x="200" y="339"/>
                </a:lnTo>
                <a:lnTo>
                  <a:pt x="201" y="340"/>
                </a:lnTo>
                <a:lnTo>
                  <a:pt x="202" y="340"/>
                </a:lnTo>
                <a:lnTo>
                  <a:pt x="203" y="341"/>
                </a:lnTo>
                <a:lnTo>
                  <a:pt x="204" y="341"/>
                </a:lnTo>
                <a:lnTo>
                  <a:pt x="205" y="341"/>
                </a:lnTo>
                <a:lnTo>
                  <a:pt x="206" y="342"/>
                </a:lnTo>
                <a:lnTo>
                  <a:pt x="207" y="342"/>
                </a:lnTo>
                <a:lnTo>
                  <a:pt x="208" y="342"/>
                </a:lnTo>
                <a:lnTo>
                  <a:pt x="209" y="343"/>
                </a:lnTo>
                <a:lnTo>
                  <a:pt x="210" y="343"/>
                </a:lnTo>
                <a:lnTo>
                  <a:pt x="211" y="343"/>
                </a:lnTo>
                <a:lnTo>
                  <a:pt x="212" y="344"/>
                </a:lnTo>
                <a:lnTo>
                  <a:pt x="213" y="344"/>
                </a:lnTo>
                <a:lnTo>
                  <a:pt x="214" y="344"/>
                </a:lnTo>
                <a:lnTo>
                  <a:pt x="215" y="345"/>
                </a:lnTo>
                <a:lnTo>
                  <a:pt x="216" y="345"/>
                </a:lnTo>
                <a:lnTo>
                  <a:pt x="217" y="345"/>
                </a:lnTo>
                <a:lnTo>
                  <a:pt x="218" y="346"/>
                </a:lnTo>
                <a:lnTo>
                  <a:pt x="219" y="346"/>
                </a:lnTo>
                <a:lnTo>
                  <a:pt x="220" y="346"/>
                </a:lnTo>
                <a:lnTo>
                  <a:pt x="221" y="346"/>
                </a:lnTo>
                <a:lnTo>
                  <a:pt x="222" y="347"/>
                </a:lnTo>
                <a:lnTo>
                  <a:pt x="223" y="347"/>
                </a:lnTo>
                <a:lnTo>
                  <a:pt x="224" y="347"/>
                </a:lnTo>
                <a:lnTo>
                  <a:pt x="225" y="348"/>
                </a:lnTo>
                <a:lnTo>
                  <a:pt x="226" y="348"/>
                </a:lnTo>
                <a:lnTo>
                  <a:pt x="227" y="348"/>
                </a:lnTo>
                <a:lnTo>
                  <a:pt x="228" y="349"/>
                </a:lnTo>
                <a:lnTo>
                  <a:pt x="229" y="349"/>
                </a:lnTo>
                <a:lnTo>
                  <a:pt x="230" y="349"/>
                </a:lnTo>
                <a:lnTo>
                  <a:pt x="231" y="349"/>
                </a:lnTo>
                <a:lnTo>
                  <a:pt x="232" y="350"/>
                </a:lnTo>
                <a:lnTo>
                  <a:pt x="233" y="350"/>
                </a:lnTo>
                <a:lnTo>
                  <a:pt x="234" y="350"/>
                </a:lnTo>
                <a:lnTo>
                  <a:pt x="235" y="351"/>
                </a:lnTo>
                <a:lnTo>
                  <a:pt x="236" y="351"/>
                </a:lnTo>
                <a:lnTo>
                  <a:pt x="237" y="351"/>
                </a:lnTo>
                <a:lnTo>
                  <a:pt x="238" y="351"/>
                </a:lnTo>
                <a:lnTo>
                  <a:pt x="239" y="352"/>
                </a:lnTo>
                <a:lnTo>
                  <a:pt x="240" y="352"/>
                </a:lnTo>
                <a:lnTo>
                  <a:pt x="241" y="352"/>
                </a:lnTo>
                <a:lnTo>
                  <a:pt x="242" y="352"/>
                </a:lnTo>
                <a:lnTo>
                  <a:pt x="243" y="353"/>
                </a:lnTo>
                <a:lnTo>
                  <a:pt x="244" y="353"/>
                </a:lnTo>
                <a:lnTo>
                  <a:pt x="245" y="353"/>
                </a:lnTo>
                <a:lnTo>
                  <a:pt x="246" y="353"/>
                </a:lnTo>
                <a:lnTo>
                  <a:pt x="247" y="354"/>
                </a:lnTo>
                <a:lnTo>
                  <a:pt x="248" y="354"/>
                </a:lnTo>
                <a:lnTo>
                  <a:pt x="249" y="354"/>
                </a:lnTo>
                <a:lnTo>
                  <a:pt x="250" y="355"/>
                </a:lnTo>
                <a:lnTo>
                  <a:pt x="251" y="355"/>
                </a:lnTo>
                <a:lnTo>
                  <a:pt x="252" y="355"/>
                </a:lnTo>
                <a:lnTo>
                  <a:pt x="253" y="355"/>
                </a:lnTo>
                <a:lnTo>
                  <a:pt x="254" y="356"/>
                </a:lnTo>
                <a:lnTo>
                  <a:pt x="255" y="356"/>
                </a:lnTo>
                <a:lnTo>
                  <a:pt x="256" y="356"/>
                </a:lnTo>
                <a:lnTo>
                  <a:pt x="257" y="356"/>
                </a:lnTo>
                <a:lnTo>
                  <a:pt x="258" y="356"/>
                </a:lnTo>
                <a:lnTo>
                  <a:pt x="259" y="357"/>
                </a:lnTo>
                <a:lnTo>
                  <a:pt x="260" y="357"/>
                </a:lnTo>
                <a:lnTo>
                  <a:pt x="261" y="357"/>
                </a:lnTo>
                <a:lnTo>
                  <a:pt x="262" y="357"/>
                </a:lnTo>
                <a:lnTo>
                  <a:pt x="263" y="358"/>
                </a:lnTo>
                <a:lnTo>
                  <a:pt x="264" y="358"/>
                </a:lnTo>
                <a:lnTo>
                  <a:pt x="265" y="358"/>
                </a:lnTo>
                <a:lnTo>
                  <a:pt x="266" y="358"/>
                </a:lnTo>
                <a:lnTo>
                  <a:pt x="267" y="359"/>
                </a:lnTo>
                <a:lnTo>
                  <a:pt x="268" y="359"/>
                </a:lnTo>
                <a:lnTo>
                  <a:pt x="269" y="359"/>
                </a:lnTo>
                <a:lnTo>
                  <a:pt x="270" y="359"/>
                </a:lnTo>
                <a:lnTo>
                  <a:pt x="271" y="359"/>
                </a:lnTo>
                <a:lnTo>
                  <a:pt x="272" y="360"/>
                </a:lnTo>
                <a:lnTo>
                  <a:pt x="273" y="360"/>
                </a:lnTo>
                <a:lnTo>
                  <a:pt x="274" y="360"/>
                </a:lnTo>
                <a:lnTo>
                  <a:pt x="275" y="360"/>
                </a:lnTo>
                <a:lnTo>
                  <a:pt x="276" y="361"/>
                </a:lnTo>
                <a:lnTo>
                  <a:pt x="277" y="361"/>
                </a:lnTo>
                <a:lnTo>
                  <a:pt x="278" y="361"/>
                </a:lnTo>
                <a:lnTo>
                  <a:pt x="279" y="361"/>
                </a:lnTo>
                <a:lnTo>
                  <a:pt x="280" y="361"/>
                </a:lnTo>
                <a:lnTo>
                  <a:pt x="281" y="362"/>
                </a:lnTo>
                <a:lnTo>
                  <a:pt x="282" y="362"/>
                </a:lnTo>
                <a:lnTo>
                  <a:pt x="283" y="362"/>
                </a:lnTo>
                <a:lnTo>
                  <a:pt x="284" y="362"/>
                </a:lnTo>
                <a:lnTo>
                  <a:pt x="285" y="362"/>
                </a:lnTo>
                <a:lnTo>
                  <a:pt x="286" y="363"/>
                </a:lnTo>
                <a:lnTo>
                  <a:pt x="287" y="363"/>
                </a:lnTo>
                <a:lnTo>
                  <a:pt x="288" y="363"/>
                </a:lnTo>
                <a:lnTo>
                  <a:pt x="289" y="363"/>
                </a:lnTo>
                <a:lnTo>
                  <a:pt x="290" y="363"/>
                </a:lnTo>
                <a:lnTo>
                  <a:pt x="291" y="364"/>
                </a:lnTo>
                <a:lnTo>
                  <a:pt x="292" y="364"/>
                </a:lnTo>
                <a:lnTo>
                  <a:pt x="293" y="364"/>
                </a:lnTo>
                <a:lnTo>
                  <a:pt x="294" y="364"/>
                </a:lnTo>
                <a:lnTo>
                  <a:pt x="295" y="364"/>
                </a:lnTo>
                <a:lnTo>
                  <a:pt x="296" y="365"/>
                </a:lnTo>
                <a:lnTo>
                  <a:pt x="297" y="365"/>
                </a:lnTo>
                <a:lnTo>
                  <a:pt x="298" y="365"/>
                </a:lnTo>
                <a:lnTo>
                  <a:pt x="299" y="365"/>
                </a:lnTo>
                <a:lnTo>
                  <a:pt x="300" y="365"/>
                </a:lnTo>
                <a:lnTo>
                  <a:pt x="301" y="366"/>
                </a:lnTo>
                <a:lnTo>
                  <a:pt x="302" y="366"/>
                </a:lnTo>
                <a:lnTo>
                  <a:pt x="303" y="366"/>
                </a:lnTo>
                <a:lnTo>
                  <a:pt x="304" y="366"/>
                </a:lnTo>
                <a:lnTo>
                  <a:pt x="305" y="366"/>
                </a:lnTo>
                <a:lnTo>
                  <a:pt x="306" y="366"/>
                </a:lnTo>
                <a:lnTo>
                  <a:pt x="307" y="367"/>
                </a:lnTo>
                <a:lnTo>
                  <a:pt x="308" y="367"/>
                </a:lnTo>
                <a:lnTo>
                  <a:pt x="309" y="367"/>
                </a:lnTo>
                <a:lnTo>
                  <a:pt x="310" y="367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4" name="Freeform 17"/>
          <p:cNvSpPr>
            <a:spLocks noChangeAspect="1"/>
          </p:cNvSpPr>
          <p:nvPr/>
        </p:nvSpPr>
        <p:spPr bwMode="auto">
          <a:xfrm>
            <a:off x="1905000" y="2057400"/>
            <a:ext cx="1655763" cy="1584325"/>
          </a:xfrm>
          <a:custGeom>
            <a:avLst/>
            <a:gdLst>
              <a:gd name="T0" fmla="*/ 2147483647 w 454"/>
              <a:gd name="T1" fmla="*/ 2147483647 h 421"/>
              <a:gd name="T2" fmla="*/ 2147483647 w 454"/>
              <a:gd name="T3" fmla="*/ 2147483647 h 421"/>
              <a:gd name="T4" fmla="*/ 2147483647 w 454"/>
              <a:gd name="T5" fmla="*/ 2147483647 h 421"/>
              <a:gd name="T6" fmla="*/ 2147483647 w 454"/>
              <a:gd name="T7" fmla="*/ 2147483647 h 421"/>
              <a:gd name="T8" fmla="*/ 2147483647 w 454"/>
              <a:gd name="T9" fmla="*/ 2147483647 h 421"/>
              <a:gd name="T10" fmla="*/ 2147483647 w 454"/>
              <a:gd name="T11" fmla="*/ 2147483647 h 421"/>
              <a:gd name="T12" fmla="*/ 2147483647 w 454"/>
              <a:gd name="T13" fmla="*/ 2147483647 h 421"/>
              <a:gd name="T14" fmla="*/ 2147483647 w 454"/>
              <a:gd name="T15" fmla="*/ 2147483647 h 421"/>
              <a:gd name="T16" fmla="*/ 2147483647 w 454"/>
              <a:gd name="T17" fmla="*/ 2147483647 h 421"/>
              <a:gd name="T18" fmla="*/ 2147483647 w 454"/>
              <a:gd name="T19" fmla="*/ 2147483647 h 421"/>
              <a:gd name="T20" fmla="*/ 2147483647 w 454"/>
              <a:gd name="T21" fmla="*/ 2147483647 h 421"/>
              <a:gd name="T22" fmla="*/ 2147483647 w 454"/>
              <a:gd name="T23" fmla="*/ 2147483647 h 421"/>
              <a:gd name="T24" fmla="*/ 2147483647 w 454"/>
              <a:gd name="T25" fmla="*/ 2147483647 h 421"/>
              <a:gd name="T26" fmla="*/ 2147483647 w 454"/>
              <a:gd name="T27" fmla="*/ 2147483647 h 421"/>
              <a:gd name="T28" fmla="*/ 2147483647 w 454"/>
              <a:gd name="T29" fmla="*/ 2147483647 h 421"/>
              <a:gd name="T30" fmla="*/ 2147483647 w 454"/>
              <a:gd name="T31" fmla="*/ 2147483647 h 421"/>
              <a:gd name="T32" fmla="*/ 2147483647 w 454"/>
              <a:gd name="T33" fmla="*/ 2147483647 h 421"/>
              <a:gd name="T34" fmla="*/ 2147483647 w 454"/>
              <a:gd name="T35" fmla="*/ 2147483647 h 421"/>
              <a:gd name="T36" fmla="*/ 2147483647 w 454"/>
              <a:gd name="T37" fmla="*/ 2147483647 h 421"/>
              <a:gd name="T38" fmla="*/ 2147483647 w 454"/>
              <a:gd name="T39" fmla="*/ 2147483647 h 421"/>
              <a:gd name="T40" fmla="*/ 2147483647 w 454"/>
              <a:gd name="T41" fmla="*/ 2147483647 h 421"/>
              <a:gd name="T42" fmla="*/ 2147483647 w 454"/>
              <a:gd name="T43" fmla="*/ 2147483647 h 421"/>
              <a:gd name="T44" fmla="*/ 2147483647 w 454"/>
              <a:gd name="T45" fmla="*/ 2147483647 h 421"/>
              <a:gd name="T46" fmla="*/ 2147483647 w 454"/>
              <a:gd name="T47" fmla="*/ 2147483647 h 421"/>
              <a:gd name="T48" fmla="*/ 2147483647 w 454"/>
              <a:gd name="T49" fmla="*/ 2147483647 h 421"/>
              <a:gd name="T50" fmla="*/ 2147483647 w 454"/>
              <a:gd name="T51" fmla="*/ 2147483647 h 421"/>
              <a:gd name="T52" fmla="*/ 2147483647 w 454"/>
              <a:gd name="T53" fmla="*/ 2147483647 h 421"/>
              <a:gd name="T54" fmla="*/ 2147483647 w 454"/>
              <a:gd name="T55" fmla="*/ 2147483647 h 421"/>
              <a:gd name="T56" fmla="*/ 2147483647 w 454"/>
              <a:gd name="T57" fmla="*/ 2147483647 h 421"/>
              <a:gd name="T58" fmla="*/ 2147483647 w 454"/>
              <a:gd name="T59" fmla="*/ 2147483647 h 421"/>
              <a:gd name="T60" fmla="*/ 2147483647 w 454"/>
              <a:gd name="T61" fmla="*/ 2147483647 h 421"/>
              <a:gd name="T62" fmla="*/ 2147483647 w 454"/>
              <a:gd name="T63" fmla="*/ 2147483647 h 421"/>
              <a:gd name="T64" fmla="*/ 2147483647 w 454"/>
              <a:gd name="T65" fmla="*/ 2147483647 h 421"/>
              <a:gd name="T66" fmla="*/ 2147483647 w 454"/>
              <a:gd name="T67" fmla="*/ 2147483647 h 421"/>
              <a:gd name="T68" fmla="*/ 2147483647 w 454"/>
              <a:gd name="T69" fmla="*/ 2147483647 h 421"/>
              <a:gd name="T70" fmla="*/ 2147483647 w 454"/>
              <a:gd name="T71" fmla="*/ 2147483647 h 421"/>
              <a:gd name="T72" fmla="*/ 2147483647 w 454"/>
              <a:gd name="T73" fmla="*/ 2147483647 h 421"/>
              <a:gd name="T74" fmla="*/ 2147483647 w 454"/>
              <a:gd name="T75" fmla="*/ 2147483647 h 421"/>
              <a:gd name="T76" fmla="*/ 2147483647 w 454"/>
              <a:gd name="T77" fmla="*/ 2147483647 h 421"/>
              <a:gd name="T78" fmla="*/ 2147483647 w 454"/>
              <a:gd name="T79" fmla="*/ 2147483647 h 421"/>
              <a:gd name="T80" fmla="*/ 2147483647 w 454"/>
              <a:gd name="T81" fmla="*/ 2147483647 h 421"/>
              <a:gd name="T82" fmla="*/ 2147483647 w 454"/>
              <a:gd name="T83" fmla="*/ 2147483647 h 421"/>
              <a:gd name="T84" fmla="*/ 2147483647 w 454"/>
              <a:gd name="T85" fmla="*/ 2147483647 h 421"/>
              <a:gd name="T86" fmla="*/ 2147483647 w 454"/>
              <a:gd name="T87" fmla="*/ 2147483647 h 421"/>
              <a:gd name="T88" fmla="*/ 2147483647 w 454"/>
              <a:gd name="T89" fmla="*/ 2147483647 h 421"/>
              <a:gd name="T90" fmla="*/ 2147483647 w 454"/>
              <a:gd name="T91" fmla="*/ 2147483647 h 421"/>
              <a:gd name="T92" fmla="*/ 2147483647 w 454"/>
              <a:gd name="T93" fmla="*/ 2147483647 h 421"/>
              <a:gd name="T94" fmla="*/ 2147483647 w 454"/>
              <a:gd name="T95" fmla="*/ 2147483647 h 421"/>
              <a:gd name="T96" fmla="*/ 2147483647 w 454"/>
              <a:gd name="T97" fmla="*/ 2147483647 h 421"/>
              <a:gd name="T98" fmla="*/ 2147483647 w 454"/>
              <a:gd name="T99" fmla="*/ 2147483647 h 421"/>
              <a:gd name="T100" fmla="*/ 2147483647 w 454"/>
              <a:gd name="T101" fmla="*/ 2147483647 h 421"/>
              <a:gd name="T102" fmla="*/ 2147483647 w 454"/>
              <a:gd name="T103" fmla="*/ 2147483647 h 421"/>
              <a:gd name="T104" fmla="*/ 2147483647 w 454"/>
              <a:gd name="T105" fmla="*/ 2147483647 h 421"/>
              <a:gd name="T106" fmla="*/ 2147483647 w 454"/>
              <a:gd name="T107" fmla="*/ 2147483647 h 421"/>
              <a:gd name="T108" fmla="*/ 2147483647 w 454"/>
              <a:gd name="T109" fmla="*/ 2147483647 h 421"/>
              <a:gd name="T110" fmla="*/ 2147483647 w 454"/>
              <a:gd name="T111" fmla="*/ 2147483647 h 42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454" h="421">
                <a:moveTo>
                  <a:pt x="0" y="0"/>
                </a:moveTo>
                <a:lnTo>
                  <a:pt x="1" y="19"/>
                </a:lnTo>
                <a:lnTo>
                  <a:pt x="2" y="35"/>
                </a:lnTo>
                <a:lnTo>
                  <a:pt x="3" y="51"/>
                </a:lnTo>
                <a:lnTo>
                  <a:pt x="4" y="66"/>
                </a:lnTo>
                <a:lnTo>
                  <a:pt x="5" y="79"/>
                </a:lnTo>
                <a:lnTo>
                  <a:pt x="6" y="92"/>
                </a:lnTo>
                <a:lnTo>
                  <a:pt x="7" y="103"/>
                </a:lnTo>
                <a:lnTo>
                  <a:pt x="8" y="114"/>
                </a:lnTo>
                <a:lnTo>
                  <a:pt x="9" y="124"/>
                </a:lnTo>
                <a:lnTo>
                  <a:pt x="10" y="134"/>
                </a:lnTo>
                <a:lnTo>
                  <a:pt x="11" y="143"/>
                </a:lnTo>
                <a:lnTo>
                  <a:pt x="12" y="152"/>
                </a:lnTo>
                <a:lnTo>
                  <a:pt x="13" y="160"/>
                </a:lnTo>
                <a:lnTo>
                  <a:pt x="14" y="167"/>
                </a:lnTo>
                <a:lnTo>
                  <a:pt x="15" y="175"/>
                </a:lnTo>
                <a:lnTo>
                  <a:pt x="16" y="181"/>
                </a:lnTo>
                <a:lnTo>
                  <a:pt x="17" y="188"/>
                </a:lnTo>
                <a:lnTo>
                  <a:pt x="18" y="194"/>
                </a:lnTo>
                <a:lnTo>
                  <a:pt x="19" y="200"/>
                </a:lnTo>
                <a:lnTo>
                  <a:pt x="20" y="206"/>
                </a:lnTo>
                <a:lnTo>
                  <a:pt x="21" y="211"/>
                </a:lnTo>
                <a:lnTo>
                  <a:pt x="22" y="216"/>
                </a:lnTo>
                <a:lnTo>
                  <a:pt x="23" y="221"/>
                </a:lnTo>
                <a:lnTo>
                  <a:pt x="24" y="226"/>
                </a:lnTo>
                <a:lnTo>
                  <a:pt x="25" y="230"/>
                </a:lnTo>
                <a:lnTo>
                  <a:pt x="26" y="235"/>
                </a:lnTo>
                <a:lnTo>
                  <a:pt x="27" y="239"/>
                </a:lnTo>
                <a:lnTo>
                  <a:pt x="28" y="243"/>
                </a:lnTo>
                <a:lnTo>
                  <a:pt x="29" y="247"/>
                </a:lnTo>
                <a:lnTo>
                  <a:pt x="30" y="250"/>
                </a:lnTo>
                <a:lnTo>
                  <a:pt x="31" y="254"/>
                </a:lnTo>
                <a:lnTo>
                  <a:pt x="32" y="257"/>
                </a:lnTo>
                <a:lnTo>
                  <a:pt x="33" y="261"/>
                </a:lnTo>
                <a:lnTo>
                  <a:pt x="34" y="264"/>
                </a:lnTo>
                <a:lnTo>
                  <a:pt x="35" y="267"/>
                </a:lnTo>
                <a:lnTo>
                  <a:pt x="36" y="270"/>
                </a:lnTo>
                <a:lnTo>
                  <a:pt x="37" y="273"/>
                </a:lnTo>
                <a:lnTo>
                  <a:pt x="38" y="275"/>
                </a:lnTo>
                <a:lnTo>
                  <a:pt x="39" y="278"/>
                </a:lnTo>
                <a:lnTo>
                  <a:pt x="40" y="281"/>
                </a:lnTo>
                <a:lnTo>
                  <a:pt x="41" y="283"/>
                </a:lnTo>
                <a:lnTo>
                  <a:pt x="42" y="286"/>
                </a:lnTo>
                <a:lnTo>
                  <a:pt x="43" y="288"/>
                </a:lnTo>
                <a:lnTo>
                  <a:pt x="44" y="290"/>
                </a:lnTo>
                <a:lnTo>
                  <a:pt x="45" y="293"/>
                </a:lnTo>
                <a:lnTo>
                  <a:pt x="46" y="295"/>
                </a:lnTo>
                <a:lnTo>
                  <a:pt x="47" y="297"/>
                </a:lnTo>
                <a:lnTo>
                  <a:pt x="48" y="299"/>
                </a:lnTo>
                <a:lnTo>
                  <a:pt x="49" y="301"/>
                </a:lnTo>
                <a:lnTo>
                  <a:pt x="50" y="303"/>
                </a:lnTo>
                <a:lnTo>
                  <a:pt x="51" y="305"/>
                </a:lnTo>
                <a:lnTo>
                  <a:pt x="52" y="306"/>
                </a:lnTo>
                <a:lnTo>
                  <a:pt x="53" y="308"/>
                </a:lnTo>
                <a:lnTo>
                  <a:pt x="54" y="310"/>
                </a:lnTo>
                <a:lnTo>
                  <a:pt x="55" y="312"/>
                </a:lnTo>
                <a:lnTo>
                  <a:pt x="56" y="313"/>
                </a:lnTo>
                <a:lnTo>
                  <a:pt x="57" y="315"/>
                </a:lnTo>
                <a:lnTo>
                  <a:pt x="58" y="317"/>
                </a:lnTo>
                <a:lnTo>
                  <a:pt x="59" y="318"/>
                </a:lnTo>
                <a:lnTo>
                  <a:pt x="60" y="320"/>
                </a:lnTo>
                <a:lnTo>
                  <a:pt x="61" y="321"/>
                </a:lnTo>
                <a:lnTo>
                  <a:pt x="62" y="322"/>
                </a:lnTo>
                <a:lnTo>
                  <a:pt x="63" y="324"/>
                </a:lnTo>
                <a:lnTo>
                  <a:pt x="64" y="325"/>
                </a:lnTo>
                <a:lnTo>
                  <a:pt x="65" y="327"/>
                </a:lnTo>
                <a:lnTo>
                  <a:pt x="66" y="328"/>
                </a:lnTo>
                <a:lnTo>
                  <a:pt x="67" y="329"/>
                </a:lnTo>
                <a:lnTo>
                  <a:pt x="68" y="330"/>
                </a:lnTo>
                <a:lnTo>
                  <a:pt x="69" y="332"/>
                </a:lnTo>
                <a:lnTo>
                  <a:pt x="70" y="333"/>
                </a:lnTo>
                <a:lnTo>
                  <a:pt x="71" y="334"/>
                </a:lnTo>
                <a:lnTo>
                  <a:pt x="72" y="335"/>
                </a:lnTo>
                <a:lnTo>
                  <a:pt x="73" y="336"/>
                </a:lnTo>
                <a:lnTo>
                  <a:pt x="74" y="337"/>
                </a:lnTo>
                <a:lnTo>
                  <a:pt x="75" y="338"/>
                </a:lnTo>
                <a:lnTo>
                  <a:pt x="76" y="339"/>
                </a:lnTo>
                <a:lnTo>
                  <a:pt x="77" y="340"/>
                </a:lnTo>
                <a:lnTo>
                  <a:pt x="78" y="341"/>
                </a:lnTo>
                <a:lnTo>
                  <a:pt x="79" y="342"/>
                </a:lnTo>
                <a:lnTo>
                  <a:pt x="80" y="343"/>
                </a:lnTo>
                <a:lnTo>
                  <a:pt x="81" y="344"/>
                </a:lnTo>
                <a:lnTo>
                  <a:pt x="82" y="345"/>
                </a:lnTo>
                <a:lnTo>
                  <a:pt x="83" y="346"/>
                </a:lnTo>
                <a:lnTo>
                  <a:pt x="84" y="347"/>
                </a:lnTo>
                <a:lnTo>
                  <a:pt x="85" y="348"/>
                </a:lnTo>
                <a:lnTo>
                  <a:pt x="86" y="349"/>
                </a:lnTo>
                <a:lnTo>
                  <a:pt x="87" y="350"/>
                </a:lnTo>
                <a:lnTo>
                  <a:pt x="88" y="350"/>
                </a:lnTo>
                <a:lnTo>
                  <a:pt x="89" y="351"/>
                </a:lnTo>
                <a:lnTo>
                  <a:pt x="90" y="352"/>
                </a:lnTo>
                <a:lnTo>
                  <a:pt x="91" y="353"/>
                </a:lnTo>
                <a:lnTo>
                  <a:pt x="92" y="354"/>
                </a:lnTo>
                <a:lnTo>
                  <a:pt x="93" y="354"/>
                </a:lnTo>
                <a:lnTo>
                  <a:pt x="94" y="355"/>
                </a:lnTo>
                <a:lnTo>
                  <a:pt x="95" y="356"/>
                </a:lnTo>
                <a:lnTo>
                  <a:pt x="96" y="357"/>
                </a:lnTo>
                <a:lnTo>
                  <a:pt x="97" y="357"/>
                </a:lnTo>
                <a:lnTo>
                  <a:pt x="98" y="358"/>
                </a:lnTo>
                <a:lnTo>
                  <a:pt x="99" y="359"/>
                </a:lnTo>
                <a:lnTo>
                  <a:pt x="100" y="359"/>
                </a:lnTo>
                <a:lnTo>
                  <a:pt x="101" y="360"/>
                </a:lnTo>
                <a:lnTo>
                  <a:pt x="102" y="361"/>
                </a:lnTo>
                <a:lnTo>
                  <a:pt x="103" y="361"/>
                </a:lnTo>
                <a:lnTo>
                  <a:pt x="104" y="362"/>
                </a:lnTo>
                <a:lnTo>
                  <a:pt x="105" y="363"/>
                </a:lnTo>
                <a:lnTo>
                  <a:pt x="106" y="363"/>
                </a:lnTo>
                <a:lnTo>
                  <a:pt x="107" y="364"/>
                </a:lnTo>
                <a:lnTo>
                  <a:pt x="108" y="364"/>
                </a:lnTo>
                <a:lnTo>
                  <a:pt x="109" y="365"/>
                </a:lnTo>
                <a:lnTo>
                  <a:pt x="110" y="366"/>
                </a:lnTo>
                <a:lnTo>
                  <a:pt x="111" y="366"/>
                </a:lnTo>
                <a:lnTo>
                  <a:pt x="112" y="367"/>
                </a:lnTo>
                <a:lnTo>
                  <a:pt x="113" y="367"/>
                </a:lnTo>
                <a:lnTo>
                  <a:pt x="114" y="368"/>
                </a:lnTo>
                <a:lnTo>
                  <a:pt x="115" y="368"/>
                </a:lnTo>
                <a:lnTo>
                  <a:pt x="116" y="369"/>
                </a:lnTo>
                <a:lnTo>
                  <a:pt x="117" y="369"/>
                </a:lnTo>
                <a:lnTo>
                  <a:pt x="118" y="370"/>
                </a:lnTo>
                <a:lnTo>
                  <a:pt x="119" y="370"/>
                </a:lnTo>
                <a:lnTo>
                  <a:pt x="120" y="371"/>
                </a:lnTo>
                <a:lnTo>
                  <a:pt x="121" y="371"/>
                </a:lnTo>
                <a:lnTo>
                  <a:pt x="122" y="372"/>
                </a:lnTo>
                <a:lnTo>
                  <a:pt x="123" y="372"/>
                </a:lnTo>
                <a:lnTo>
                  <a:pt x="124" y="373"/>
                </a:lnTo>
                <a:lnTo>
                  <a:pt x="125" y="373"/>
                </a:lnTo>
                <a:lnTo>
                  <a:pt x="126" y="374"/>
                </a:lnTo>
                <a:lnTo>
                  <a:pt x="127" y="374"/>
                </a:lnTo>
                <a:lnTo>
                  <a:pt x="128" y="375"/>
                </a:lnTo>
                <a:lnTo>
                  <a:pt x="129" y="375"/>
                </a:lnTo>
                <a:lnTo>
                  <a:pt x="130" y="376"/>
                </a:lnTo>
                <a:lnTo>
                  <a:pt x="131" y="376"/>
                </a:lnTo>
                <a:lnTo>
                  <a:pt x="132" y="376"/>
                </a:lnTo>
                <a:lnTo>
                  <a:pt x="133" y="377"/>
                </a:lnTo>
                <a:lnTo>
                  <a:pt x="134" y="377"/>
                </a:lnTo>
                <a:lnTo>
                  <a:pt x="135" y="378"/>
                </a:lnTo>
                <a:lnTo>
                  <a:pt x="136" y="378"/>
                </a:lnTo>
                <a:lnTo>
                  <a:pt x="137" y="378"/>
                </a:lnTo>
                <a:lnTo>
                  <a:pt x="138" y="379"/>
                </a:lnTo>
                <a:lnTo>
                  <a:pt x="139" y="379"/>
                </a:lnTo>
                <a:lnTo>
                  <a:pt x="140" y="380"/>
                </a:lnTo>
                <a:lnTo>
                  <a:pt x="141" y="380"/>
                </a:lnTo>
                <a:lnTo>
                  <a:pt x="142" y="380"/>
                </a:lnTo>
                <a:lnTo>
                  <a:pt x="143" y="381"/>
                </a:lnTo>
                <a:lnTo>
                  <a:pt x="144" y="381"/>
                </a:lnTo>
                <a:lnTo>
                  <a:pt x="145" y="382"/>
                </a:lnTo>
                <a:lnTo>
                  <a:pt x="146" y="382"/>
                </a:lnTo>
                <a:lnTo>
                  <a:pt x="147" y="382"/>
                </a:lnTo>
                <a:lnTo>
                  <a:pt x="148" y="383"/>
                </a:lnTo>
                <a:lnTo>
                  <a:pt x="149" y="383"/>
                </a:lnTo>
                <a:lnTo>
                  <a:pt x="150" y="383"/>
                </a:lnTo>
                <a:lnTo>
                  <a:pt x="151" y="384"/>
                </a:lnTo>
                <a:lnTo>
                  <a:pt x="152" y="384"/>
                </a:lnTo>
                <a:lnTo>
                  <a:pt x="153" y="384"/>
                </a:lnTo>
                <a:lnTo>
                  <a:pt x="154" y="385"/>
                </a:lnTo>
                <a:lnTo>
                  <a:pt x="155" y="385"/>
                </a:lnTo>
                <a:lnTo>
                  <a:pt x="156" y="385"/>
                </a:lnTo>
                <a:lnTo>
                  <a:pt x="157" y="386"/>
                </a:lnTo>
                <a:lnTo>
                  <a:pt x="158" y="386"/>
                </a:lnTo>
                <a:lnTo>
                  <a:pt x="159" y="386"/>
                </a:lnTo>
                <a:lnTo>
                  <a:pt x="160" y="386"/>
                </a:lnTo>
                <a:lnTo>
                  <a:pt x="161" y="387"/>
                </a:lnTo>
                <a:lnTo>
                  <a:pt x="162" y="387"/>
                </a:lnTo>
                <a:lnTo>
                  <a:pt x="163" y="387"/>
                </a:lnTo>
                <a:lnTo>
                  <a:pt x="164" y="388"/>
                </a:lnTo>
                <a:lnTo>
                  <a:pt x="165" y="388"/>
                </a:lnTo>
                <a:lnTo>
                  <a:pt x="166" y="388"/>
                </a:lnTo>
                <a:lnTo>
                  <a:pt x="167" y="389"/>
                </a:lnTo>
                <a:lnTo>
                  <a:pt x="168" y="389"/>
                </a:lnTo>
                <a:lnTo>
                  <a:pt x="169" y="389"/>
                </a:lnTo>
                <a:lnTo>
                  <a:pt x="170" y="389"/>
                </a:lnTo>
                <a:lnTo>
                  <a:pt x="171" y="390"/>
                </a:lnTo>
                <a:lnTo>
                  <a:pt x="172" y="390"/>
                </a:lnTo>
                <a:lnTo>
                  <a:pt x="173" y="390"/>
                </a:lnTo>
                <a:lnTo>
                  <a:pt x="174" y="390"/>
                </a:lnTo>
                <a:lnTo>
                  <a:pt x="175" y="391"/>
                </a:lnTo>
                <a:lnTo>
                  <a:pt x="176" y="391"/>
                </a:lnTo>
                <a:lnTo>
                  <a:pt x="177" y="391"/>
                </a:lnTo>
                <a:lnTo>
                  <a:pt x="178" y="391"/>
                </a:lnTo>
                <a:lnTo>
                  <a:pt x="179" y="392"/>
                </a:lnTo>
                <a:lnTo>
                  <a:pt x="180" y="392"/>
                </a:lnTo>
                <a:lnTo>
                  <a:pt x="181" y="392"/>
                </a:lnTo>
                <a:lnTo>
                  <a:pt x="182" y="392"/>
                </a:lnTo>
                <a:lnTo>
                  <a:pt x="183" y="393"/>
                </a:lnTo>
                <a:lnTo>
                  <a:pt x="184" y="393"/>
                </a:lnTo>
                <a:lnTo>
                  <a:pt x="185" y="393"/>
                </a:lnTo>
                <a:lnTo>
                  <a:pt x="186" y="393"/>
                </a:lnTo>
                <a:lnTo>
                  <a:pt x="187" y="394"/>
                </a:lnTo>
                <a:lnTo>
                  <a:pt x="188" y="394"/>
                </a:lnTo>
                <a:lnTo>
                  <a:pt x="189" y="394"/>
                </a:lnTo>
                <a:lnTo>
                  <a:pt x="190" y="394"/>
                </a:lnTo>
                <a:lnTo>
                  <a:pt x="191" y="395"/>
                </a:lnTo>
                <a:lnTo>
                  <a:pt x="192" y="395"/>
                </a:lnTo>
                <a:lnTo>
                  <a:pt x="193" y="395"/>
                </a:lnTo>
                <a:lnTo>
                  <a:pt x="194" y="395"/>
                </a:lnTo>
                <a:lnTo>
                  <a:pt x="195" y="395"/>
                </a:lnTo>
                <a:lnTo>
                  <a:pt x="196" y="396"/>
                </a:lnTo>
                <a:lnTo>
                  <a:pt x="197" y="396"/>
                </a:lnTo>
                <a:lnTo>
                  <a:pt x="198" y="396"/>
                </a:lnTo>
                <a:lnTo>
                  <a:pt x="199" y="396"/>
                </a:lnTo>
                <a:lnTo>
                  <a:pt x="200" y="396"/>
                </a:lnTo>
                <a:lnTo>
                  <a:pt x="201" y="397"/>
                </a:lnTo>
                <a:lnTo>
                  <a:pt x="202" y="397"/>
                </a:lnTo>
                <a:lnTo>
                  <a:pt x="203" y="397"/>
                </a:lnTo>
                <a:lnTo>
                  <a:pt x="204" y="397"/>
                </a:lnTo>
                <a:lnTo>
                  <a:pt x="205" y="397"/>
                </a:lnTo>
                <a:lnTo>
                  <a:pt x="206" y="398"/>
                </a:lnTo>
                <a:lnTo>
                  <a:pt x="207" y="398"/>
                </a:lnTo>
                <a:lnTo>
                  <a:pt x="208" y="398"/>
                </a:lnTo>
                <a:lnTo>
                  <a:pt x="209" y="398"/>
                </a:lnTo>
                <a:lnTo>
                  <a:pt x="210" y="398"/>
                </a:lnTo>
                <a:lnTo>
                  <a:pt x="211" y="399"/>
                </a:lnTo>
                <a:lnTo>
                  <a:pt x="212" y="399"/>
                </a:lnTo>
                <a:lnTo>
                  <a:pt x="213" y="399"/>
                </a:lnTo>
                <a:lnTo>
                  <a:pt x="214" y="399"/>
                </a:lnTo>
                <a:lnTo>
                  <a:pt x="215" y="399"/>
                </a:lnTo>
                <a:lnTo>
                  <a:pt x="216" y="399"/>
                </a:lnTo>
                <a:lnTo>
                  <a:pt x="217" y="400"/>
                </a:lnTo>
                <a:lnTo>
                  <a:pt x="218" y="400"/>
                </a:lnTo>
                <a:lnTo>
                  <a:pt x="219" y="400"/>
                </a:lnTo>
                <a:lnTo>
                  <a:pt x="220" y="400"/>
                </a:lnTo>
                <a:lnTo>
                  <a:pt x="221" y="400"/>
                </a:lnTo>
                <a:lnTo>
                  <a:pt x="222" y="401"/>
                </a:lnTo>
                <a:lnTo>
                  <a:pt x="223" y="401"/>
                </a:lnTo>
                <a:lnTo>
                  <a:pt x="224" y="401"/>
                </a:lnTo>
                <a:lnTo>
                  <a:pt x="225" y="401"/>
                </a:lnTo>
                <a:lnTo>
                  <a:pt x="226" y="401"/>
                </a:lnTo>
                <a:lnTo>
                  <a:pt x="227" y="401"/>
                </a:lnTo>
                <a:lnTo>
                  <a:pt x="228" y="402"/>
                </a:lnTo>
                <a:lnTo>
                  <a:pt x="229" y="402"/>
                </a:lnTo>
                <a:lnTo>
                  <a:pt x="230" y="402"/>
                </a:lnTo>
                <a:lnTo>
                  <a:pt x="231" y="402"/>
                </a:lnTo>
                <a:lnTo>
                  <a:pt x="232" y="402"/>
                </a:lnTo>
                <a:lnTo>
                  <a:pt x="233" y="402"/>
                </a:lnTo>
                <a:lnTo>
                  <a:pt x="234" y="402"/>
                </a:lnTo>
                <a:lnTo>
                  <a:pt x="235" y="403"/>
                </a:lnTo>
                <a:lnTo>
                  <a:pt x="236" y="403"/>
                </a:lnTo>
                <a:lnTo>
                  <a:pt x="237" y="403"/>
                </a:lnTo>
                <a:lnTo>
                  <a:pt x="238" y="403"/>
                </a:lnTo>
                <a:lnTo>
                  <a:pt x="239" y="403"/>
                </a:lnTo>
                <a:lnTo>
                  <a:pt x="240" y="403"/>
                </a:lnTo>
                <a:lnTo>
                  <a:pt x="241" y="404"/>
                </a:lnTo>
                <a:lnTo>
                  <a:pt x="242" y="404"/>
                </a:lnTo>
                <a:lnTo>
                  <a:pt x="243" y="404"/>
                </a:lnTo>
                <a:lnTo>
                  <a:pt x="244" y="404"/>
                </a:lnTo>
                <a:lnTo>
                  <a:pt x="245" y="404"/>
                </a:lnTo>
                <a:lnTo>
                  <a:pt x="246" y="404"/>
                </a:lnTo>
                <a:lnTo>
                  <a:pt x="247" y="404"/>
                </a:lnTo>
                <a:lnTo>
                  <a:pt x="248" y="404"/>
                </a:lnTo>
                <a:lnTo>
                  <a:pt x="249" y="405"/>
                </a:lnTo>
                <a:lnTo>
                  <a:pt x="250" y="405"/>
                </a:lnTo>
                <a:lnTo>
                  <a:pt x="251" y="405"/>
                </a:lnTo>
                <a:lnTo>
                  <a:pt x="252" y="405"/>
                </a:lnTo>
                <a:lnTo>
                  <a:pt x="253" y="405"/>
                </a:lnTo>
                <a:lnTo>
                  <a:pt x="254" y="405"/>
                </a:lnTo>
                <a:lnTo>
                  <a:pt x="255" y="405"/>
                </a:lnTo>
                <a:lnTo>
                  <a:pt x="256" y="406"/>
                </a:lnTo>
                <a:lnTo>
                  <a:pt x="257" y="406"/>
                </a:lnTo>
                <a:lnTo>
                  <a:pt x="258" y="406"/>
                </a:lnTo>
                <a:lnTo>
                  <a:pt x="259" y="406"/>
                </a:lnTo>
                <a:lnTo>
                  <a:pt x="260" y="406"/>
                </a:lnTo>
                <a:lnTo>
                  <a:pt x="261" y="406"/>
                </a:lnTo>
                <a:lnTo>
                  <a:pt x="262" y="406"/>
                </a:lnTo>
                <a:lnTo>
                  <a:pt x="263" y="406"/>
                </a:lnTo>
                <a:lnTo>
                  <a:pt x="264" y="407"/>
                </a:lnTo>
                <a:lnTo>
                  <a:pt x="265" y="407"/>
                </a:lnTo>
                <a:lnTo>
                  <a:pt x="266" y="407"/>
                </a:lnTo>
                <a:lnTo>
                  <a:pt x="267" y="407"/>
                </a:lnTo>
                <a:lnTo>
                  <a:pt x="268" y="407"/>
                </a:lnTo>
                <a:lnTo>
                  <a:pt x="269" y="407"/>
                </a:lnTo>
                <a:lnTo>
                  <a:pt x="270" y="407"/>
                </a:lnTo>
                <a:lnTo>
                  <a:pt x="271" y="407"/>
                </a:lnTo>
                <a:lnTo>
                  <a:pt x="272" y="408"/>
                </a:lnTo>
                <a:lnTo>
                  <a:pt x="273" y="408"/>
                </a:lnTo>
                <a:lnTo>
                  <a:pt x="274" y="408"/>
                </a:lnTo>
                <a:lnTo>
                  <a:pt x="275" y="408"/>
                </a:lnTo>
                <a:lnTo>
                  <a:pt x="276" y="408"/>
                </a:lnTo>
                <a:lnTo>
                  <a:pt x="277" y="408"/>
                </a:lnTo>
                <a:lnTo>
                  <a:pt x="278" y="408"/>
                </a:lnTo>
                <a:lnTo>
                  <a:pt x="279" y="408"/>
                </a:lnTo>
                <a:lnTo>
                  <a:pt x="280" y="408"/>
                </a:lnTo>
                <a:lnTo>
                  <a:pt x="281" y="409"/>
                </a:lnTo>
                <a:lnTo>
                  <a:pt x="282" y="409"/>
                </a:lnTo>
                <a:lnTo>
                  <a:pt x="283" y="409"/>
                </a:lnTo>
                <a:lnTo>
                  <a:pt x="284" y="409"/>
                </a:lnTo>
                <a:lnTo>
                  <a:pt x="285" y="409"/>
                </a:lnTo>
                <a:lnTo>
                  <a:pt x="286" y="409"/>
                </a:lnTo>
                <a:lnTo>
                  <a:pt x="287" y="409"/>
                </a:lnTo>
                <a:lnTo>
                  <a:pt x="288" y="409"/>
                </a:lnTo>
                <a:lnTo>
                  <a:pt x="289" y="409"/>
                </a:lnTo>
                <a:lnTo>
                  <a:pt x="290" y="410"/>
                </a:lnTo>
                <a:lnTo>
                  <a:pt x="291" y="410"/>
                </a:lnTo>
                <a:lnTo>
                  <a:pt x="292" y="410"/>
                </a:lnTo>
                <a:lnTo>
                  <a:pt x="293" y="410"/>
                </a:lnTo>
                <a:lnTo>
                  <a:pt x="294" y="410"/>
                </a:lnTo>
                <a:lnTo>
                  <a:pt x="295" y="410"/>
                </a:lnTo>
                <a:lnTo>
                  <a:pt x="296" y="410"/>
                </a:lnTo>
                <a:lnTo>
                  <a:pt x="297" y="410"/>
                </a:lnTo>
                <a:lnTo>
                  <a:pt x="298" y="410"/>
                </a:lnTo>
                <a:lnTo>
                  <a:pt x="299" y="410"/>
                </a:lnTo>
                <a:lnTo>
                  <a:pt x="300" y="411"/>
                </a:lnTo>
                <a:lnTo>
                  <a:pt x="301" y="411"/>
                </a:lnTo>
                <a:lnTo>
                  <a:pt x="302" y="411"/>
                </a:lnTo>
                <a:lnTo>
                  <a:pt x="303" y="411"/>
                </a:lnTo>
                <a:lnTo>
                  <a:pt x="304" y="411"/>
                </a:lnTo>
                <a:lnTo>
                  <a:pt x="305" y="411"/>
                </a:lnTo>
                <a:lnTo>
                  <a:pt x="306" y="411"/>
                </a:lnTo>
                <a:lnTo>
                  <a:pt x="307" y="411"/>
                </a:lnTo>
                <a:lnTo>
                  <a:pt x="308" y="411"/>
                </a:lnTo>
                <a:lnTo>
                  <a:pt x="309" y="411"/>
                </a:lnTo>
                <a:lnTo>
                  <a:pt x="310" y="411"/>
                </a:lnTo>
                <a:lnTo>
                  <a:pt x="311" y="412"/>
                </a:lnTo>
                <a:lnTo>
                  <a:pt x="312" y="412"/>
                </a:lnTo>
                <a:lnTo>
                  <a:pt x="313" y="412"/>
                </a:lnTo>
                <a:lnTo>
                  <a:pt x="314" y="412"/>
                </a:lnTo>
                <a:lnTo>
                  <a:pt x="315" y="412"/>
                </a:lnTo>
                <a:lnTo>
                  <a:pt x="316" y="412"/>
                </a:lnTo>
                <a:lnTo>
                  <a:pt x="317" y="412"/>
                </a:lnTo>
                <a:lnTo>
                  <a:pt x="318" y="412"/>
                </a:lnTo>
                <a:lnTo>
                  <a:pt x="319" y="412"/>
                </a:lnTo>
                <a:lnTo>
                  <a:pt x="320" y="412"/>
                </a:lnTo>
                <a:lnTo>
                  <a:pt x="321" y="412"/>
                </a:lnTo>
                <a:lnTo>
                  <a:pt x="322" y="413"/>
                </a:lnTo>
                <a:lnTo>
                  <a:pt x="323" y="413"/>
                </a:lnTo>
                <a:lnTo>
                  <a:pt x="324" y="413"/>
                </a:lnTo>
                <a:lnTo>
                  <a:pt x="325" y="413"/>
                </a:lnTo>
                <a:lnTo>
                  <a:pt x="326" y="413"/>
                </a:lnTo>
                <a:lnTo>
                  <a:pt x="327" y="413"/>
                </a:lnTo>
                <a:lnTo>
                  <a:pt x="328" y="413"/>
                </a:lnTo>
                <a:lnTo>
                  <a:pt x="329" y="413"/>
                </a:lnTo>
                <a:lnTo>
                  <a:pt x="330" y="413"/>
                </a:lnTo>
                <a:lnTo>
                  <a:pt x="331" y="413"/>
                </a:lnTo>
                <a:lnTo>
                  <a:pt x="332" y="413"/>
                </a:lnTo>
                <a:lnTo>
                  <a:pt x="333" y="413"/>
                </a:lnTo>
                <a:lnTo>
                  <a:pt x="334" y="414"/>
                </a:lnTo>
                <a:lnTo>
                  <a:pt x="335" y="414"/>
                </a:lnTo>
                <a:lnTo>
                  <a:pt x="336" y="414"/>
                </a:lnTo>
                <a:lnTo>
                  <a:pt x="337" y="414"/>
                </a:lnTo>
                <a:lnTo>
                  <a:pt x="338" y="414"/>
                </a:lnTo>
                <a:lnTo>
                  <a:pt x="339" y="414"/>
                </a:lnTo>
                <a:lnTo>
                  <a:pt x="340" y="414"/>
                </a:lnTo>
                <a:lnTo>
                  <a:pt x="341" y="414"/>
                </a:lnTo>
                <a:lnTo>
                  <a:pt x="342" y="414"/>
                </a:lnTo>
                <a:lnTo>
                  <a:pt x="343" y="414"/>
                </a:lnTo>
                <a:lnTo>
                  <a:pt x="344" y="414"/>
                </a:lnTo>
                <a:lnTo>
                  <a:pt x="345" y="414"/>
                </a:lnTo>
                <a:lnTo>
                  <a:pt x="346" y="414"/>
                </a:lnTo>
                <a:lnTo>
                  <a:pt x="347" y="415"/>
                </a:lnTo>
                <a:lnTo>
                  <a:pt x="348" y="415"/>
                </a:lnTo>
                <a:lnTo>
                  <a:pt x="349" y="415"/>
                </a:lnTo>
                <a:lnTo>
                  <a:pt x="350" y="415"/>
                </a:lnTo>
                <a:lnTo>
                  <a:pt x="351" y="415"/>
                </a:lnTo>
                <a:lnTo>
                  <a:pt x="352" y="415"/>
                </a:lnTo>
                <a:lnTo>
                  <a:pt x="353" y="415"/>
                </a:lnTo>
                <a:lnTo>
                  <a:pt x="354" y="415"/>
                </a:lnTo>
                <a:lnTo>
                  <a:pt x="355" y="415"/>
                </a:lnTo>
                <a:lnTo>
                  <a:pt x="356" y="415"/>
                </a:lnTo>
                <a:lnTo>
                  <a:pt x="357" y="415"/>
                </a:lnTo>
                <a:lnTo>
                  <a:pt x="358" y="415"/>
                </a:lnTo>
                <a:lnTo>
                  <a:pt x="359" y="415"/>
                </a:lnTo>
                <a:lnTo>
                  <a:pt x="360" y="415"/>
                </a:lnTo>
                <a:lnTo>
                  <a:pt x="361" y="416"/>
                </a:lnTo>
                <a:lnTo>
                  <a:pt x="362" y="416"/>
                </a:lnTo>
                <a:lnTo>
                  <a:pt x="363" y="416"/>
                </a:lnTo>
                <a:lnTo>
                  <a:pt x="364" y="416"/>
                </a:lnTo>
                <a:lnTo>
                  <a:pt x="365" y="416"/>
                </a:lnTo>
                <a:lnTo>
                  <a:pt x="366" y="416"/>
                </a:lnTo>
                <a:lnTo>
                  <a:pt x="367" y="416"/>
                </a:lnTo>
                <a:lnTo>
                  <a:pt x="368" y="416"/>
                </a:lnTo>
                <a:lnTo>
                  <a:pt x="369" y="416"/>
                </a:lnTo>
                <a:lnTo>
                  <a:pt x="370" y="416"/>
                </a:lnTo>
                <a:lnTo>
                  <a:pt x="371" y="416"/>
                </a:lnTo>
                <a:lnTo>
                  <a:pt x="372" y="416"/>
                </a:lnTo>
                <a:lnTo>
                  <a:pt x="373" y="416"/>
                </a:lnTo>
                <a:lnTo>
                  <a:pt x="374" y="416"/>
                </a:lnTo>
                <a:lnTo>
                  <a:pt x="375" y="416"/>
                </a:lnTo>
                <a:lnTo>
                  <a:pt x="376" y="417"/>
                </a:lnTo>
                <a:lnTo>
                  <a:pt x="377" y="417"/>
                </a:lnTo>
                <a:lnTo>
                  <a:pt x="378" y="417"/>
                </a:lnTo>
                <a:lnTo>
                  <a:pt x="379" y="417"/>
                </a:lnTo>
                <a:lnTo>
                  <a:pt x="380" y="417"/>
                </a:lnTo>
                <a:lnTo>
                  <a:pt x="381" y="417"/>
                </a:lnTo>
                <a:lnTo>
                  <a:pt x="382" y="417"/>
                </a:lnTo>
                <a:lnTo>
                  <a:pt x="383" y="417"/>
                </a:lnTo>
                <a:lnTo>
                  <a:pt x="384" y="417"/>
                </a:lnTo>
                <a:lnTo>
                  <a:pt x="385" y="417"/>
                </a:lnTo>
                <a:lnTo>
                  <a:pt x="386" y="417"/>
                </a:lnTo>
                <a:lnTo>
                  <a:pt x="387" y="417"/>
                </a:lnTo>
                <a:lnTo>
                  <a:pt x="388" y="417"/>
                </a:lnTo>
                <a:lnTo>
                  <a:pt x="389" y="417"/>
                </a:lnTo>
                <a:lnTo>
                  <a:pt x="390" y="417"/>
                </a:lnTo>
                <a:lnTo>
                  <a:pt x="391" y="417"/>
                </a:lnTo>
                <a:lnTo>
                  <a:pt x="392" y="418"/>
                </a:lnTo>
                <a:lnTo>
                  <a:pt x="393" y="418"/>
                </a:lnTo>
                <a:lnTo>
                  <a:pt x="394" y="418"/>
                </a:lnTo>
                <a:lnTo>
                  <a:pt x="395" y="418"/>
                </a:lnTo>
                <a:lnTo>
                  <a:pt x="396" y="418"/>
                </a:lnTo>
                <a:lnTo>
                  <a:pt x="397" y="418"/>
                </a:lnTo>
                <a:lnTo>
                  <a:pt x="398" y="418"/>
                </a:lnTo>
                <a:lnTo>
                  <a:pt x="399" y="418"/>
                </a:lnTo>
                <a:lnTo>
                  <a:pt x="400" y="418"/>
                </a:lnTo>
                <a:lnTo>
                  <a:pt x="401" y="418"/>
                </a:lnTo>
                <a:lnTo>
                  <a:pt x="402" y="418"/>
                </a:lnTo>
                <a:lnTo>
                  <a:pt x="403" y="418"/>
                </a:lnTo>
                <a:lnTo>
                  <a:pt x="404" y="418"/>
                </a:lnTo>
                <a:lnTo>
                  <a:pt x="405" y="418"/>
                </a:lnTo>
                <a:lnTo>
                  <a:pt x="406" y="418"/>
                </a:lnTo>
                <a:lnTo>
                  <a:pt x="407" y="418"/>
                </a:lnTo>
                <a:lnTo>
                  <a:pt x="408" y="418"/>
                </a:lnTo>
                <a:lnTo>
                  <a:pt x="409" y="418"/>
                </a:lnTo>
                <a:lnTo>
                  <a:pt x="410" y="419"/>
                </a:lnTo>
                <a:lnTo>
                  <a:pt x="411" y="419"/>
                </a:lnTo>
                <a:lnTo>
                  <a:pt x="412" y="419"/>
                </a:lnTo>
                <a:lnTo>
                  <a:pt x="413" y="419"/>
                </a:lnTo>
                <a:lnTo>
                  <a:pt x="414" y="419"/>
                </a:lnTo>
                <a:lnTo>
                  <a:pt x="415" y="419"/>
                </a:lnTo>
                <a:lnTo>
                  <a:pt x="416" y="419"/>
                </a:lnTo>
                <a:lnTo>
                  <a:pt x="417" y="419"/>
                </a:lnTo>
                <a:lnTo>
                  <a:pt x="418" y="419"/>
                </a:lnTo>
                <a:lnTo>
                  <a:pt x="419" y="419"/>
                </a:lnTo>
                <a:lnTo>
                  <a:pt x="420" y="419"/>
                </a:lnTo>
                <a:lnTo>
                  <a:pt x="421" y="419"/>
                </a:lnTo>
                <a:lnTo>
                  <a:pt x="422" y="419"/>
                </a:lnTo>
                <a:lnTo>
                  <a:pt x="423" y="419"/>
                </a:lnTo>
                <a:lnTo>
                  <a:pt x="424" y="419"/>
                </a:lnTo>
                <a:lnTo>
                  <a:pt x="425" y="419"/>
                </a:lnTo>
                <a:lnTo>
                  <a:pt x="426" y="419"/>
                </a:lnTo>
                <a:lnTo>
                  <a:pt x="427" y="419"/>
                </a:lnTo>
                <a:lnTo>
                  <a:pt x="428" y="419"/>
                </a:lnTo>
                <a:lnTo>
                  <a:pt x="429" y="420"/>
                </a:lnTo>
                <a:lnTo>
                  <a:pt x="430" y="420"/>
                </a:lnTo>
                <a:lnTo>
                  <a:pt x="431" y="420"/>
                </a:lnTo>
                <a:lnTo>
                  <a:pt x="432" y="420"/>
                </a:lnTo>
                <a:lnTo>
                  <a:pt x="433" y="420"/>
                </a:lnTo>
                <a:lnTo>
                  <a:pt x="434" y="420"/>
                </a:lnTo>
                <a:lnTo>
                  <a:pt x="435" y="420"/>
                </a:lnTo>
                <a:lnTo>
                  <a:pt x="436" y="420"/>
                </a:lnTo>
                <a:lnTo>
                  <a:pt x="437" y="420"/>
                </a:lnTo>
                <a:lnTo>
                  <a:pt x="438" y="420"/>
                </a:lnTo>
                <a:lnTo>
                  <a:pt x="439" y="420"/>
                </a:lnTo>
                <a:lnTo>
                  <a:pt x="440" y="420"/>
                </a:lnTo>
                <a:lnTo>
                  <a:pt x="441" y="420"/>
                </a:lnTo>
                <a:lnTo>
                  <a:pt x="442" y="420"/>
                </a:lnTo>
                <a:lnTo>
                  <a:pt x="443" y="420"/>
                </a:lnTo>
                <a:lnTo>
                  <a:pt x="444" y="420"/>
                </a:lnTo>
                <a:lnTo>
                  <a:pt x="445" y="420"/>
                </a:lnTo>
                <a:lnTo>
                  <a:pt x="446" y="420"/>
                </a:lnTo>
                <a:lnTo>
                  <a:pt x="447" y="420"/>
                </a:lnTo>
                <a:lnTo>
                  <a:pt x="448" y="420"/>
                </a:lnTo>
                <a:lnTo>
                  <a:pt x="449" y="420"/>
                </a:lnTo>
                <a:lnTo>
                  <a:pt x="450" y="421"/>
                </a:lnTo>
                <a:lnTo>
                  <a:pt x="451" y="421"/>
                </a:lnTo>
                <a:lnTo>
                  <a:pt x="452" y="421"/>
                </a:lnTo>
                <a:lnTo>
                  <a:pt x="453" y="421"/>
                </a:lnTo>
                <a:lnTo>
                  <a:pt x="454" y="421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5" name="Freeform 18"/>
          <p:cNvSpPr>
            <a:spLocks/>
          </p:cNvSpPr>
          <p:nvPr/>
        </p:nvSpPr>
        <p:spPr bwMode="auto">
          <a:xfrm>
            <a:off x="2333625" y="3441700"/>
            <a:ext cx="1281113" cy="209550"/>
          </a:xfrm>
          <a:custGeom>
            <a:avLst/>
            <a:gdLst>
              <a:gd name="T0" fmla="*/ 0 w 784"/>
              <a:gd name="T1" fmla="*/ 0 h 132"/>
              <a:gd name="T2" fmla="*/ 2147483647 w 784"/>
              <a:gd name="T3" fmla="*/ 2147483647 h 132"/>
              <a:gd name="T4" fmla="*/ 2147483647 w 784"/>
              <a:gd name="T5" fmla="*/ 2147483647 h 132"/>
              <a:gd name="T6" fmla="*/ 2147483647 w 784"/>
              <a:gd name="T7" fmla="*/ 2147483647 h 132"/>
              <a:gd name="T8" fmla="*/ 2147483647 w 784"/>
              <a:gd name="T9" fmla="*/ 2147483647 h 132"/>
              <a:gd name="T10" fmla="*/ 2147483647 w 784"/>
              <a:gd name="T11" fmla="*/ 2147483647 h 132"/>
              <a:gd name="T12" fmla="*/ 2147483647 w 784"/>
              <a:gd name="T13" fmla="*/ 2147483647 h 1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84" h="132">
                <a:moveTo>
                  <a:pt x="0" y="0"/>
                </a:moveTo>
                <a:lnTo>
                  <a:pt x="100" y="42"/>
                </a:lnTo>
                <a:lnTo>
                  <a:pt x="194" y="70"/>
                </a:lnTo>
                <a:lnTo>
                  <a:pt x="318" y="94"/>
                </a:lnTo>
                <a:lnTo>
                  <a:pt x="504" y="118"/>
                </a:lnTo>
                <a:lnTo>
                  <a:pt x="639" y="128"/>
                </a:lnTo>
                <a:lnTo>
                  <a:pt x="784" y="132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6" name="Freeform 19"/>
          <p:cNvSpPr>
            <a:spLocks noChangeAspect="1"/>
          </p:cNvSpPr>
          <p:nvPr/>
        </p:nvSpPr>
        <p:spPr bwMode="auto">
          <a:xfrm flipH="1">
            <a:off x="88900" y="2079625"/>
            <a:ext cx="1655763" cy="1584325"/>
          </a:xfrm>
          <a:custGeom>
            <a:avLst/>
            <a:gdLst>
              <a:gd name="T0" fmla="*/ 2147483647 w 454"/>
              <a:gd name="T1" fmla="*/ 2147483647 h 421"/>
              <a:gd name="T2" fmla="*/ 2147483647 w 454"/>
              <a:gd name="T3" fmla="*/ 2147483647 h 421"/>
              <a:gd name="T4" fmla="*/ 2147483647 w 454"/>
              <a:gd name="T5" fmla="*/ 2147483647 h 421"/>
              <a:gd name="T6" fmla="*/ 2147483647 w 454"/>
              <a:gd name="T7" fmla="*/ 2147483647 h 421"/>
              <a:gd name="T8" fmla="*/ 2147483647 w 454"/>
              <a:gd name="T9" fmla="*/ 2147483647 h 421"/>
              <a:gd name="T10" fmla="*/ 2147483647 w 454"/>
              <a:gd name="T11" fmla="*/ 2147483647 h 421"/>
              <a:gd name="T12" fmla="*/ 2147483647 w 454"/>
              <a:gd name="T13" fmla="*/ 2147483647 h 421"/>
              <a:gd name="T14" fmla="*/ 2147483647 w 454"/>
              <a:gd name="T15" fmla="*/ 2147483647 h 421"/>
              <a:gd name="T16" fmla="*/ 2147483647 w 454"/>
              <a:gd name="T17" fmla="*/ 2147483647 h 421"/>
              <a:gd name="T18" fmla="*/ 2147483647 w 454"/>
              <a:gd name="T19" fmla="*/ 2147483647 h 421"/>
              <a:gd name="T20" fmla="*/ 2147483647 w 454"/>
              <a:gd name="T21" fmla="*/ 2147483647 h 421"/>
              <a:gd name="T22" fmla="*/ 2147483647 w 454"/>
              <a:gd name="T23" fmla="*/ 2147483647 h 421"/>
              <a:gd name="T24" fmla="*/ 2147483647 w 454"/>
              <a:gd name="T25" fmla="*/ 2147483647 h 421"/>
              <a:gd name="T26" fmla="*/ 2147483647 w 454"/>
              <a:gd name="T27" fmla="*/ 2147483647 h 421"/>
              <a:gd name="T28" fmla="*/ 2147483647 w 454"/>
              <a:gd name="T29" fmla="*/ 2147483647 h 421"/>
              <a:gd name="T30" fmla="*/ 2147483647 w 454"/>
              <a:gd name="T31" fmla="*/ 2147483647 h 421"/>
              <a:gd name="T32" fmla="*/ 2147483647 w 454"/>
              <a:gd name="T33" fmla="*/ 2147483647 h 421"/>
              <a:gd name="T34" fmla="*/ 2147483647 w 454"/>
              <a:gd name="T35" fmla="*/ 2147483647 h 421"/>
              <a:gd name="T36" fmla="*/ 2147483647 w 454"/>
              <a:gd name="T37" fmla="*/ 2147483647 h 421"/>
              <a:gd name="T38" fmla="*/ 2147483647 w 454"/>
              <a:gd name="T39" fmla="*/ 2147483647 h 421"/>
              <a:gd name="T40" fmla="*/ 2147483647 w 454"/>
              <a:gd name="T41" fmla="*/ 2147483647 h 421"/>
              <a:gd name="T42" fmla="*/ 2147483647 w 454"/>
              <a:gd name="T43" fmla="*/ 2147483647 h 421"/>
              <a:gd name="T44" fmla="*/ 2147483647 w 454"/>
              <a:gd name="T45" fmla="*/ 2147483647 h 421"/>
              <a:gd name="T46" fmla="*/ 2147483647 w 454"/>
              <a:gd name="T47" fmla="*/ 2147483647 h 421"/>
              <a:gd name="T48" fmla="*/ 2147483647 w 454"/>
              <a:gd name="T49" fmla="*/ 2147483647 h 421"/>
              <a:gd name="T50" fmla="*/ 2147483647 w 454"/>
              <a:gd name="T51" fmla="*/ 2147483647 h 421"/>
              <a:gd name="T52" fmla="*/ 2147483647 w 454"/>
              <a:gd name="T53" fmla="*/ 2147483647 h 421"/>
              <a:gd name="T54" fmla="*/ 2147483647 w 454"/>
              <a:gd name="T55" fmla="*/ 2147483647 h 421"/>
              <a:gd name="T56" fmla="*/ 2147483647 w 454"/>
              <a:gd name="T57" fmla="*/ 2147483647 h 421"/>
              <a:gd name="T58" fmla="*/ 2147483647 w 454"/>
              <a:gd name="T59" fmla="*/ 2147483647 h 421"/>
              <a:gd name="T60" fmla="*/ 2147483647 w 454"/>
              <a:gd name="T61" fmla="*/ 2147483647 h 421"/>
              <a:gd name="T62" fmla="*/ 2147483647 w 454"/>
              <a:gd name="T63" fmla="*/ 2147483647 h 421"/>
              <a:gd name="T64" fmla="*/ 2147483647 w 454"/>
              <a:gd name="T65" fmla="*/ 2147483647 h 421"/>
              <a:gd name="T66" fmla="*/ 2147483647 w 454"/>
              <a:gd name="T67" fmla="*/ 2147483647 h 421"/>
              <a:gd name="T68" fmla="*/ 2147483647 w 454"/>
              <a:gd name="T69" fmla="*/ 2147483647 h 421"/>
              <a:gd name="T70" fmla="*/ 2147483647 w 454"/>
              <a:gd name="T71" fmla="*/ 2147483647 h 421"/>
              <a:gd name="T72" fmla="*/ 2147483647 w 454"/>
              <a:gd name="T73" fmla="*/ 2147483647 h 421"/>
              <a:gd name="T74" fmla="*/ 2147483647 w 454"/>
              <a:gd name="T75" fmla="*/ 2147483647 h 421"/>
              <a:gd name="T76" fmla="*/ 2147483647 w 454"/>
              <a:gd name="T77" fmla="*/ 2147483647 h 421"/>
              <a:gd name="T78" fmla="*/ 2147483647 w 454"/>
              <a:gd name="T79" fmla="*/ 2147483647 h 421"/>
              <a:gd name="T80" fmla="*/ 2147483647 w 454"/>
              <a:gd name="T81" fmla="*/ 2147483647 h 421"/>
              <a:gd name="T82" fmla="*/ 2147483647 w 454"/>
              <a:gd name="T83" fmla="*/ 2147483647 h 421"/>
              <a:gd name="T84" fmla="*/ 2147483647 w 454"/>
              <a:gd name="T85" fmla="*/ 2147483647 h 421"/>
              <a:gd name="T86" fmla="*/ 2147483647 w 454"/>
              <a:gd name="T87" fmla="*/ 2147483647 h 421"/>
              <a:gd name="T88" fmla="*/ 2147483647 w 454"/>
              <a:gd name="T89" fmla="*/ 2147483647 h 421"/>
              <a:gd name="T90" fmla="*/ 2147483647 w 454"/>
              <a:gd name="T91" fmla="*/ 2147483647 h 421"/>
              <a:gd name="T92" fmla="*/ 2147483647 w 454"/>
              <a:gd name="T93" fmla="*/ 2147483647 h 421"/>
              <a:gd name="T94" fmla="*/ 2147483647 w 454"/>
              <a:gd name="T95" fmla="*/ 2147483647 h 421"/>
              <a:gd name="T96" fmla="*/ 2147483647 w 454"/>
              <a:gd name="T97" fmla="*/ 2147483647 h 421"/>
              <a:gd name="T98" fmla="*/ 2147483647 w 454"/>
              <a:gd name="T99" fmla="*/ 2147483647 h 421"/>
              <a:gd name="T100" fmla="*/ 2147483647 w 454"/>
              <a:gd name="T101" fmla="*/ 2147483647 h 421"/>
              <a:gd name="T102" fmla="*/ 2147483647 w 454"/>
              <a:gd name="T103" fmla="*/ 2147483647 h 421"/>
              <a:gd name="T104" fmla="*/ 2147483647 w 454"/>
              <a:gd name="T105" fmla="*/ 2147483647 h 421"/>
              <a:gd name="T106" fmla="*/ 2147483647 w 454"/>
              <a:gd name="T107" fmla="*/ 2147483647 h 421"/>
              <a:gd name="T108" fmla="*/ 2147483647 w 454"/>
              <a:gd name="T109" fmla="*/ 2147483647 h 421"/>
              <a:gd name="T110" fmla="*/ 2147483647 w 454"/>
              <a:gd name="T111" fmla="*/ 2147483647 h 42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454" h="421">
                <a:moveTo>
                  <a:pt x="0" y="0"/>
                </a:moveTo>
                <a:lnTo>
                  <a:pt x="1" y="19"/>
                </a:lnTo>
                <a:lnTo>
                  <a:pt x="2" y="35"/>
                </a:lnTo>
                <a:lnTo>
                  <a:pt x="3" y="51"/>
                </a:lnTo>
                <a:lnTo>
                  <a:pt x="4" y="66"/>
                </a:lnTo>
                <a:lnTo>
                  <a:pt x="5" y="79"/>
                </a:lnTo>
                <a:lnTo>
                  <a:pt x="6" y="92"/>
                </a:lnTo>
                <a:lnTo>
                  <a:pt x="7" y="103"/>
                </a:lnTo>
                <a:lnTo>
                  <a:pt x="8" y="114"/>
                </a:lnTo>
                <a:lnTo>
                  <a:pt x="9" y="124"/>
                </a:lnTo>
                <a:lnTo>
                  <a:pt x="10" y="134"/>
                </a:lnTo>
                <a:lnTo>
                  <a:pt x="11" y="143"/>
                </a:lnTo>
                <a:lnTo>
                  <a:pt x="12" y="152"/>
                </a:lnTo>
                <a:lnTo>
                  <a:pt x="13" y="160"/>
                </a:lnTo>
                <a:lnTo>
                  <a:pt x="14" y="167"/>
                </a:lnTo>
                <a:lnTo>
                  <a:pt x="15" y="175"/>
                </a:lnTo>
                <a:lnTo>
                  <a:pt x="16" y="181"/>
                </a:lnTo>
                <a:lnTo>
                  <a:pt x="17" y="188"/>
                </a:lnTo>
                <a:lnTo>
                  <a:pt x="18" y="194"/>
                </a:lnTo>
                <a:lnTo>
                  <a:pt x="19" y="200"/>
                </a:lnTo>
                <a:lnTo>
                  <a:pt x="20" y="206"/>
                </a:lnTo>
                <a:lnTo>
                  <a:pt x="21" y="211"/>
                </a:lnTo>
                <a:lnTo>
                  <a:pt x="22" y="216"/>
                </a:lnTo>
                <a:lnTo>
                  <a:pt x="23" y="221"/>
                </a:lnTo>
                <a:lnTo>
                  <a:pt x="24" y="226"/>
                </a:lnTo>
                <a:lnTo>
                  <a:pt x="25" y="230"/>
                </a:lnTo>
                <a:lnTo>
                  <a:pt x="26" y="235"/>
                </a:lnTo>
                <a:lnTo>
                  <a:pt x="27" y="239"/>
                </a:lnTo>
                <a:lnTo>
                  <a:pt x="28" y="243"/>
                </a:lnTo>
                <a:lnTo>
                  <a:pt x="29" y="247"/>
                </a:lnTo>
                <a:lnTo>
                  <a:pt x="30" y="250"/>
                </a:lnTo>
                <a:lnTo>
                  <a:pt x="31" y="254"/>
                </a:lnTo>
                <a:lnTo>
                  <a:pt x="32" y="257"/>
                </a:lnTo>
                <a:lnTo>
                  <a:pt x="33" y="261"/>
                </a:lnTo>
                <a:lnTo>
                  <a:pt x="34" y="264"/>
                </a:lnTo>
                <a:lnTo>
                  <a:pt x="35" y="267"/>
                </a:lnTo>
                <a:lnTo>
                  <a:pt x="36" y="270"/>
                </a:lnTo>
                <a:lnTo>
                  <a:pt x="37" y="273"/>
                </a:lnTo>
                <a:lnTo>
                  <a:pt x="38" y="275"/>
                </a:lnTo>
                <a:lnTo>
                  <a:pt x="39" y="278"/>
                </a:lnTo>
                <a:lnTo>
                  <a:pt x="40" y="281"/>
                </a:lnTo>
                <a:lnTo>
                  <a:pt x="41" y="283"/>
                </a:lnTo>
                <a:lnTo>
                  <a:pt x="42" y="286"/>
                </a:lnTo>
                <a:lnTo>
                  <a:pt x="43" y="288"/>
                </a:lnTo>
                <a:lnTo>
                  <a:pt x="44" y="290"/>
                </a:lnTo>
                <a:lnTo>
                  <a:pt x="45" y="293"/>
                </a:lnTo>
                <a:lnTo>
                  <a:pt x="46" y="295"/>
                </a:lnTo>
                <a:lnTo>
                  <a:pt x="47" y="297"/>
                </a:lnTo>
                <a:lnTo>
                  <a:pt x="48" y="299"/>
                </a:lnTo>
                <a:lnTo>
                  <a:pt x="49" y="301"/>
                </a:lnTo>
                <a:lnTo>
                  <a:pt x="50" y="303"/>
                </a:lnTo>
                <a:lnTo>
                  <a:pt x="51" y="305"/>
                </a:lnTo>
                <a:lnTo>
                  <a:pt x="52" y="306"/>
                </a:lnTo>
                <a:lnTo>
                  <a:pt x="53" y="308"/>
                </a:lnTo>
                <a:lnTo>
                  <a:pt x="54" y="310"/>
                </a:lnTo>
                <a:lnTo>
                  <a:pt x="55" y="312"/>
                </a:lnTo>
                <a:lnTo>
                  <a:pt x="56" y="313"/>
                </a:lnTo>
                <a:lnTo>
                  <a:pt x="57" y="315"/>
                </a:lnTo>
                <a:lnTo>
                  <a:pt x="58" y="317"/>
                </a:lnTo>
                <a:lnTo>
                  <a:pt x="59" y="318"/>
                </a:lnTo>
                <a:lnTo>
                  <a:pt x="60" y="320"/>
                </a:lnTo>
                <a:lnTo>
                  <a:pt x="61" y="321"/>
                </a:lnTo>
                <a:lnTo>
                  <a:pt x="62" y="322"/>
                </a:lnTo>
                <a:lnTo>
                  <a:pt x="63" y="324"/>
                </a:lnTo>
                <a:lnTo>
                  <a:pt x="64" y="325"/>
                </a:lnTo>
                <a:lnTo>
                  <a:pt x="65" y="327"/>
                </a:lnTo>
                <a:lnTo>
                  <a:pt x="66" y="328"/>
                </a:lnTo>
                <a:lnTo>
                  <a:pt x="67" y="329"/>
                </a:lnTo>
                <a:lnTo>
                  <a:pt x="68" y="330"/>
                </a:lnTo>
                <a:lnTo>
                  <a:pt x="69" y="332"/>
                </a:lnTo>
                <a:lnTo>
                  <a:pt x="70" y="333"/>
                </a:lnTo>
                <a:lnTo>
                  <a:pt x="71" y="334"/>
                </a:lnTo>
                <a:lnTo>
                  <a:pt x="72" y="335"/>
                </a:lnTo>
                <a:lnTo>
                  <a:pt x="73" y="336"/>
                </a:lnTo>
                <a:lnTo>
                  <a:pt x="74" y="337"/>
                </a:lnTo>
                <a:lnTo>
                  <a:pt x="75" y="338"/>
                </a:lnTo>
                <a:lnTo>
                  <a:pt x="76" y="339"/>
                </a:lnTo>
                <a:lnTo>
                  <a:pt x="77" y="340"/>
                </a:lnTo>
                <a:lnTo>
                  <a:pt x="78" y="341"/>
                </a:lnTo>
                <a:lnTo>
                  <a:pt x="79" y="342"/>
                </a:lnTo>
                <a:lnTo>
                  <a:pt x="80" y="343"/>
                </a:lnTo>
                <a:lnTo>
                  <a:pt x="81" y="344"/>
                </a:lnTo>
                <a:lnTo>
                  <a:pt x="82" y="345"/>
                </a:lnTo>
                <a:lnTo>
                  <a:pt x="83" y="346"/>
                </a:lnTo>
                <a:lnTo>
                  <a:pt x="84" y="347"/>
                </a:lnTo>
                <a:lnTo>
                  <a:pt x="85" y="348"/>
                </a:lnTo>
                <a:lnTo>
                  <a:pt x="86" y="349"/>
                </a:lnTo>
                <a:lnTo>
                  <a:pt x="87" y="350"/>
                </a:lnTo>
                <a:lnTo>
                  <a:pt x="88" y="350"/>
                </a:lnTo>
                <a:lnTo>
                  <a:pt x="89" y="351"/>
                </a:lnTo>
                <a:lnTo>
                  <a:pt x="90" y="352"/>
                </a:lnTo>
                <a:lnTo>
                  <a:pt x="91" y="353"/>
                </a:lnTo>
                <a:lnTo>
                  <a:pt x="92" y="354"/>
                </a:lnTo>
                <a:lnTo>
                  <a:pt x="93" y="354"/>
                </a:lnTo>
                <a:lnTo>
                  <a:pt x="94" y="355"/>
                </a:lnTo>
                <a:lnTo>
                  <a:pt x="95" y="356"/>
                </a:lnTo>
                <a:lnTo>
                  <a:pt x="96" y="357"/>
                </a:lnTo>
                <a:lnTo>
                  <a:pt x="97" y="357"/>
                </a:lnTo>
                <a:lnTo>
                  <a:pt x="98" y="358"/>
                </a:lnTo>
                <a:lnTo>
                  <a:pt x="99" y="359"/>
                </a:lnTo>
                <a:lnTo>
                  <a:pt x="100" y="359"/>
                </a:lnTo>
                <a:lnTo>
                  <a:pt x="101" y="360"/>
                </a:lnTo>
                <a:lnTo>
                  <a:pt x="102" y="361"/>
                </a:lnTo>
                <a:lnTo>
                  <a:pt x="103" y="361"/>
                </a:lnTo>
                <a:lnTo>
                  <a:pt x="104" y="362"/>
                </a:lnTo>
                <a:lnTo>
                  <a:pt x="105" y="363"/>
                </a:lnTo>
                <a:lnTo>
                  <a:pt x="106" y="363"/>
                </a:lnTo>
                <a:lnTo>
                  <a:pt x="107" y="364"/>
                </a:lnTo>
                <a:lnTo>
                  <a:pt x="108" y="364"/>
                </a:lnTo>
                <a:lnTo>
                  <a:pt x="109" y="365"/>
                </a:lnTo>
                <a:lnTo>
                  <a:pt x="110" y="366"/>
                </a:lnTo>
                <a:lnTo>
                  <a:pt x="111" y="366"/>
                </a:lnTo>
                <a:lnTo>
                  <a:pt x="112" y="367"/>
                </a:lnTo>
                <a:lnTo>
                  <a:pt x="113" y="367"/>
                </a:lnTo>
                <a:lnTo>
                  <a:pt x="114" y="368"/>
                </a:lnTo>
                <a:lnTo>
                  <a:pt x="115" y="368"/>
                </a:lnTo>
                <a:lnTo>
                  <a:pt x="116" y="369"/>
                </a:lnTo>
                <a:lnTo>
                  <a:pt x="117" y="369"/>
                </a:lnTo>
                <a:lnTo>
                  <a:pt x="118" y="370"/>
                </a:lnTo>
                <a:lnTo>
                  <a:pt x="119" y="370"/>
                </a:lnTo>
                <a:lnTo>
                  <a:pt x="120" y="371"/>
                </a:lnTo>
                <a:lnTo>
                  <a:pt x="121" y="371"/>
                </a:lnTo>
                <a:lnTo>
                  <a:pt x="122" y="372"/>
                </a:lnTo>
                <a:lnTo>
                  <a:pt x="123" y="372"/>
                </a:lnTo>
                <a:lnTo>
                  <a:pt x="124" y="373"/>
                </a:lnTo>
                <a:lnTo>
                  <a:pt x="125" y="373"/>
                </a:lnTo>
                <a:lnTo>
                  <a:pt x="126" y="374"/>
                </a:lnTo>
                <a:lnTo>
                  <a:pt x="127" y="374"/>
                </a:lnTo>
                <a:lnTo>
                  <a:pt x="128" y="375"/>
                </a:lnTo>
                <a:lnTo>
                  <a:pt x="129" y="375"/>
                </a:lnTo>
                <a:lnTo>
                  <a:pt x="130" y="376"/>
                </a:lnTo>
                <a:lnTo>
                  <a:pt x="131" y="376"/>
                </a:lnTo>
                <a:lnTo>
                  <a:pt x="132" y="376"/>
                </a:lnTo>
                <a:lnTo>
                  <a:pt x="133" y="377"/>
                </a:lnTo>
                <a:lnTo>
                  <a:pt x="134" y="377"/>
                </a:lnTo>
                <a:lnTo>
                  <a:pt x="135" y="378"/>
                </a:lnTo>
                <a:lnTo>
                  <a:pt x="136" y="378"/>
                </a:lnTo>
                <a:lnTo>
                  <a:pt x="137" y="378"/>
                </a:lnTo>
                <a:lnTo>
                  <a:pt x="138" y="379"/>
                </a:lnTo>
                <a:lnTo>
                  <a:pt x="139" y="379"/>
                </a:lnTo>
                <a:lnTo>
                  <a:pt x="140" y="380"/>
                </a:lnTo>
                <a:lnTo>
                  <a:pt x="141" y="380"/>
                </a:lnTo>
                <a:lnTo>
                  <a:pt x="142" y="380"/>
                </a:lnTo>
                <a:lnTo>
                  <a:pt x="143" y="381"/>
                </a:lnTo>
                <a:lnTo>
                  <a:pt x="144" y="381"/>
                </a:lnTo>
                <a:lnTo>
                  <a:pt x="145" y="382"/>
                </a:lnTo>
                <a:lnTo>
                  <a:pt x="146" y="382"/>
                </a:lnTo>
                <a:lnTo>
                  <a:pt x="147" y="382"/>
                </a:lnTo>
                <a:lnTo>
                  <a:pt x="148" y="383"/>
                </a:lnTo>
                <a:lnTo>
                  <a:pt x="149" y="383"/>
                </a:lnTo>
                <a:lnTo>
                  <a:pt x="150" y="383"/>
                </a:lnTo>
                <a:lnTo>
                  <a:pt x="151" y="384"/>
                </a:lnTo>
                <a:lnTo>
                  <a:pt x="152" y="384"/>
                </a:lnTo>
                <a:lnTo>
                  <a:pt x="153" y="384"/>
                </a:lnTo>
                <a:lnTo>
                  <a:pt x="154" y="385"/>
                </a:lnTo>
                <a:lnTo>
                  <a:pt x="155" y="385"/>
                </a:lnTo>
                <a:lnTo>
                  <a:pt x="156" y="385"/>
                </a:lnTo>
                <a:lnTo>
                  <a:pt x="157" y="386"/>
                </a:lnTo>
                <a:lnTo>
                  <a:pt x="158" y="386"/>
                </a:lnTo>
                <a:lnTo>
                  <a:pt x="159" y="386"/>
                </a:lnTo>
                <a:lnTo>
                  <a:pt x="160" y="386"/>
                </a:lnTo>
                <a:lnTo>
                  <a:pt x="161" y="387"/>
                </a:lnTo>
                <a:lnTo>
                  <a:pt x="162" y="387"/>
                </a:lnTo>
                <a:lnTo>
                  <a:pt x="163" y="387"/>
                </a:lnTo>
                <a:lnTo>
                  <a:pt x="164" y="388"/>
                </a:lnTo>
                <a:lnTo>
                  <a:pt x="165" y="388"/>
                </a:lnTo>
                <a:lnTo>
                  <a:pt x="166" y="388"/>
                </a:lnTo>
                <a:lnTo>
                  <a:pt x="167" y="389"/>
                </a:lnTo>
                <a:lnTo>
                  <a:pt x="168" y="389"/>
                </a:lnTo>
                <a:lnTo>
                  <a:pt x="169" y="389"/>
                </a:lnTo>
                <a:lnTo>
                  <a:pt x="170" y="389"/>
                </a:lnTo>
                <a:lnTo>
                  <a:pt x="171" y="390"/>
                </a:lnTo>
                <a:lnTo>
                  <a:pt x="172" y="390"/>
                </a:lnTo>
                <a:lnTo>
                  <a:pt x="173" y="390"/>
                </a:lnTo>
                <a:lnTo>
                  <a:pt x="174" y="390"/>
                </a:lnTo>
                <a:lnTo>
                  <a:pt x="175" y="391"/>
                </a:lnTo>
                <a:lnTo>
                  <a:pt x="176" y="391"/>
                </a:lnTo>
                <a:lnTo>
                  <a:pt x="177" y="391"/>
                </a:lnTo>
                <a:lnTo>
                  <a:pt x="178" y="391"/>
                </a:lnTo>
                <a:lnTo>
                  <a:pt x="179" y="392"/>
                </a:lnTo>
                <a:lnTo>
                  <a:pt x="180" y="392"/>
                </a:lnTo>
                <a:lnTo>
                  <a:pt x="181" y="392"/>
                </a:lnTo>
                <a:lnTo>
                  <a:pt x="182" y="392"/>
                </a:lnTo>
                <a:lnTo>
                  <a:pt x="183" y="393"/>
                </a:lnTo>
                <a:lnTo>
                  <a:pt x="184" y="393"/>
                </a:lnTo>
                <a:lnTo>
                  <a:pt x="185" y="393"/>
                </a:lnTo>
                <a:lnTo>
                  <a:pt x="186" y="393"/>
                </a:lnTo>
                <a:lnTo>
                  <a:pt x="187" y="394"/>
                </a:lnTo>
                <a:lnTo>
                  <a:pt x="188" y="394"/>
                </a:lnTo>
                <a:lnTo>
                  <a:pt x="189" y="394"/>
                </a:lnTo>
                <a:lnTo>
                  <a:pt x="190" y="394"/>
                </a:lnTo>
                <a:lnTo>
                  <a:pt x="191" y="395"/>
                </a:lnTo>
                <a:lnTo>
                  <a:pt x="192" y="395"/>
                </a:lnTo>
                <a:lnTo>
                  <a:pt x="193" y="395"/>
                </a:lnTo>
                <a:lnTo>
                  <a:pt x="194" y="395"/>
                </a:lnTo>
                <a:lnTo>
                  <a:pt x="195" y="395"/>
                </a:lnTo>
                <a:lnTo>
                  <a:pt x="196" y="396"/>
                </a:lnTo>
                <a:lnTo>
                  <a:pt x="197" y="396"/>
                </a:lnTo>
                <a:lnTo>
                  <a:pt x="198" y="396"/>
                </a:lnTo>
                <a:lnTo>
                  <a:pt x="199" y="396"/>
                </a:lnTo>
                <a:lnTo>
                  <a:pt x="200" y="396"/>
                </a:lnTo>
                <a:lnTo>
                  <a:pt x="201" y="397"/>
                </a:lnTo>
                <a:lnTo>
                  <a:pt x="202" y="397"/>
                </a:lnTo>
                <a:lnTo>
                  <a:pt x="203" y="397"/>
                </a:lnTo>
                <a:lnTo>
                  <a:pt x="204" y="397"/>
                </a:lnTo>
                <a:lnTo>
                  <a:pt x="205" y="397"/>
                </a:lnTo>
                <a:lnTo>
                  <a:pt x="206" y="398"/>
                </a:lnTo>
                <a:lnTo>
                  <a:pt x="207" y="398"/>
                </a:lnTo>
                <a:lnTo>
                  <a:pt x="208" y="398"/>
                </a:lnTo>
                <a:lnTo>
                  <a:pt x="209" y="398"/>
                </a:lnTo>
                <a:lnTo>
                  <a:pt x="210" y="398"/>
                </a:lnTo>
                <a:lnTo>
                  <a:pt x="211" y="399"/>
                </a:lnTo>
                <a:lnTo>
                  <a:pt x="212" y="399"/>
                </a:lnTo>
                <a:lnTo>
                  <a:pt x="213" y="399"/>
                </a:lnTo>
                <a:lnTo>
                  <a:pt x="214" y="399"/>
                </a:lnTo>
                <a:lnTo>
                  <a:pt x="215" y="399"/>
                </a:lnTo>
                <a:lnTo>
                  <a:pt x="216" y="399"/>
                </a:lnTo>
                <a:lnTo>
                  <a:pt x="217" y="400"/>
                </a:lnTo>
                <a:lnTo>
                  <a:pt x="218" y="400"/>
                </a:lnTo>
                <a:lnTo>
                  <a:pt x="219" y="400"/>
                </a:lnTo>
                <a:lnTo>
                  <a:pt x="220" y="400"/>
                </a:lnTo>
                <a:lnTo>
                  <a:pt x="221" y="400"/>
                </a:lnTo>
                <a:lnTo>
                  <a:pt x="222" y="401"/>
                </a:lnTo>
                <a:lnTo>
                  <a:pt x="223" y="401"/>
                </a:lnTo>
                <a:lnTo>
                  <a:pt x="224" y="401"/>
                </a:lnTo>
                <a:lnTo>
                  <a:pt x="225" y="401"/>
                </a:lnTo>
                <a:lnTo>
                  <a:pt x="226" y="401"/>
                </a:lnTo>
                <a:lnTo>
                  <a:pt x="227" y="401"/>
                </a:lnTo>
                <a:lnTo>
                  <a:pt x="228" y="402"/>
                </a:lnTo>
                <a:lnTo>
                  <a:pt x="229" y="402"/>
                </a:lnTo>
                <a:lnTo>
                  <a:pt x="230" y="402"/>
                </a:lnTo>
                <a:lnTo>
                  <a:pt x="231" y="402"/>
                </a:lnTo>
                <a:lnTo>
                  <a:pt x="232" y="402"/>
                </a:lnTo>
                <a:lnTo>
                  <a:pt x="233" y="402"/>
                </a:lnTo>
                <a:lnTo>
                  <a:pt x="234" y="402"/>
                </a:lnTo>
                <a:lnTo>
                  <a:pt x="235" y="403"/>
                </a:lnTo>
                <a:lnTo>
                  <a:pt x="236" y="403"/>
                </a:lnTo>
                <a:lnTo>
                  <a:pt x="237" y="403"/>
                </a:lnTo>
                <a:lnTo>
                  <a:pt x="238" y="403"/>
                </a:lnTo>
                <a:lnTo>
                  <a:pt x="239" y="403"/>
                </a:lnTo>
                <a:lnTo>
                  <a:pt x="240" y="403"/>
                </a:lnTo>
                <a:lnTo>
                  <a:pt x="241" y="404"/>
                </a:lnTo>
                <a:lnTo>
                  <a:pt x="242" y="404"/>
                </a:lnTo>
                <a:lnTo>
                  <a:pt x="243" y="404"/>
                </a:lnTo>
                <a:lnTo>
                  <a:pt x="244" y="404"/>
                </a:lnTo>
                <a:lnTo>
                  <a:pt x="245" y="404"/>
                </a:lnTo>
                <a:lnTo>
                  <a:pt x="246" y="404"/>
                </a:lnTo>
                <a:lnTo>
                  <a:pt x="247" y="404"/>
                </a:lnTo>
                <a:lnTo>
                  <a:pt x="248" y="404"/>
                </a:lnTo>
                <a:lnTo>
                  <a:pt x="249" y="405"/>
                </a:lnTo>
                <a:lnTo>
                  <a:pt x="250" y="405"/>
                </a:lnTo>
                <a:lnTo>
                  <a:pt x="251" y="405"/>
                </a:lnTo>
                <a:lnTo>
                  <a:pt x="252" y="405"/>
                </a:lnTo>
                <a:lnTo>
                  <a:pt x="253" y="405"/>
                </a:lnTo>
                <a:lnTo>
                  <a:pt x="254" y="405"/>
                </a:lnTo>
                <a:lnTo>
                  <a:pt x="255" y="405"/>
                </a:lnTo>
                <a:lnTo>
                  <a:pt x="256" y="406"/>
                </a:lnTo>
                <a:lnTo>
                  <a:pt x="257" y="406"/>
                </a:lnTo>
                <a:lnTo>
                  <a:pt x="258" y="406"/>
                </a:lnTo>
                <a:lnTo>
                  <a:pt x="259" y="406"/>
                </a:lnTo>
                <a:lnTo>
                  <a:pt x="260" y="406"/>
                </a:lnTo>
                <a:lnTo>
                  <a:pt x="261" y="406"/>
                </a:lnTo>
                <a:lnTo>
                  <a:pt x="262" y="406"/>
                </a:lnTo>
                <a:lnTo>
                  <a:pt x="263" y="406"/>
                </a:lnTo>
                <a:lnTo>
                  <a:pt x="264" y="407"/>
                </a:lnTo>
                <a:lnTo>
                  <a:pt x="265" y="407"/>
                </a:lnTo>
                <a:lnTo>
                  <a:pt x="266" y="407"/>
                </a:lnTo>
                <a:lnTo>
                  <a:pt x="267" y="407"/>
                </a:lnTo>
                <a:lnTo>
                  <a:pt x="268" y="407"/>
                </a:lnTo>
                <a:lnTo>
                  <a:pt x="269" y="407"/>
                </a:lnTo>
                <a:lnTo>
                  <a:pt x="270" y="407"/>
                </a:lnTo>
                <a:lnTo>
                  <a:pt x="271" y="407"/>
                </a:lnTo>
                <a:lnTo>
                  <a:pt x="272" y="408"/>
                </a:lnTo>
                <a:lnTo>
                  <a:pt x="273" y="408"/>
                </a:lnTo>
                <a:lnTo>
                  <a:pt x="274" y="408"/>
                </a:lnTo>
                <a:lnTo>
                  <a:pt x="275" y="408"/>
                </a:lnTo>
                <a:lnTo>
                  <a:pt x="276" y="408"/>
                </a:lnTo>
                <a:lnTo>
                  <a:pt x="277" y="408"/>
                </a:lnTo>
                <a:lnTo>
                  <a:pt x="278" y="408"/>
                </a:lnTo>
                <a:lnTo>
                  <a:pt x="279" y="408"/>
                </a:lnTo>
                <a:lnTo>
                  <a:pt x="280" y="408"/>
                </a:lnTo>
                <a:lnTo>
                  <a:pt x="281" y="409"/>
                </a:lnTo>
                <a:lnTo>
                  <a:pt x="282" y="409"/>
                </a:lnTo>
                <a:lnTo>
                  <a:pt x="283" y="409"/>
                </a:lnTo>
                <a:lnTo>
                  <a:pt x="284" y="409"/>
                </a:lnTo>
                <a:lnTo>
                  <a:pt x="285" y="409"/>
                </a:lnTo>
                <a:lnTo>
                  <a:pt x="286" y="409"/>
                </a:lnTo>
                <a:lnTo>
                  <a:pt x="287" y="409"/>
                </a:lnTo>
                <a:lnTo>
                  <a:pt x="288" y="409"/>
                </a:lnTo>
                <a:lnTo>
                  <a:pt x="289" y="409"/>
                </a:lnTo>
                <a:lnTo>
                  <a:pt x="290" y="410"/>
                </a:lnTo>
                <a:lnTo>
                  <a:pt x="291" y="410"/>
                </a:lnTo>
                <a:lnTo>
                  <a:pt x="292" y="410"/>
                </a:lnTo>
                <a:lnTo>
                  <a:pt x="293" y="410"/>
                </a:lnTo>
                <a:lnTo>
                  <a:pt x="294" y="410"/>
                </a:lnTo>
                <a:lnTo>
                  <a:pt x="295" y="410"/>
                </a:lnTo>
                <a:lnTo>
                  <a:pt x="296" y="410"/>
                </a:lnTo>
                <a:lnTo>
                  <a:pt x="297" y="410"/>
                </a:lnTo>
                <a:lnTo>
                  <a:pt x="298" y="410"/>
                </a:lnTo>
                <a:lnTo>
                  <a:pt x="299" y="410"/>
                </a:lnTo>
                <a:lnTo>
                  <a:pt x="300" y="411"/>
                </a:lnTo>
                <a:lnTo>
                  <a:pt x="301" y="411"/>
                </a:lnTo>
                <a:lnTo>
                  <a:pt x="302" y="411"/>
                </a:lnTo>
                <a:lnTo>
                  <a:pt x="303" y="411"/>
                </a:lnTo>
                <a:lnTo>
                  <a:pt x="304" y="411"/>
                </a:lnTo>
                <a:lnTo>
                  <a:pt x="305" y="411"/>
                </a:lnTo>
                <a:lnTo>
                  <a:pt x="306" y="411"/>
                </a:lnTo>
                <a:lnTo>
                  <a:pt x="307" y="411"/>
                </a:lnTo>
                <a:lnTo>
                  <a:pt x="308" y="411"/>
                </a:lnTo>
                <a:lnTo>
                  <a:pt x="309" y="411"/>
                </a:lnTo>
                <a:lnTo>
                  <a:pt x="310" y="411"/>
                </a:lnTo>
                <a:lnTo>
                  <a:pt x="311" y="412"/>
                </a:lnTo>
                <a:lnTo>
                  <a:pt x="312" y="412"/>
                </a:lnTo>
                <a:lnTo>
                  <a:pt x="313" y="412"/>
                </a:lnTo>
                <a:lnTo>
                  <a:pt x="314" y="412"/>
                </a:lnTo>
                <a:lnTo>
                  <a:pt x="315" y="412"/>
                </a:lnTo>
                <a:lnTo>
                  <a:pt x="316" y="412"/>
                </a:lnTo>
                <a:lnTo>
                  <a:pt x="317" y="412"/>
                </a:lnTo>
                <a:lnTo>
                  <a:pt x="318" y="412"/>
                </a:lnTo>
                <a:lnTo>
                  <a:pt x="319" y="412"/>
                </a:lnTo>
                <a:lnTo>
                  <a:pt x="320" y="412"/>
                </a:lnTo>
                <a:lnTo>
                  <a:pt x="321" y="412"/>
                </a:lnTo>
                <a:lnTo>
                  <a:pt x="322" y="413"/>
                </a:lnTo>
                <a:lnTo>
                  <a:pt x="323" y="413"/>
                </a:lnTo>
                <a:lnTo>
                  <a:pt x="324" y="413"/>
                </a:lnTo>
                <a:lnTo>
                  <a:pt x="325" y="413"/>
                </a:lnTo>
                <a:lnTo>
                  <a:pt x="326" y="413"/>
                </a:lnTo>
                <a:lnTo>
                  <a:pt x="327" y="413"/>
                </a:lnTo>
                <a:lnTo>
                  <a:pt x="328" y="413"/>
                </a:lnTo>
                <a:lnTo>
                  <a:pt x="329" y="413"/>
                </a:lnTo>
                <a:lnTo>
                  <a:pt x="330" y="413"/>
                </a:lnTo>
                <a:lnTo>
                  <a:pt x="331" y="413"/>
                </a:lnTo>
                <a:lnTo>
                  <a:pt x="332" y="413"/>
                </a:lnTo>
                <a:lnTo>
                  <a:pt x="333" y="413"/>
                </a:lnTo>
                <a:lnTo>
                  <a:pt x="334" y="414"/>
                </a:lnTo>
                <a:lnTo>
                  <a:pt x="335" y="414"/>
                </a:lnTo>
                <a:lnTo>
                  <a:pt x="336" y="414"/>
                </a:lnTo>
                <a:lnTo>
                  <a:pt x="337" y="414"/>
                </a:lnTo>
                <a:lnTo>
                  <a:pt x="338" y="414"/>
                </a:lnTo>
                <a:lnTo>
                  <a:pt x="339" y="414"/>
                </a:lnTo>
                <a:lnTo>
                  <a:pt x="340" y="414"/>
                </a:lnTo>
                <a:lnTo>
                  <a:pt x="341" y="414"/>
                </a:lnTo>
                <a:lnTo>
                  <a:pt x="342" y="414"/>
                </a:lnTo>
                <a:lnTo>
                  <a:pt x="343" y="414"/>
                </a:lnTo>
                <a:lnTo>
                  <a:pt x="344" y="414"/>
                </a:lnTo>
                <a:lnTo>
                  <a:pt x="345" y="414"/>
                </a:lnTo>
                <a:lnTo>
                  <a:pt x="346" y="414"/>
                </a:lnTo>
                <a:lnTo>
                  <a:pt x="347" y="415"/>
                </a:lnTo>
                <a:lnTo>
                  <a:pt x="348" y="415"/>
                </a:lnTo>
                <a:lnTo>
                  <a:pt x="349" y="415"/>
                </a:lnTo>
                <a:lnTo>
                  <a:pt x="350" y="415"/>
                </a:lnTo>
                <a:lnTo>
                  <a:pt x="351" y="415"/>
                </a:lnTo>
                <a:lnTo>
                  <a:pt x="352" y="415"/>
                </a:lnTo>
                <a:lnTo>
                  <a:pt x="353" y="415"/>
                </a:lnTo>
                <a:lnTo>
                  <a:pt x="354" y="415"/>
                </a:lnTo>
                <a:lnTo>
                  <a:pt x="355" y="415"/>
                </a:lnTo>
                <a:lnTo>
                  <a:pt x="356" y="415"/>
                </a:lnTo>
                <a:lnTo>
                  <a:pt x="357" y="415"/>
                </a:lnTo>
                <a:lnTo>
                  <a:pt x="358" y="415"/>
                </a:lnTo>
                <a:lnTo>
                  <a:pt x="359" y="415"/>
                </a:lnTo>
                <a:lnTo>
                  <a:pt x="360" y="415"/>
                </a:lnTo>
                <a:lnTo>
                  <a:pt x="361" y="416"/>
                </a:lnTo>
                <a:lnTo>
                  <a:pt x="362" y="416"/>
                </a:lnTo>
                <a:lnTo>
                  <a:pt x="363" y="416"/>
                </a:lnTo>
                <a:lnTo>
                  <a:pt x="364" y="416"/>
                </a:lnTo>
                <a:lnTo>
                  <a:pt x="365" y="416"/>
                </a:lnTo>
                <a:lnTo>
                  <a:pt x="366" y="416"/>
                </a:lnTo>
                <a:lnTo>
                  <a:pt x="367" y="416"/>
                </a:lnTo>
                <a:lnTo>
                  <a:pt x="368" y="416"/>
                </a:lnTo>
                <a:lnTo>
                  <a:pt x="369" y="416"/>
                </a:lnTo>
                <a:lnTo>
                  <a:pt x="370" y="416"/>
                </a:lnTo>
                <a:lnTo>
                  <a:pt x="371" y="416"/>
                </a:lnTo>
                <a:lnTo>
                  <a:pt x="372" y="416"/>
                </a:lnTo>
                <a:lnTo>
                  <a:pt x="373" y="416"/>
                </a:lnTo>
                <a:lnTo>
                  <a:pt x="374" y="416"/>
                </a:lnTo>
                <a:lnTo>
                  <a:pt x="375" y="416"/>
                </a:lnTo>
                <a:lnTo>
                  <a:pt x="376" y="417"/>
                </a:lnTo>
                <a:lnTo>
                  <a:pt x="377" y="417"/>
                </a:lnTo>
                <a:lnTo>
                  <a:pt x="378" y="417"/>
                </a:lnTo>
                <a:lnTo>
                  <a:pt x="379" y="417"/>
                </a:lnTo>
                <a:lnTo>
                  <a:pt x="380" y="417"/>
                </a:lnTo>
                <a:lnTo>
                  <a:pt x="381" y="417"/>
                </a:lnTo>
                <a:lnTo>
                  <a:pt x="382" y="417"/>
                </a:lnTo>
                <a:lnTo>
                  <a:pt x="383" y="417"/>
                </a:lnTo>
                <a:lnTo>
                  <a:pt x="384" y="417"/>
                </a:lnTo>
                <a:lnTo>
                  <a:pt x="385" y="417"/>
                </a:lnTo>
                <a:lnTo>
                  <a:pt x="386" y="417"/>
                </a:lnTo>
                <a:lnTo>
                  <a:pt x="387" y="417"/>
                </a:lnTo>
                <a:lnTo>
                  <a:pt x="388" y="417"/>
                </a:lnTo>
                <a:lnTo>
                  <a:pt x="389" y="417"/>
                </a:lnTo>
                <a:lnTo>
                  <a:pt x="390" y="417"/>
                </a:lnTo>
                <a:lnTo>
                  <a:pt x="391" y="417"/>
                </a:lnTo>
                <a:lnTo>
                  <a:pt x="392" y="418"/>
                </a:lnTo>
                <a:lnTo>
                  <a:pt x="393" y="418"/>
                </a:lnTo>
                <a:lnTo>
                  <a:pt x="394" y="418"/>
                </a:lnTo>
                <a:lnTo>
                  <a:pt x="395" y="418"/>
                </a:lnTo>
                <a:lnTo>
                  <a:pt x="396" y="418"/>
                </a:lnTo>
                <a:lnTo>
                  <a:pt x="397" y="418"/>
                </a:lnTo>
                <a:lnTo>
                  <a:pt x="398" y="418"/>
                </a:lnTo>
                <a:lnTo>
                  <a:pt x="399" y="418"/>
                </a:lnTo>
                <a:lnTo>
                  <a:pt x="400" y="418"/>
                </a:lnTo>
                <a:lnTo>
                  <a:pt x="401" y="418"/>
                </a:lnTo>
                <a:lnTo>
                  <a:pt x="402" y="418"/>
                </a:lnTo>
                <a:lnTo>
                  <a:pt x="403" y="418"/>
                </a:lnTo>
                <a:lnTo>
                  <a:pt x="404" y="418"/>
                </a:lnTo>
                <a:lnTo>
                  <a:pt x="405" y="418"/>
                </a:lnTo>
                <a:lnTo>
                  <a:pt x="406" y="418"/>
                </a:lnTo>
                <a:lnTo>
                  <a:pt x="407" y="418"/>
                </a:lnTo>
                <a:lnTo>
                  <a:pt x="408" y="418"/>
                </a:lnTo>
                <a:lnTo>
                  <a:pt x="409" y="418"/>
                </a:lnTo>
                <a:lnTo>
                  <a:pt x="410" y="419"/>
                </a:lnTo>
                <a:lnTo>
                  <a:pt x="411" y="419"/>
                </a:lnTo>
                <a:lnTo>
                  <a:pt x="412" y="419"/>
                </a:lnTo>
                <a:lnTo>
                  <a:pt x="413" y="419"/>
                </a:lnTo>
                <a:lnTo>
                  <a:pt x="414" y="419"/>
                </a:lnTo>
                <a:lnTo>
                  <a:pt x="415" y="419"/>
                </a:lnTo>
                <a:lnTo>
                  <a:pt x="416" y="419"/>
                </a:lnTo>
                <a:lnTo>
                  <a:pt x="417" y="419"/>
                </a:lnTo>
                <a:lnTo>
                  <a:pt x="418" y="419"/>
                </a:lnTo>
                <a:lnTo>
                  <a:pt x="419" y="419"/>
                </a:lnTo>
                <a:lnTo>
                  <a:pt x="420" y="419"/>
                </a:lnTo>
                <a:lnTo>
                  <a:pt x="421" y="419"/>
                </a:lnTo>
                <a:lnTo>
                  <a:pt x="422" y="419"/>
                </a:lnTo>
                <a:lnTo>
                  <a:pt x="423" y="419"/>
                </a:lnTo>
                <a:lnTo>
                  <a:pt x="424" y="419"/>
                </a:lnTo>
                <a:lnTo>
                  <a:pt x="425" y="419"/>
                </a:lnTo>
                <a:lnTo>
                  <a:pt x="426" y="419"/>
                </a:lnTo>
                <a:lnTo>
                  <a:pt x="427" y="419"/>
                </a:lnTo>
                <a:lnTo>
                  <a:pt x="428" y="419"/>
                </a:lnTo>
                <a:lnTo>
                  <a:pt x="429" y="420"/>
                </a:lnTo>
                <a:lnTo>
                  <a:pt x="430" y="420"/>
                </a:lnTo>
                <a:lnTo>
                  <a:pt x="431" y="420"/>
                </a:lnTo>
                <a:lnTo>
                  <a:pt x="432" y="420"/>
                </a:lnTo>
                <a:lnTo>
                  <a:pt x="433" y="420"/>
                </a:lnTo>
                <a:lnTo>
                  <a:pt x="434" y="420"/>
                </a:lnTo>
                <a:lnTo>
                  <a:pt x="435" y="420"/>
                </a:lnTo>
                <a:lnTo>
                  <a:pt x="436" y="420"/>
                </a:lnTo>
                <a:lnTo>
                  <a:pt x="437" y="420"/>
                </a:lnTo>
                <a:lnTo>
                  <a:pt x="438" y="420"/>
                </a:lnTo>
                <a:lnTo>
                  <a:pt x="439" y="420"/>
                </a:lnTo>
                <a:lnTo>
                  <a:pt x="440" y="420"/>
                </a:lnTo>
                <a:lnTo>
                  <a:pt x="441" y="420"/>
                </a:lnTo>
                <a:lnTo>
                  <a:pt x="442" y="420"/>
                </a:lnTo>
                <a:lnTo>
                  <a:pt x="443" y="420"/>
                </a:lnTo>
                <a:lnTo>
                  <a:pt x="444" y="420"/>
                </a:lnTo>
                <a:lnTo>
                  <a:pt x="445" y="420"/>
                </a:lnTo>
                <a:lnTo>
                  <a:pt x="446" y="420"/>
                </a:lnTo>
                <a:lnTo>
                  <a:pt x="447" y="420"/>
                </a:lnTo>
                <a:lnTo>
                  <a:pt x="448" y="420"/>
                </a:lnTo>
                <a:lnTo>
                  <a:pt x="449" y="420"/>
                </a:lnTo>
                <a:lnTo>
                  <a:pt x="450" y="421"/>
                </a:lnTo>
                <a:lnTo>
                  <a:pt x="451" y="421"/>
                </a:lnTo>
                <a:lnTo>
                  <a:pt x="452" y="421"/>
                </a:lnTo>
                <a:lnTo>
                  <a:pt x="453" y="421"/>
                </a:lnTo>
                <a:lnTo>
                  <a:pt x="454" y="421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7" name="Freeform 20"/>
          <p:cNvSpPr>
            <a:spLocks/>
          </p:cNvSpPr>
          <p:nvPr/>
        </p:nvSpPr>
        <p:spPr bwMode="auto">
          <a:xfrm flipH="1">
            <a:off x="98425" y="3443288"/>
            <a:ext cx="1281113" cy="209550"/>
          </a:xfrm>
          <a:custGeom>
            <a:avLst/>
            <a:gdLst>
              <a:gd name="T0" fmla="*/ 0 w 784"/>
              <a:gd name="T1" fmla="*/ 0 h 132"/>
              <a:gd name="T2" fmla="*/ 2147483647 w 784"/>
              <a:gd name="T3" fmla="*/ 2147483647 h 132"/>
              <a:gd name="T4" fmla="*/ 2147483647 w 784"/>
              <a:gd name="T5" fmla="*/ 2147483647 h 132"/>
              <a:gd name="T6" fmla="*/ 2147483647 w 784"/>
              <a:gd name="T7" fmla="*/ 2147483647 h 132"/>
              <a:gd name="T8" fmla="*/ 2147483647 w 784"/>
              <a:gd name="T9" fmla="*/ 2147483647 h 132"/>
              <a:gd name="T10" fmla="*/ 2147483647 w 784"/>
              <a:gd name="T11" fmla="*/ 2147483647 h 132"/>
              <a:gd name="T12" fmla="*/ 2147483647 w 784"/>
              <a:gd name="T13" fmla="*/ 2147483647 h 1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84" h="132">
                <a:moveTo>
                  <a:pt x="0" y="0"/>
                </a:moveTo>
                <a:lnTo>
                  <a:pt x="100" y="42"/>
                </a:lnTo>
                <a:lnTo>
                  <a:pt x="194" y="70"/>
                </a:lnTo>
                <a:lnTo>
                  <a:pt x="318" y="94"/>
                </a:lnTo>
                <a:lnTo>
                  <a:pt x="504" y="118"/>
                </a:lnTo>
                <a:lnTo>
                  <a:pt x="639" y="128"/>
                </a:lnTo>
                <a:lnTo>
                  <a:pt x="784" y="132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8" name="Freeform 21"/>
          <p:cNvSpPr>
            <a:spLocks/>
          </p:cNvSpPr>
          <p:nvPr/>
        </p:nvSpPr>
        <p:spPr bwMode="auto">
          <a:xfrm>
            <a:off x="2332038" y="5657850"/>
            <a:ext cx="1209675" cy="400050"/>
          </a:xfrm>
          <a:custGeom>
            <a:avLst/>
            <a:gdLst>
              <a:gd name="T0" fmla="*/ 0 w 762"/>
              <a:gd name="T1" fmla="*/ 0 h 252"/>
              <a:gd name="T2" fmla="*/ 2147483647 w 762"/>
              <a:gd name="T3" fmla="*/ 2147483647 h 252"/>
              <a:gd name="T4" fmla="*/ 2147483647 w 762"/>
              <a:gd name="T5" fmla="*/ 2147483647 h 252"/>
              <a:gd name="T6" fmla="*/ 2147483647 w 762"/>
              <a:gd name="T7" fmla="*/ 2147483647 h 252"/>
              <a:gd name="T8" fmla="*/ 2147483647 w 762"/>
              <a:gd name="T9" fmla="*/ 2147483647 h 252"/>
              <a:gd name="T10" fmla="*/ 2147483647 w 762"/>
              <a:gd name="T11" fmla="*/ 2147483647 h 252"/>
              <a:gd name="T12" fmla="*/ 2147483647 w 762"/>
              <a:gd name="T13" fmla="*/ 2147483647 h 252"/>
              <a:gd name="T14" fmla="*/ 2147483647 w 762"/>
              <a:gd name="T15" fmla="*/ 2147483647 h 2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62" h="252">
                <a:moveTo>
                  <a:pt x="0" y="0"/>
                </a:moveTo>
                <a:lnTo>
                  <a:pt x="60" y="48"/>
                </a:lnTo>
                <a:lnTo>
                  <a:pt x="139" y="99"/>
                </a:lnTo>
                <a:lnTo>
                  <a:pt x="231" y="141"/>
                </a:lnTo>
                <a:lnTo>
                  <a:pt x="368" y="184"/>
                </a:lnTo>
                <a:lnTo>
                  <a:pt x="522" y="218"/>
                </a:lnTo>
                <a:lnTo>
                  <a:pt x="645" y="237"/>
                </a:lnTo>
                <a:lnTo>
                  <a:pt x="762" y="252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89" name="Freeform 22"/>
          <p:cNvSpPr>
            <a:spLocks/>
          </p:cNvSpPr>
          <p:nvPr/>
        </p:nvSpPr>
        <p:spPr bwMode="auto">
          <a:xfrm flipH="1">
            <a:off x="158750" y="5661025"/>
            <a:ext cx="1209675" cy="400050"/>
          </a:xfrm>
          <a:custGeom>
            <a:avLst/>
            <a:gdLst>
              <a:gd name="T0" fmla="*/ 0 w 762"/>
              <a:gd name="T1" fmla="*/ 0 h 252"/>
              <a:gd name="T2" fmla="*/ 2147483647 w 762"/>
              <a:gd name="T3" fmla="*/ 2147483647 h 252"/>
              <a:gd name="T4" fmla="*/ 2147483647 w 762"/>
              <a:gd name="T5" fmla="*/ 2147483647 h 252"/>
              <a:gd name="T6" fmla="*/ 2147483647 w 762"/>
              <a:gd name="T7" fmla="*/ 2147483647 h 252"/>
              <a:gd name="T8" fmla="*/ 2147483647 w 762"/>
              <a:gd name="T9" fmla="*/ 2147483647 h 252"/>
              <a:gd name="T10" fmla="*/ 2147483647 w 762"/>
              <a:gd name="T11" fmla="*/ 2147483647 h 252"/>
              <a:gd name="T12" fmla="*/ 2147483647 w 762"/>
              <a:gd name="T13" fmla="*/ 2147483647 h 252"/>
              <a:gd name="T14" fmla="*/ 2147483647 w 762"/>
              <a:gd name="T15" fmla="*/ 2147483647 h 2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62" h="252">
                <a:moveTo>
                  <a:pt x="0" y="0"/>
                </a:moveTo>
                <a:lnTo>
                  <a:pt x="60" y="48"/>
                </a:lnTo>
                <a:lnTo>
                  <a:pt x="139" y="99"/>
                </a:lnTo>
                <a:lnTo>
                  <a:pt x="231" y="141"/>
                </a:lnTo>
                <a:lnTo>
                  <a:pt x="368" y="184"/>
                </a:lnTo>
                <a:lnTo>
                  <a:pt x="522" y="218"/>
                </a:lnTo>
                <a:lnTo>
                  <a:pt x="645" y="237"/>
                </a:lnTo>
                <a:lnTo>
                  <a:pt x="762" y="252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690" name="Line 23"/>
          <p:cNvSpPr>
            <a:spLocks noChangeShapeType="1"/>
          </p:cNvSpPr>
          <p:nvPr/>
        </p:nvSpPr>
        <p:spPr bwMode="auto">
          <a:xfrm>
            <a:off x="1365250" y="5661025"/>
            <a:ext cx="971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8691" name="Object 24"/>
          <p:cNvGraphicFramePr>
            <a:graphicFrameLocks noChangeAspect="1"/>
          </p:cNvGraphicFramePr>
          <p:nvPr/>
        </p:nvGraphicFramePr>
        <p:xfrm>
          <a:off x="1835150" y="4437063"/>
          <a:ext cx="3825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" name="Формула" r:id="rId3" imgW="139579" imgH="164957" progId="Equation.3">
                  <p:embed/>
                </p:oleObj>
              </mc:Choice>
              <mc:Fallback>
                <p:oleObj name="Формула" r:id="rId3" imgW="139579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437063"/>
                        <a:ext cx="382588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2" name="Text Box 25"/>
          <p:cNvSpPr txBox="1">
            <a:spLocks noChangeArrowheads="1"/>
          </p:cNvSpPr>
          <p:nvPr/>
        </p:nvSpPr>
        <p:spPr bwMode="auto">
          <a:xfrm>
            <a:off x="4140200" y="30892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28693" name="Object 26"/>
          <p:cNvGraphicFramePr>
            <a:graphicFrameLocks noChangeAspect="1"/>
          </p:cNvGraphicFramePr>
          <p:nvPr/>
        </p:nvGraphicFramePr>
        <p:xfrm>
          <a:off x="3382963" y="6218238"/>
          <a:ext cx="3127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1" name="Формула" r:id="rId5" imgW="114102" imgH="126780" progId="Equation.3">
                  <p:embed/>
                </p:oleObj>
              </mc:Choice>
              <mc:Fallback>
                <p:oleObj name="Формула" r:id="rId5" imgW="114102" imgH="126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6218238"/>
                        <a:ext cx="312737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4" name="Object 27"/>
          <p:cNvGraphicFramePr>
            <a:graphicFrameLocks noChangeAspect="1"/>
          </p:cNvGraphicFramePr>
          <p:nvPr/>
        </p:nvGraphicFramePr>
        <p:xfrm>
          <a:off x="3419475" y="3860800"/>
          <a:ext cx="3127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2" name="Формула" r:id="rId7" imgW="114102" imgH="126780" progId="Equation.3">
                  <p:embed/>
                </p:oleObj>
              </mc:Choice>
              <mc:Fallback>
                <p:oleObj name="Формула" r:id="rId7" imgW="114102" imgH="126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860800"/>
                        <a:ext cx="31273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5" name="Object 28"/>
          <p:cNvGraphicFramePr>
            <a:graphicFrameLocks noChangeAspect="1"/>
          </p:cNvGraphicFramePr>
          <p:nvPr/>
        </p:nvGraphicFramePr>
        <p:xfrm>
          <a:off x="1908175" y="1773238"/>
          <a:ext cx="3683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3" name="Формула" r:id="rId8" imgW="152268" imgH="164957" progId="Equation.3">
                  <p:embed/>
                </p:oleObj>
              </mc:Choice>
              <mc:Fallback>
                <p:oleObj name="Формула" r:id="rId8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773238"/>
                        <a:ext cx="368300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6" name="Object 29"/>
          <p:cNvGraphicFramePr>
            <a:graphicFrameLocks noChangeAspect="1"/>
          </p:cNvGraphicFramePr>
          <p:nvPr/>
        </p:nvGraphicFramePr>
        <p:xfrm>
          <a:off x="2268538" y="6180138"/>
          <a:ext cx="35083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4" name="Формула" r:id="rId10" imgW="152268" imgH="164957" progId="Equation.3">
                  <p:embed/>
                </p:oleObj>
              </mc:Choice>
              <mc:Fallback>
                <p:oleObj name="Формула" r:id="rId10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6180138"/>
                        <a:ext cx="35083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7" name="Object 30"/>
          <p:cNvGraphicFramePr>
            <a:graphicFrameLocks noChangeAspect="1"/>
          </p:cNvGraphicFramePr>
          <p:nvPr/>
        </p:nvGraphicFramePr>
        <p:xfrm>
          <a:off x="971550" y="6149975"/>
          <a:ext cx="584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5" name="Формула" r:id="rId12" imgW="253780" imgH="164957" progId="Equation.3">
                  <p:embed/>
                </p:oleObj>
              </mc:Choice>
              <mc:Fallback>
                <p:oleObj name="Формула" r:id="rId12" imgW="253780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6149975"/>
                        <a:ext cx="5842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8" name="Object 31"/>
          <p:cNvGraphicFramePr>
            <a:graphicFrameLocks noChangeAspect="1"/>
          </p:cNvGraphicFramePr>
          <p:nvPr/>
        </p:nvGraphicFramePr>
        <p:xfrm>
          <a:off x="3779838" y="1557338"/>
          <a:ext cx="34385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" name="Формула" r:id="rId14" imgW="1384300" imgH="393700" progId="Equation.3">
                  <p:embed/>
                </p:oleObj>
              </mc:Choice>
              <mc:Fallback>
                <p:oleObj name="Формула" r:id="rId14" imgW="1384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557338"/>
                        <a:ext cx="343852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9" name="Object 32"/>
          <p:cNvGraphicFramePr>
            <a:graphicFrameLocks noChangeAspect="1"/>
          </p:cNvGraphicFramePr>
          <p:nvPr/>
        </p:nvGraphicFramePr>
        <p:xfrm>
          <a:off x="3779838" y="2636838"/>
          <a:ext cx="2735262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" name="Формула" r:id="rId16" imgW="1016000" imgH="203200" progId="Equation.3">
                  <p:embed/>
                </p:oleObj>
              </mc:Choice>
              <mc:Fallback>
                <p:oleObj name="Формула" r:id="rId16" imgW="1016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636838"/>
                        <a:ext cx="2735262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0" name="Line 33"/>
          <p:cNvSpPr>
            <a:spLocks noChangeShapeType="1"/>
          </p:cNvSpPr>
          <p:nvPr/>
        </p:nvSpPr>
        <p:spPr bwMode="auto">
          <a:xfrm>
            <a:off x="1835150" y="88423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8701" name="Object 34"/>
          <p:cNvGraphicFramePr>
            <a:graphicFrameLocks noChangeAspect="1"/>
          </p:cNvGraphicFramePr>
          <p:nvPr/>
        </p:nvGraphicFramePr>
        <p:xfrm>
          <a:off x="1835150" y="476250"/>
          <a:ext cx="35083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8" name="Формула" r:id="rId18" imgW="152268" imgH="164957" progId="Equation.3">
                  <p:embed/>
                </p:oleObj>
              </mc:Choice>
              <mc:Fallback>
                <p:oleObj name="Формула" r:id="rId18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76250"/>
                        <a:ext cx="35083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2" name="Object 35"/>
          <p:cNvGraphicFramePr>
            <a:graphicFrameLocks noChangeAspect="1"/>
          </p:cNvGraphicFramePr>
          <p:nvPr/>
        </p:nvGraphicFramePr>
        <p:xfrm>
          <a:off x="1835150" y="6165850"/>
          <a:ext cx="2936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9" name="Формула" r:id="rId20" imgW="126725" imgH="177415" progId="Equation.3">
                  <p:embed/>
                </p:oleObj>
              </mc:Choice>
              <mc:Fallback>
                <p:oleObj name="Формула" r:id="rId20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6165850"/>
                        <a:ext cx="29368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3" name="Object 36"/>
          <p:cNvGraphicFramePr>
            <a:graphicFrameLocks noChangeAspect="1"/>
          </p:cNvGraphicFramePr>
          <p:nvPr/>
        </p:nvGraphicFramePr>
        <p:xfrm>
          <a:off x="1835150" y="3860800"/>
          <a:ext cx="2936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0" name="Формула" r:id="rId22" imgW="126725" imgH="177415" progId="Equation.3">
                  <p:embed/>
                </p:oleObj>
              </mc:Choice>
              <mc:Fallback>
                <p:oleObj name="Формула" r:id="rId22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860800"/>
                        <a:ext cx="29368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4" name="Object 37"/>
          <p:cNvGraphicFramePr>
            <a:graphicFrameLocks noChangeAspect="1"/>
          </p:cNvGraphicFramePr>
          <p:nvPr/>
        </p:nvGraphicFramePr>
        <p:xfrm>
          <a:off x="2339975" y="3789363"/>
          <a:ext cx="35083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1" name="Формула" r:id="rId23" imgW="152268" imgH="164957" progId="Equation.3">
                  <p:embed/>
                </p:oleObj>
              </mc:Choice>
              <mc:Fallback>
                <p:oleObj name="Формула" r:id="rId23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9363"/>
                        <a:ext cx="35083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5" name="Object 38"/>
          <p:cNvGraphicFramePr>
            <a:graphicFrameLocks noChangeAspect="1"/>
          </p:cNvGraphicFramePr>
          <p:nvPr/>
        </p:nvGraphicFramePr>
        <p:xfrm>
          <a:off x="808038" y="3803650"/>
          <a:ext cx="584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2" name="Формула" r:id="rId25" imgW="253780" imgH="164957" progId="Equation.3">
                  <p:embed/>
                </p:oleObj>
              </mc:Choice>
              <mc:Fallback>
                <p:oleObj name="Формула" r:id="rId25" imgW="253780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3803650"/>
                        <a:ext cx="5842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6" name="Object 39"/>
          <p:cNvGraphicFramePr>
            <a:graphicFrameLocks noChangeAspect="1"/>
          </p:cNvGraphicFramePr>
          <p:nvPr/>
        </p:nvGraphicFramePr>
        <p:xfrm>
          <a:off x="3779838" y="4221163"/>
          <a:ext cx="304006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3" name="Формула" r:id="rId26" imgW="1295400" imgH="393700" progId="Equation.3">
                  <p:embed/>
                </p:oleObj>
              </mc:Choice>
              <mc:Fallback>
                <p:oleObj name="Формула" r:id="rId26" imgW="1295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221163"/>
                        <a:ext cx="3040062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707" name="Group 40"/>
          <p:cNvGrpSpPr>
            <a:grpSpLocks/>
          </p:cNvGrpSpPr>
          <p:nvPr/>
        </p:nvGrpSpPr>
        <p:grpSpPr bwMode="auto">
          <a:xfrm>
            <a:off x="1476375" y="58738"/>
            <a:ext cx="863600" cy="1176337"/>
            <a:chOff x="930" y="37"/>
            <a:chExt cx="544" cy="741"/>
          </a:xfrm>
        </p:grpSpPr>
        <p:grpSp>
          <p:nvGrpSpPr>
            <p:cNvPr id="28710" name="Group 41"/>
            <p:cNvGrpSpPr>
              <a:grpSpLocks/>
            </p:cNvGrpSpPr>
            <p:nvPr/>
          </p:nvGrpSpPr>
          <p:grpSpPr bwMode="auto">
            <a:xfrm>
              <a:off x="930" y="528"/>
              <a:ext cx="272" cy="250"/>
              <a:chOff x="930" y="527"/>
              <a:chExt cx="272" cy="250"/>
            </a:xfrm>
          </p:grpSpPr>
          <p:sp>
            <p:nvSpPr>
              <p:cNvPr id="28714" name="Text Box 42"/>
              <p:cNvSpPr txBox="1">
                <a:spLocks noChangeArrowheads="1"/>
              </p:cNvSpPr>
              <p:nvPr/>
            </p:nvSpPr>
            <p:spPr bwMode="auto">
              <a:xfrm>
                <a:off x="930" y="527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B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715" name="Oval 43"/>
              <p:cNvSpPr>
                <a:spLocks noChangeArrowheads="1"/>
              </p:cNvSpPr>
              <p:nvPr/>
            </p:nvSpPr>
            <p:spPr bwMode="auto">
              <a:xfrm>
                <a:off x="930" y="572"/>
                <a:ext cx="45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8711" name="Group 44"/>
            <p:cNvGrpSpPr>
              <a:grpSpLocks/>
            </p:cNvGrpSpPr>
            <p:nvPr/>
          </p:nvGrpSpPr>
          <p:grpSpPr bwMode="auto">
            <a:xfrm>
              <a:off x="1202" y="37"/>
              <a:ext cx="272" cy="252"/>
              <a:chOff x="1202" y="0"/>
              <a:chExt cx="272" cy="252"/>
            </a:xfrm>
          </p:grpSpPr>
          <p:sp>
            <p:nvSpPr>
              <p:cNvPr id="28712" name="Text Box 45"/>
              <p:cNvSpPr txBox="1">
                <a:spLocks noChangeArrowheads="1"/>
              </p:cNvSpPr>
              <p:nvPr/>
            </p:nvSpPr>
            <p:spPr bwMode="auto">
              <a:xfrm>
                <a:off x="1202" y="0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000" b="1" smtClean="0">
                    <a:solidFill>
                      <a:srgbClr val="000000"/>
                    </a:solidFill>
                  </a:rPr>
                  <a:t>А</a:t>
                </a:r>
              </a:p>
            </p:txBody>
          </p:sp>
          <p:sp>
            <p:nvSpPr>
              <p:cNvPr id="28713" name="Oval 46"/>
              <p:cNvSpPr>
                <a:spLocks noChangeArrowheads="1"/>
              </p:cNvSpPr>
              <p:nvPr/>
            </p:nvSpPr>
            <p:spPr bwMode="auto">
              <a:xfrm>
                <a:off x="1241" y="207"/>
                <a:ext cx="45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</p:grpSp>
      </p:grpSp>
      <p:graphicFrame>
        <p:nvGraphicFramePr>
          <p:cNvPr id="28708" name="Object 31"/>
          <p:cNvGraphicFramePr>
            <a:graphicFrameLocks noChangeAspect="1"/>
          </p:cNvGraphicFramePr>
          <p:nvPr/>
        </p:nvGraphicFramePr>
        <p:xfrm>
          <a:off x="3886200" y="5181600"/>
          <a:ext cx="28194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4" name="Формула" r:id="rId28" imgW="1333500" imgH="431800" progId="Equation.3">
                  <p:embed/>
                </p:oleObj>
              </mc:Choice>
              <mc:Fallback>
                <p:oleObj name="Формула" r:id="rId28" imgW="1333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181600"/>
                        <a:ext cx="28194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9" name="Object 31"/>
          <p:cNvGraphicFramePr>
            <a:graphicFrameLocks noChangeAspect="1"/>
          </p:cNvGraphicFramePr>
          <p:nvPr/>
        </p:nvGraphicFramePr>
        <p:xfrm>
          <a:off x="6858000" y="5410200"/>
          <a:ext cx="10747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5" name="Формула" r:id="rId30" imgW="507780" imgH="215806" progId="Equation.3">
                  <p:embed/>
                </p:oleObj>
              </mc:Choice>
              <mc:Fallback>
                <p:oleObj name="Формула" r:id="rId30" imgW="50778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410200"/>
                        <a:ext cx="10747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0628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3400" b="1" smtClean="0">
                <a:solidFill>
                  <a:schemeClr val="tx1"/>
                </a:solidFill>
              </a:rPr>
              <a:t>Поляризация полярного диэлектрика.</a:t>
            </a:r>
          </a:p>
        </p:txBody>
      </p:sp>
      <p:pic>
        <p:nvPicPr>
          <p:cNvPr id="29699" name="Picture 1029" descr="1-5-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75" y="1649413"/>
            <a:ext cx="8893175" cy="4659312"/>
          </a:xfrm>
          <a:noFill/>
        </p:spPr>
      </p:pic>
    </p:spTree>
    <p:extLst>
      <p:ext uri="{BB962C8B-B14F-4D97-AF65-F5344CB8AC3E}">
        <p14:creationId xmlns:p14="http://schemas.microsoft.com/office/powerpoint/2010/main" val="1848766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3400" b="1" smtClean="0">
                <a:solidFill>
                  <a:schemeClr val="tx1"/>
                </a:solidFill>
              </a:rPr>
              <a:t>Поляризация неполярного диэлектрика. </a:t>
            </a:r>
          </a:p>
        </p:txBody>
      </p:sp>
      <p:pic>
        <p:nvPicPr>
          <p:cNvPr id="30723" name="Picture 1029" descr="1-5-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12888"/>
            <a:ext cx="8893175" cy="5197475"/>
          </a:xfrm>
          <a:noFill/>
        </p:spPr>
      </p:pic>
    </p:spTree>
    <p:extLst>
      <p:ext uri="{BB962C8B-B14F-4D97-AF65-F5344CB8AC3E}">
        <p14:creationId xmlns:p14="http://schemas.microsoft.com/office/powerpoint/2010/main" val="3697131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029" descr="1-6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7683500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1031" descr="1-6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789363"/>
            <a:ext cx="54737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Rectangle 1032"/>
          <p:cNvSpPr>
            <a:spLocks noChangeArrowheads="1"/>
          </p:cNvSpPr>
          <p:nvPr/>
        </p:nvSpPr>
        <p:spPr bwMode="auto">
          <a:xfrm>
            <a:off x="0" y="2971800"/>
            <a:ext cx="93249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smtClean="0">
                <a:solidFill>
                  <a:srgbClr val="000000"/>
                </a:solidFill>
                <a:latin typeface="Times New Roman" pitchFamily="18" charset="0"/>
              </a:rPr>
              <a:t>Идеализированное представление поля плоского конденсатора: </a:t>
            </a:r>
          </a:p>
        </p:txBody>
      </p:sp>
      <p:sp>
        <p:nvSpPr>
          <p:cNvPr id="31749" name="Rectangle 1035"/>
          <p:cNvSpPr>
            <a:spLocks noChangeArrowheads="1"/>
          </p:cNvSpPr>
          <p:nvPr/>
        </p:nvSpPr>
        <p:spPr bwMode="auto">
          <a:xfrm>
            <a:off x="576263" y="-315913"/>
            <a:ext cx="9324975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000000"/>
                </a:solidFill>
                <a:latin typeface="Times New Roman" pitchFamily="18" charset="0"/>
              </a:rPr>
              <a:t>Поле плоского конденсатора: </a:t>
            </a:r>
          </a:p>
        </p:txBody>
      </p:sp>
    </p:spTree>
    <p:extLst>
      <p:ext uri="{BB962C8B-B14F-4D97-AF65-F5344CB8AC3E}">
        <p14:creationId xmlns:p14="http://schemas.microsoft.com/office/powerpoint/2010/main" val="7901094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136525" y="2133600"/>
            <a:ext cx="2130425" cy="3419475"/>
            <a:chOff x="86" y="1344"/>
            <a:chExt cx="1342" cy="2154"/>
          </a:xfrm>
        </p:grpSpPr>
        <p:grpSp>
          <p:nvGrpSpPr>
            <p:cNvPr id="32775" name="Group 3"/>
            <p:cNvGrpSpPr>
              <a:grpSpLocks/>
            </p:cNvGrpSpPr>
            <p:nvPr/>
          </p:nvGrpSpPr>
          <p:grpSpPr bwMode="auto">
            <a:xfrm>
              <a:off x="86" y="1344"/>
              <a:ext cx="1342" cy="1905"/>
              <a:chOff x="86" y="1344"/>
              <a:chExt cx="1342" cy="1905"/>
            </a:xfrm>
          </p:grpSpPr>
          <p:sp>
            <p:nvSpPr>
              <p:cNvPr id="3" name="Text Box 1028"/>
              <p:cNvSpPr txBox="1">
                <a:spLocks noChangeArrowheads="1"/>
              </p:cNvSpPr>
              <p:nvPr/>
            </p:nvSpPr>
            <p:spPr bwMode="auto">
              <a:xfrm>
                <a:off x="86" y="1344"/>
                <a:ext cx="1043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i="1" smtClean="0">
                    <a:solidFill>
                      <a:srgbClr val="000000"/>
                    </a:solidFill>
                    <a:latin typeface="Times New Roman" pitchFamily="18" charset="0"/>
                  </a:rPr>
                  <a:t>Дано:</a:t>
                </a:r>
              </a:p>
            </p:txBody>
          </p:sp>
          <p:sp>
            <p:nvSpPr>
              <p:cNvPr id="32778" name="Rectangle 1029"/>
              <p:cNvSpPr>
                <a:spLocks noChangeArrowheads="1"/>
              </p:cNvSpPr>
              <p:nvPr/>
            </p:nvSpPr>
            <p:spPr bwMode="auto">
              <a:xfrm>
                <a:off x="131" y="1645"/>
                <a:ext cx="1201" cy="1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q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10</a:t>
                </a:r>
                <a:r>
                  <a:rPr lang="ru-RU" altLang="ru-RU" sz="28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-9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Кл</a:t>
                </a:r>
                <a:endParaRPr lang="en-US" altLang="ru-RU" sz="2800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Q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10</a:t>
                </a:r>
                <a:r>
                  <a:rPr lang="ru-RU" altLang="ru-RU" sz="28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-6 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Кл</a:t>
                </a:r>
                <a:endParaRPr lang="en-US" altLang="ru-RU" sz="2800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S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= 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400 см</a:t>
                </a:r>
                <a:r>
                  <a:rPr lang="ru-RU" altLang="ru-RU" sz="28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altLang="ru-RU" sz="2800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r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en-US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r>
                  <a:rPr lang="ru-RU" altLang="ru-RU" sz="2800" i="1" smtClean="0">
                    <a:solidFill>
                      <a:srgbClr val="000000"/>
                    </a:solidFill>
                    <a:latin typeface="Times New Roman" pitchFamily="18" charset="0"/>
                  </a:rPr>
                  <a:t> 1 см</a:t>
                </a:r>
                <a:endParaRPr lang="ru-RU" altLang="ru-RU" sz="2800" i="1" baseline="300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79" name="Line 1030"/>
              <p:cNvSpPr>
                <a:spLocks noChangeShapeType="1"/>
              </p:cNvSpPr>
              <p:nvPr/>
            </p:nvSpPr>
            <p:spPr bwMode="auto">
              <a:xfrm>
                <a:off x="1428" y="1344"/>
                <a:ext cx="0" cy="190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" name="Line 1031"/>
              <p:cNvSpPr>
                <a:spLocks noChangeShapeType="1"/>
              </p:cNvSpPr>
              <p:nvPr/>
            </p:nvSpPr>
            <p:spPr bwMode="auto">
              <a:xfrm>
                <a:off x="158" y="2812"/>
                <a:ext cx="127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2776" name="Text Box 1032"/>
            <p:cNvSpPr txBox="1">
              <a:spLocks noChangeArrowheads="1"/>
            </p:cNvSpPr>
            <p:nvPr/>
          </p:nvSpPr>
          <p:spPr bwMode="auto">
            <a:xfrm>
              <a:off x="113" y="2795"/>
              <a:ext cx="1043" cy="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l-GR" altLang="ru-RU" i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ru-RU" altLang="ru-RU" i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- ?</a:t>
              </a:r>
            </a:p>
            <a:p>
              <a:pPr eaLnBrk="1" fontAlgn="base" hangingPunct="1"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i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F - </a:t>
              </a:r>
              <a:r>
                <a:rPr lang="ru-RU" altLang="ru-RU" i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ru-RU" altLang="ru-RU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32777" name="Rectangle 1033"/>
          <p:cNvSpPr>
            <a:spLocks noChangeArrowheads="1"/>
          </p:cNvSpPr>
          <p:nvPr/>
        </p:nvSpPr>
        <p:spPr bwMode="auto">
          <a:xfrm>
            <a:off x="2514600" y="3657600"/>
            <a:ext cx="61356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2) </a:t>
            </a:r>
            <a:r>
              <a:rPr lang="en-US" altLang="ru-RU" i="1" smtClean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altLang="ru-RU" i="1" baseline="30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ru-RU" smtClean="0">
                <a:solidFill>
                  <a:srgbClr val="000000"/>
                </a:solidFill>
                <a:latin typeface="Times New Roman" pitchFamily="18" charset="0"/>
              </a:rPr>
              <a:t> =1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 см</a:t>
            </a:r>
            <a:r>
              <a:rPr lang="ru-RU" altLang="ru-RU" baseline="30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&lt;&lt;</a:t>
            </a:r>
            <a:r>
              <a:rPr lang="en-US" altLang="ru-RU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i="1" smtClean="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400 см</a:t>
            </a:r>
            <a:r>
              <a:rPr lang="ru-RU" altLang="ru-RU" baseline="30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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 надо воспользоваться моделью </a:t>
            </a:r>
            <a:r>
              <a:rPr lang="ru-RU" altLang="ru-RU" smtClean="0">
                <a:solidFill>
                  <a:srgbClr val="FF0000"/>
                </a:solidFill>
                <a:latin typeface="Times New Roman" pitchFamily="18" charset="0"/>
              </a:rPr>
              <a:t>«бесконечная плоскость»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t> !</a:t>
            </a:r>
            <a:endParaRPr lang="en-US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2780" name="Object 1036"/>
          <p:cNvGraphicFramePr>
            <a:graphicFrameLocks noGrp="1" noChangeAspect="1"/>
          </p:cNvGraphicFramePr>
          <p:nvPr>
            <p:ph idx="4294967295"/>
          </p:nvPr>
        </p:nvGraphicFramePr>
        <p:xfrm>
          <a:off x="2514600" y="2192338"/>
          <a:ext cx="586740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Формула" r:id="rId3" imgW="2336800" imgH="419100" progId="Equation.3">
                  <p:embed/>
                </p:oleObj>
              </mc:Choice>
              <mc:Fallback>
                <p:oleObj name="Формула" r:id="rId3" imgW="2336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92338"/>
                        <a:ext cx="5867400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12"/>
          <p:cNvSpPr txBox="1">
            <a:spLocks noChangeArrowheads="1"/>
          </p:cNvSpPr>
          <p:nvPr/>
        </p:nvSpPr>
        <p:spPr bwMode="auto">
          <a:xfrm>
            <a:off x="250825" y="0"/>
            <a:ext cx="88931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Aft>
                <a:spcPct val="0"/>
              </a:spcAft>
              <a:buClr>
                <a:srgbClr val="808080"/>
              </a:buClr>
              <a:buSzPct val="75000"/>
              <a:buFont typeface="Wingdings" pitchFamily="2" charset="2"/>
              <a:buNone/>
            </a:pPr>
            <a:r>
              <a:rPr lang="ru-RU" altLang="ru-RU" sz="2400" smtClean="0">
                <a:solidFill>
                  <a:srgbClr val="000000"/>
                </a:solidFill>
                <a:latin typeface="Times New Roman" pitchFamily="18" charset="0"/>
              </a:rPr>
              <a:t>Точечный заряд 10</a:t>
            </a:r>
            <a:r>
              <a:rPr lang="ru-RU" altLang="ru-RU" sz="2400" baseline="30000" smtClean="0">
                <a:solidFill>
                  <a:srgbClr val="000000"/>
                </a:solidFill>
                <a:latin typeface="Times New Roman" pitchFamily="18" charset="0"/>
              </a:rPr>
              <a:t>-9</a:t>
            </a:r>
            <a:r>
              <a:rPr lang="ru-RU" altLang="ru-RU" sz="2400" smtClean="0">
                <a:solidFill>
                  <a:srgbClr val="000000"/>
                </a:solidFill>
                <a:latin typeface="Times New Roman" pitchFamily="18" charset="0"/>
              </a:rPr>
              <a:t> Кл находится на расстоянии 1 см от середины равномерно заряженной пластины площадью 400 см</a:t>
            </a:r>
            <a:r>
              <a:rPr lang="ru-RU" altLang="ru-RU" sz="2400" baseline="3000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ru-RU" sz="240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altLang="ru-RU" sz="2400" smtClean="0">
                <a:solidFill>
                  <a:srgbClr val="000000"/>
                </a:solidFill>
                <a:latin typeface="Times New Roman" pitchFamily="18" charset="0"/>
              </a:rPr>
              <a:t>и зарядом 10</a:t>
            </a:r>
            <a:r>
              <a:rPr lang="ru-RU" altLang="ru-RU" sz="2400" baseline="30000" smtClean="0">
                <a:solidFill>
                  <a:srgbClr val="000000"/>
                </a:solidFill>
                <a:latin typeface="Times New Roman" pitchFamily="18" charset="0"/>
              </a:rPr>
              <a:t>-6</a:t>
            </a:r>
            <a:r>
              <a:rPr lang="ru-RU" altLang="ru-RU" sz="2400" smtClean="0">
                <a:solidFill>
                  <a:srgbClr val="000000"/>
                </a:solidFill>
                <a:latin typeface="Times New Roman" pitchFamily="18" charset="0"/>
              </a:rPr>
              <a:t> Кл. Определите поверхностную плотность электрического заряда пластины и силу взаимодействия точечного заряда с пластиной.</a:t>
            </a:r>
          </a:p>
        </p:txBody>
      </p:sp>
      <p:graphicFrame>
        <p:nvGraphicFramePr>
          <p:cNvPr id="2" name="Object 1036"/>
          <p:cNvGraphicFramePr>
            <a:graphicFrameLocks noChangeAspect="1"/>
          </p:cNvGraphicFramePr>
          <p:nvPr/>
        </p:nvGraphicFramePr>
        <p:xfrm>
          <a:off x="457200" y="5322888"/>
          <a:ext cx="8001000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Формула" r:id="rId5" imgW="2933700" imgH="457200" progId="Equation.3">
                  <p:embed/>
                </p:oleObj>
              </mc:Choice>
              <mc:Fallback>
                <p:oleObj name="Формула" r:id="rId5" imgW="2933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22888"/>
                        <a:ext cx="8001000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3647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87613"/>
            <a:ext cx="2790825" cy="198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152400" y="152400"/>
            <a:ext cx="8839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00"/>
                </a:solidFill>
              </a:rPr>
              <a:t>4218</a:t>
            </a:r>
            <a:r>
              <a:rPr lang="ru-RU" altLang="ru-RU" sz="1800" smtClean="0">
                <a:solidFill>
                  <a:srgbClr val="000000"/>
                </a:solidFill>
              </a:rPr>
              <a:t> Внутри незаряженного металлического шара радиусом r</a:t>
            </a:r>
            <a:r>
              <a:rPr lang="ru-RU" altLang="ru-RU" sz="1800" baseline="-25000" smtClean="0">
                <a:solidFill>
                  <a:srgbClr val="000000"/>
                </a:solidFill>
              </a:rPr>
              <a:t>1</a:t>
            </a:r>
            <a:r>
              <a:rPr lang="ru-RU" altLang="ru-RU" sz="1800" smtClean="0">
                <a:solidFill>
                  <a:srgbClr val="000000"/>
                </a:solidFill>
              </a:rPr>
              <a:t>= 40 см имеются две сферические полости радиусами  расположенные таким образом, что их поверхности почти соприкасаются в центре шара. В центре одной полости поместили заряд  1 нКл, а затем в центре другой - заряд  2 нКл. Найдите модуль и направление вектора напряжённости  электростатического поля в точке , находящейся на расстоянии  </a:t>
            </a:r>
            <a:r>
              <a:rPr lang="en-US" altLang="ru-RU" sz="1800" smtClean="0">
                <a:solidFill>
                  <a:srgbClr val="000000"/>
                </a:solidFill>
              </a:rPr>
              <a:t>R </a:t>
            </a:r>
            <a:r>
              <a:rPr lang="ru-RU" altLang="ru-RU" sz="1800" smtClean="0">
                <a:solidFill>
                  <a:srgbClr val="000000"/>
                </a:solidFill>
              </a:rPr>
              <a:t>= 1 м от центра шара на перпендикуляре к отрезку, соединяющему центры полостей.</a:t>
            </a:r>
          </a:p>
        </p:txBody>
      </p:sp>
    </p:spTree>
    <p:extLst>
      <p:ext uri="{BB962C8B-B14F-4D97-AF65-F5344CB8AC3E}">
        <p14:creationId xmlns:p14="http://schemas.microsoft.com/office/powerpoint/2010/main" val="32033127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76200" y="261938"/>
            <a:ext cx="65532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00"/>
                </a:solidFill>
              </a:rPr>
              <a:t>6431</a:t>
            </a:r>
            <a:r>
              <a:rPr lang="ru-RU" altLang="ru-RU" sz="1800" smtClean="0">
                <a:solidFill>
                  <a:srgbClr val="000000"/>
                </a:solidFill>
              </a:rPr>
              <a:t> В нижней половине незаряженного металлического шара находится крупная шарообразная полость, заполненная воздухом. Шар находится в воздухе вдали от других предметов. В центр полости помещён положительный точечный заряд  (см. рисунок). Нарисуйте картину силовых линий электростатического поля внутри полости и снаружи шара. Если поле равно нулю, напишите в данной области:  Если поле отлично от нуля, нарисуйте картину поля в данной области, используя восемь силовых линий.</a:t>
            </a:r>
          </a:p>
        </p:txBody>
      </p:sp>
      <p:pic>
        <p:nvPicPr>
          <p:cNvPr id="6147" name="Picture 2" descr="https://phys-ege.sdamgia.ru/get_file?id=167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0688"/>
            <a:ext cx="1804988" cy="178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462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6" name="AutoShape 20"/>
          <p:cNvSpPr>
            <a:spLocks/>
          </p:cNvSpPr>
          <p:nvPr/>
        </p:nvSpPr>
        <p:spPr bwMode="auto">
          <a:xfrm rot="5400000">
            <a:off x="3492500" y="4724401"/>
            <a:ext cx="936625" cy="2520950"/>
          </a:xfrm>
          <a:prstGeom prst="rightBrace">
            <a:avLst>
              <a:gd name="adj1" fmla="val 22429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2667000" y="4057650"/>
            <a:ext cx="762000" cy="16002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58431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58431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 flipH="1" flipV="1">
            <a:off x="1239838" y="765175"/>
            <a:ext cx="1819275" cy="3311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5076825" y="4437063"/>
            <a:ext cx="4319588" cy="936625"/>
          </a:xfrm>
          <a:prstGeom prst="rect">
            <a:avLst/>
          </a:prstGeom>
          <a:gradFill rotWithShape="1">
            <a:gsLst>
              <a:gs pos="0">
                <a:srgbClr val="44172D"/>
              </a:gs>
              <a:gs pos="50000">
                <a:srgbClr val="993366"/>
              </a:gs>
              <a:gs pos="100000">
                <a:srgbClr val="44172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96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059113" y="39814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048000" y="4343400"/>
            <a:ext cx="576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059113" y="4716463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3048000" y="5105400"/>
            <a:ext cx="576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2638425" y="3860800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2627313" y="4221163"/>
            <a:ext cx="5762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2613025" y="4614863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2609850" y="5067300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4000" b="1" smtClean="0">
                <a:solidFill>
                  <a:srgbClr val="FFFF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26992" name="Line 16"/>
          <p:cNvSpPr>
            <a:spLocks noChangeShapeType="1"/>
          </p:cNvSpPr>
          <p:nvPr/>
        </p:nvSpPr>
        <p:spPr bwMode="auto">
          <a:xfrm flipV="1">
            <a:off x="3336925" y="4868863"/>
            <a:ext cx="138747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5" name="Line 19"/>
          <p:cNvSpPr>
            <a:spLocks noChangeShapeType="1"/>
          </p:cNvSpPr>
          <p:nvPr/>
        </p:nvSpPr>
        <p:spPr bwMode="auto">
          <a:xfrm flipH="1">
            <a:off x="1905000" y="4863233"/>
            <a:ext cx="866775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7" name="AutoShape 21"/>
          <p:cNvSpPr>
            <a:spLocks/>
          </p:cNvSpPr>
          <p:nvPr/>
        </p:nvSpPr>
        <p:spPr bwMode="auto">
          <a:xfrm rot="5400000">
            <a:off x="4104482" y="4328319"/>
            <a:ext cx="360362" cy="1873250"/>
          </a:xfrm>
          <a:prstGeom prst="rightBrace">
            <a:avLst>
              <a:gd name="adj1" fmla="val 4331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9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92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altLang="ru-RU" sz="3600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4067175" y="5949950"/>
            <a:ext cx="792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ru-RU" altLang="ru-RU" sz="3600" i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8212" name="Group 23"/>
          <p:cNvGrpSpPr>
            <a:grpSpLocks/>
          </p:cNvGrpSpPr>
          <p:nvPr/>
        </p:nvGrpSpPr>
        <p:grpSpPr bwMode="auto">
          <a:xfrm>
            <a:off x="755650" y="549275"/>
            <a:ext cx="1008063" cy="215900"/>
            <a:chOff x="476" y="346"/>
            <a:chExt cx="635" cy="136"/>
          </a:xfrm>
        </p:grpSpPr>
        <p:grpSp>
          <p:nvGrpSpPr>
            <p:cNvPr id="8217" name="Group 24"/>
            <p:cNvGrpSpPr>
              <a:grpSpLocks/>
            </p:cNvGrpSpPr>
            <p:nvPr/>
          </p:nvGrpSpPr>
          <p:grpSpPr bwMode="auto">
            <a:xfrm>
              <a:off x="476" y="346"/>
              <a:ext cx="635" cy="136"/>
              <a:chOff x="476" y="346"/>
              <a:chExt cx="635" cy="136"/>
            </a:xfrm>
          </p:grpSpPr>
          <p:sp>
            <p:nvSpPr>
              <p:cNvPr id="8219" name="Rectangle 25" descr="Широкий диагональный 2"/>
              <p:cNvSpPr>
                <a:spLocks noChangeArrowheads="1"/>
              </p:cNvSpPr>
              <p:nvPr/>
            </p:nvSpPr>
            <p:spPr bwMode="auto">
              <a:xfrm>
                <a:off x="476" y="346"/>
                <a:ext cx="635" cy="136"/>
              </a:xfrm>
              <a:prstGeom prst="rect">
                <a:avLst/>
              </a:prstGeom>
              <a:pattFill prst="wdUpDiag">
                <a:fgClr>
                  <a:schemeClr val="tx2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20" name="Line 6" descr="Широкий диагональный 2"/>
              <p:cNvSpPr>
                <a:spLocks noChangeShapeType="1"/>
              </p:cNvSpPr>
              <p:nvPr/>
            </p:nvSpPr>
            <p:spPr bwMode="auto">
              <a:xfrm rot="10800000" flipV="1">
                <a:off x="476" y="482"/>
                <a:ext cx="635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18" name="Line 27"/>
            <p:cNvSpPr>
              <a:spLocks noChangeShapeType="1"/>
            </p:cNvSpPr>
            <p:nvPr/>
          </p:nvSpPr>
          <p:spPr bwMode="auto">
            <a:xfrm>
              <a:off x="476" y="482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342" name="Group 30"/>
          <p:cNvGrpSpPr>
            <a:grpSpLocks/>
          </p:cNvGrpSpPr>
          <p:nvPr/>
        </p:nvGrpSpPr>
        <p:grpSpPr bwMode="auto">
          <a:xfrm>
            <a:off x="1393825" y="3886200"/>
            <a:ext cx="3354388" cy="917575"/>
            <a:chOff x="878" y="2448"/>
            <a:chExt cx="2113" cy="578"/>
          </a:xfrm>
        </p:grpSpPr>
        <p:graphicFrame>
          <p:nvGraphicFramePr>
            <p:cNvPr id="8215" name="Object 28"/>
            <p:cNvGraphicFramePr>
              <a:graphicFrameLocks noChangeAspect="1"/>
            </p:cNvGraphicFramePr>
            <p:nvPr/>
          </p:nvGraphicFramePr>
          <p:xfrm>
            <a:off x="2496" y="2448"/>
            <a:ext cx="495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7" name="Формула" r:id="rId3" imgW="228501" imgH="266584" progId="Equation.3">
                    <p:embed/>
                  </p:oleObj>
                </mc:Choice>
                <mc:Fallback>
                  <p:oleObj name="Формула" r:id="rId3" imgW="228501" imgH="26658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448"/>
                          <a:ext cx="495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6" name="Object 29"/>
            <p:cNvGraphicFramePr>
              <a:graphicFrameLocks noChangeAspect="1"/>
            </p:cNvGraphicFramePr>
            <p:nvPr/>
          </p:nvGraphicFramePr>
          <p:xfrm>
            <a:off x="878" y="2461"/>
            <a:ext cx="660" cy="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8" name="Формула" r:id="rId5" imgW="304536" imgH="253780" progId="Equation.3">
                    <p:embed/>
                  </p:oleObj>
                </mc:Choice>
                <mc:Fallback>
                  <p:oleObj name="Формула" r:id="rId5" imgW="304536" imgH="253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8" y="2461"/>
                          <a:ext cx="660" cy="5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Скругленный прямоугольник 28"/>
          <p:cNvSpPr/>
          <p:nvPr/>
        </p:nvSpPr>
        <p:spPr>
          <a:xfrm>
            <a:off x="5205412" y="657225"/>
            <a:ext cx="3024188" cy="1728788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kern="0" dirty="0">
              <a:solidFill>
                <a:srgbClr val="0000FF"/>
              </a:solidFill>
              <a:latin typeface="Tahoma"/>
              <a:cs typeface="Arial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575836"/>
              </p:ext>
            </p:extLst>
          </p:nvPr>
        </p:nvGraphicFramePr>
        <p:xfrm>
          <a:off x="5564982" y="770731"/>
          <a:ext cx="252095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Формула" r:id="rId7" imgW="660113" imgH="393529" progId="Equation.3">
                  <p:embed/>
                </p:oleObj>
              </mc:Choice>
              <mc:Fallback>
                <p:oleObj name="Формула" r:id="rId7" imgW="66011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82" y="770731"/>
                        <a:ext cx="2520950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3610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6" grpId="0" animBg="1"/>
      <p:bldP spid="126992" grpId="0" animBg="1"/>
      <p:bldP spid="126995" grpId="0" animBg="1"/>
      <p:bldP spid="126997" grpId="0" animBg="1"/>
      <p:bldP spid="126998" grpId="0"/>
      <p:bldP spid="12699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76200" y="261938"/>
            <a:ext cx="65532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00"/>
                </a:solidFill>
              </a:rPr>
              <a:t>3067</a:t>
            </a:r>
            <a:r>
              <a:rPr lang="ru-RU" altLang="ru-RU" sz="1800" smtClean="0">
                <a:solidFill>
                  <a:srgbClr val="000000"/>
                </a:solidFill>
              </a:rPr>
              <a:t> Около небольшой металлической пластины, укрепленной на изолирующей подставке, подвесили на длинной шелковой нити легкую металлическую незаряженную гильзу. Когда пластину подсоединили к клемме высоковольтного выпрямителя, подав на нее положительный заряд, гильза пришла в движение. Опишите движение гильзы и объясните его, указав, какими физическими явлениями и закономерностями оно вызвано.</a:t>
            </a:r>
          </a:p>
        </p:txBody>
      </p:sp>
      <p:pic>
        <p:nvPicPr>
          <p:cNvPr id="7171" name="Picture 2" descr="https://phys-ege.sdamgia.ru/get_file?id=167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7675"/>
            <a:ext cx="1697038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69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№ 718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7162800" y="381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№ 717</a:t>
            </a:r>
          </a:p>
        </p:txBody>
      </p:sp>
    </p:spTree>
    <p:extLst>
      <p:ext uri="{BB962C8B-B14F-4D97-AF65-F5344CB8AC3E}">
        <p14:creationId xmlns:p14="http://schemas.microsoft.com/office/powerpoint/2010/main" val="396020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6" name="AutoShape 20"/>
          <p:cNvSpPr>
            <a:spLocks/>
          </p:cNvSpPr>
          <p:nvPr/>
        </p:nvSpPr>
        <p:spPr bwMode="auto">
          <a:xfrm rot="5400000">
            <a:off x="3492500" y="4724401"/>
            <a:ext cx="936625" cy="2520950"/>
          </a:xfrm>
          <a:prstGeom prst="rightBrace">
            <a:avLst>
              <a:gd name="adj1" fmla="val 22429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2667000" y="4057650"/>
            <a:ext cx="762000" cy="16002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58431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58431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 flipH="1" flipV="1">
            <a:off x="1239838" y="765175"/>
            <a:ext cx="1819275" cy="3311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sm" len="sm"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5076825" y="4437063"/>
            <a:ext cx="4319588" cy="936625"/>
          </a:xfrm>
          <a:prstGeom prst="rect">
            <a:avLst/>
          </a:prstGeom>
          <a:gradFill rotWithShape="1">
            <a:gsLst>
              <a:gs pos="0">
                <a:srgbClr val="44172D"/>
              </a:gs>
              <a:gs pos="50000">
                <a:srgbClr val="993366"/>
              </a:gs>
              <a:gs pos="100000">
                <a:srgbClr val="44172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0800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7200" b="1" dirty="0" smtClean="0">
                <a:solidFill>
                  <a:srgbClr val="FFFF00"/>
                </a:solidFill>
                <a:latin typeface="Times New Roman" pitchFamily="18" charset="0"/>
              </a:rPr>
              <a:t>+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2635602" y="4029868"/>
            <a:ext cx="587375" cy="1703388"/>
            <a:chOff x="3048000" y="3981450"/>
            <a:chExt cx="587375" cy="1703388"/>
          </a:xfrm>
        </p:grpSpPr>
        <p:sp>
          <p:nvSpPr>
            <p:cNvPr id="8199" name="Text Box 8"/>
            <p:cNvSpPr txBox="1">
              <a:spLocks noChangeArrowheads="1"/>
            </p:cNvSpPr>
            <p:nvPr/>
          </p:nvSpPr>
          <p:spPr bwMode="auto">
            <a:xfrm>
              <a:off x="3059113" y="3981450"/>
              <a:ext cx="576262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0" name="Text Box 9"/>
            <p:cNvSpPr txBox="1">
              <a:spLocks noChangeArrowheads="1"/>
            </p:cNvSpPr>
            <p:nvPr/>
          </p:nvSpPr>
          <p:spPr bwMode="auto">
            <a:xfrm>
              <a:off x="3048000" y="4343400"/>
              <a:ext cx="576263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dirty="0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3059113" y="4716463"/>
              <a:ext cx="576262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3048000" y="5105400"/>
              <a:ext cx="576263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b="1" dirty="0" smtClean="0">
                  <a:solidFill>
                    <a:srgbClr val="FF0000"/>
                  </a:solidFill>
                  <a:latin typeface="Times New Roman" pitchFamily="18" charset="0"/>
                </a:rPr>
                <a:t>+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3131840" y="3882918"/>
            <a:ext cx="604838" cy="1908175"/>
            <a:chOff x="2609850" y="3860800"/>
            <a:chExt cx="604838" cy="1908175"/>
          </a:xfrm>
        </p:grpSpPr>
        <p:sp>
          <p:nvSpPr>
            <p:cNvPr id="8203" name="Text Box 12"/>
            <p:cNvSpPr txBox="1">
              <a:spLocks noChangeArrowheads="1"/>
            </p:cNvSpPr>
            <p:nvPr/>
          </p:nvSpPr>
          <p:spPr bwMode="auto">
            <a:xfrm>
              <a:off x="2638425" y="3860800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4" name="Text Box 13"/>
            <p:cNvSpPr txBox="1">
              <a:spLocks noChangeArrowheads="1"/>
            </p:cNvSpPr>
            <p:nvPr/>
          </p:nvSpPr>
          <p:spPr bwMode="auto">
            <a:xfrm>
              <a:off x="2627313" y="4221163"/>
              <a:ext cx="576262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5" name="Text Box 14"/>
            <p:cNvSpPr txBox="1">
              <a:spLocks noChangeArrowheads="1"/>
            </p:cNvSpPr>
            <p:nvPr/>
          </p:nvSpPr>
          <p:spPr bwMode="auto">
            <a:xfrm>
              <a:off x="2613025" y="4614863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sp>
          <p:nvSpPr>
            <p:cNvPr id="8206" name="Text Box 15"/>
            <p:cNvSpPr txBox="1">
              <a:spLocks noChangeArrowheads="1"/>
            </p:cNvSpPr>
            <p:nvPr/>
          </p:nvSpPr>
          <p:spPr bwMode="auto">
            <a:xfrm>
              <a:off x="2609850" y="5067300"/>
              <a:ext cx="5762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4000" b="1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126992" name="Line 16"/>
          <p:cNvSpPr>
            <a:spLocks noChangeShapeType="1"/>
          </p:cNvSpPr>
          <p:nvPr/>
        </p:nvSpPr>
        <p:spPr bwMode="auto">
          <a:xfrm flipV="1">
            <a:off x="3336925" y="4868863"/>
            <a:ext cx="138747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5" name="Line 19"/>
          <p:cNvSpPr>
            <a:spLocks noChangeShapeType="1"/>
          </p:cNvSpPr>
          <p:nvPr/>
        </p:nvSpPr>
        <p:spPr bwMode="auto">
          <a:xfrm flipH="1">
            <a:off x="1905000" y="4863233"/>
            <a:ext cx="866775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oval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6997" name="AutoShape 21"/>
          <p:cNvSpPr>
            <a:spLocks/>
          </p:cNvSpPr>
          <p:nvPr/>
        </p:nvSpPr>
        <p:spPr bwMode="auto">
          <a:xfrm rot="5400000">
            <a:off x="4104482" y="4328319"/>
            <a:ext cx="360362" cy="1873250"/>
          </a:xfrm>
          <a:prstGeom prst="rightBrace">
            <a:avLst>
              <a:gd name="adj1" fmla="val 4331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98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92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altLang="ru-RU" sz="3600" i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4067175" y="5949950"/>
            <a:ext cx="792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ru-RU" sz="3600" i="1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ru-RU" altLang="ru-RU" sz="3600" i="1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8212" name="Group 23"/>
          <p:cNvGrpSpPr>
            <a:grpSpLocks/>
          </p:cNvGrpSpPr>
          <p:nvPr/>
        </p:nvGrpSpPr>
        <p:grpSpPr bwMode="auto">
          <a:xfrm>
            <a:off x="755650" y="549275"/>
            <a:ext cx="1008063" cy="215900"/>
            <a:chOff x="476" y="346"/>
            <a:chExt cx="635" cy="136"/>
          </a:xfrm>
        </p:grpSpPr>
        <p:grpSp>
          <p:nvGrpSpPr>
            <p:cNvPr id="8217" name="Group 24"/>
            <p:cNvGrpSpPr>
              <a:grpSpLocks/>
            </p:cNvGrpSpPr>
            <p:nvPr/>
          </p:nvGrpSpPr>
          <p:grpSpPr bwMode="auto">
            <a:xfrm>
              <a:off x="476" y="346"/>
              <a:ext cx="635" cy="136"/>
              <a:chOff x="476" y="346"/>
              <a:chExt cx="635" cy="136"/>
            </a:xfrm>
          </p:grpSpPr>
          <p:sp>
            <p:nvSpPr>
              <p:cNvPr id="8219" name="Rectangle 25" descr="Широкий диагональный 2"/>
              <p:cNvSpPr>
                <a:spLocks noChangeArrowheads="1"/>
              </p:cNvSpPr>
              <p:nvPr/>
            </p:nvSpPr>
            <p:spPr bwMode="auto">
              <a:xfrm>
                <a:off x="476" y="346"/>
                <a:ext cx="635" cy="136"/>
              </a:xfrm>
              <a:prstGeom prst="rect">
                <a:avLst/>
              </a:prstGeom>
              <a:pattFill prst="wdUpDiag">
                <a:fgClr>
                  <a:schemeClr val="tx2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20" name="Line 6" descr="Широкий диагональный 2"/>
              <p:cNvSpPr>
                <a:spLocks noChangeShapeType="1"/>
              </p:cNvSpPr>
              <p:nvPr/>
            </p:nvSpPr>
            <p:spPr bwMode="auto">
              <a:xfrm rot="10800000" flipV="1">
                <a:off x="476" y="482"/>
                <a:ext cx="635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18" name="Line 27"/>
            <p:cNvSpPr>
              <a:spLocks noChangeShapeType="1"/>
            </p:cNvSpPr>
            <p:nvPr/>
          </p:nvSpPr>
          <p:spPr bwMode="auto">
            <a:xfrm>
              <a:off x="476" y="482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342" name="Group 30"/>
          <p:cNvGrpSpPr>
            <a:grpSpLocks/>
          </p:cNvGrpSpPr>
          <p:nvPr/>
        </p:nvGrpSpPr>
        <p:grpSpPr bwMode="auto">
          <a:xfrm>
            <a:off x="1393825" y="3886200"/>
            <a:ext cx="3354388" cy="917575"/>
            <a:chOff x="878" y="2448"/>
            <a:chExt cx="2113" cy="578"/>
          </a:xfrm>
        </p:grpSpPr>
        <p:graphicFrame>
          <p:nvGraphicFramePr>
            <p:cNvPr id="8215" name="Object 28"/>
            <p:cNvGraphicFramePr>
              <a:graphicFrameLocks noChangeAspect="1"/>
            </p:cNvGraphicFramePr>
            <p:nvPr/>
          </p:nvGraphicFramePr>
          <p:xfrm>
            <a:off x="2496" y="2448"/>
            <a:ext cx="495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4" name="Формула" r:id="rId3" imgW="228501" imgH="266584" progId="Equation.3">
                    <p:embed/>
                  </p:oleObj>
                </mc:Choice>
                <mc:Fallback>
                  <p:oleObj name="Формула" r:id="rId3" imgW="228501" imgH="26658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448"/>
                          <a:ext cx="495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6" name="Object 29"/>
            <p:cNvGraphicFramePr>
              <a:graphicFrameLocks noChangeAspect="1"/>
            </p:cNvGraphicFramePr>
            <p:nvPr/>
          </p:nvGraphicFramePr>
          <p:xfrm>
            <a:off x="878" y="2461"/>
            <a:ext cx="660" cy="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5" name="Формула" r:id="rId5" imgW="304536" imgH="253780" progId="Equation.3">
                    <p:embed/>
                  </p:oleObj>
                </mc:Choice>
                <mc:Fallback>
                  <p:oleObj name="Формула" r:id="rId5" imgW="304536" imgH="253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8" y="2461"/>
                          <a:ext cx="660" cy="5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Скругленный прямоугольник 30"/>
          <p:cNvSpPr/>
          <p:nvPr/>
        </p:nvSpPr>
        <p:spPr>
          <a:xfrm>
            <a:off x="5205412" y="657225"/>
            <a:ext cx="3024188" cy="1728788"/>
          </a:xfrm>
          <a:prstGeom prst="roundRect">
            <a:avLst>
              <a:gd name="adj" fmla="val 7347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kern="0" dirty="0">
              <a:solidFill>
                <a:srgbClr val="0000FF"/>
              </a:solidFill>
              <a:latin typeface="Tahoma"/>
              <a:cs typeface="Arial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575836"/>
              </p:ext>
            </p:extLst>
          </p:nvPr>
        </p:nvGraphicFramePr>
        <p:xfrm>
          <a:off x="5564982" y="770731"/>
          <a:ext cx="252095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Формула" r:id="rId7" imgW="660113" imgH="393529" progId="Equation.3">
                  <p:embed/>
                </p:oleObj>
              </mc:Choice>
              <mc:Fallback>
                <p:oleObj name="Формула" r:id="rId7" imgW="66011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82" y="770731"/>
                        <a:ext cx="2520950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6071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6" grpId="0" animBg="1"/>
      <p:bldP spid="126992" grpId="0" animBg="1"/>
      <p:bldP spid="126995" grpId="0" animBg="1"/>
      <p:bldP spid="126997" grpId="0" animBg="1"/>
      <p:bldP spid="126998" grpId="0"/>
      <p:bldP spid="1269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0394" y="1803103"/>
            <a:ext cx="4332427" cy="3367197"/>
            <a:chOff x="755650" y="2915703"/>
            <a:chExt cx="4821238" cy="3747104"/>
          </a:xfrm>
        </p:grpSpPr>
        <p:sp>
          <p:nvSpPr>
            <p:cNvPr id="126996" name="AutoShape 20"/>
            <p:cNvSpPr>
              <a:spLocks/>
            </p:cNvSpPr>
            <p:nvPr/>
          </p:nvSpPr>
          <p:spPr bwMode="auto">
            <a:xfrm rot="5400000">
              <a:off x="2420582" y="5455593"/>
              <a:ext cx="569785" cy="1533591"/>
            </a:xfrm>
            <a:prstGeom prst="rightBrace">
              <a:avLst>
                <a:gd name="adj1" fmla="val 22429"/>
                <a:gd name="adj2" fmla="val 50000"/>
              </a:avLst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1918398" y="5049983"/>
              <a:ext cx="463554" cy="973463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58431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58431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196" name="Line 5"/>
            <p:cNvSpPr>
              <a:spLocks noChangeShapeType="1"/>
            </p:cNvSpPr>
            <p:nvPr/>
          </p:nvSpPr>
          <p:spPr bwMode="auto">
            <a:xfrm flipH="1" flipV="1">
              <a:off x="1050200" y="3047043"/>
              <a:ext cx="1106735" cy="2014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198" name="Rectangle 7"/>
            <p:cNvSpPr>
              <a:spLocks noChangeArrowheads="1"/>
            </p:cNvSpPr>
            <p:nvPr/>
          </p:nvSpPr>
          <p:spPr bwMode="auto">
            <a:xfrm>
              <a:off x="3384390" y="5280794"/>
              <a:ext cx="2192498" cy="569785"/>
            </a:xfrm>
            <a:prstGeom prst="rect">
              <a:avLst/>
            </a:prstGeom>
            <a:gradFill rotWithShape="1">
              <a:gsLst>
                <a:gs pos="0">
                  <a:srgbClr val="44172D"/>
                </a:gs>
                <a:gs pos="50000">
                  <a:srgbClr val="993366"/>
                </a:gs>
                <a:gs pos="100000">
                  <a:srgbClr val="44172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lnSpc>
                  <a:spcPct val="6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8000" b="1" dirty="0" smtClean="0">
                  <a:solidFill>
                    <a:srgbClr val="FFFF00"/>
                  </a:solidFill>
                  <a:latin typeface="Times New Roman" pitchFamily="18" charset="0"/>
                </a:rPr>
                <a:t>-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2126445" y="4957437"/>
              <a:ext cx="357323" cy="1207867"/>
              <a:chOff x="2051720" y="4869160"/>
              <a:chExt cx="357323" cy="1207867"/>
            </a:xfrm>
          </p:grpSpPr>
          <p:sp>
            <p:nvSpPr>
              <p:cNvPr id="8200" name="Text Box 9"/>
              <p:cNvSpPr txBox="1">
                <a:spLocks noChangeArrowheads="1"/>
              </p:cNvSpPr>
              <p:nvPr/>
            </p:nvSpPr>
            <p:spPr bwMode="auto">
              <a:xfrm>
                <a:off x="2057436" y="5085184"/>
                <a:ext cx="35056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199" name="Text Box 8"/>
              <p:cNvSpPr txBox="1">
                <a:spLocks noChangeArrowheads="1"/>
              </p:cNvSpPr>
              <p:nvPr/>
            </p:nvSpPr>
            <p:spPr bwMode="auto">
              <a:xfrm>
                <a:off x="2058481" y="4869160"/>
                <a:ext cx="35056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201" name="Text Box 10"/>
              <p:cNvSpPr txBox="1">
                <a:spLocks noChangeArrowheads="1"/>
              </p:cNvSpPr>
              <p:nvPr/>
            </p:nvSpPr>
            <p:spPr bwMode="auto">
              <a:xfrm>
                <a:off x="2058481" y="5316297"/>
                <a:ext cx="35056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202" name="Text Box 11"/>
              <p:cNvSpPr txBox="1">
                <a:spLocks noChangeArrowheads="1"/>
              </p:cNvSpPr>
              <p:nvPr/>
            </p:nvSpPr>
            <p:spPr bwMode="auto">
              <a:xfrm>
                <a:off x="2051720" y="5615362"/>
                <a:ext cx="35056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2" name="Группа 1"/>
            <p:cNvGrpSpPr/>
            <p:nvPr/>
          </p:nvGrpSpPr>
          <p:grpSpPr>
            <a:xfrm>
              <a:off x="1855924" y="4846568"/>
              <a:ext cx="367946" cy="1318736"/>
              <a:chOff x="1883632" y="4930231"/>
              <a:chExt cx="367946" cy="1318736"/>
            </a:xfrm>
          </p:grpSpPr>
          <p:sp>
            <p:nvSpPr>
              <p:cNvPr id="8203" name="Text Box 12"/>
              <p:cNvSpPr txBox="1">
                <a:spLocks noChangeArrowheads="1"/>
              </p:cNvSpPr>
              <p:nvPr/>
            </p:nvSpPr>
            <p:spPr bwMode="auto">
              <a:xfrm>
                <a:off x="1901015" y="4930231"/>
                <a:ext cx="350563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8204" name="Text Box 13"/>
              <p:cNvSpPr txBox="1">
                <a:spLocks noChangeArrowheads="1"/>
              </p:cNvSpPr>
              <p:nvPr/>
            </p:nvSpPr>
            <p:spPr bwMode="auto">
              <a:xfrm>
                <a:off x="1894255" y="5149454"/>
                <a:ext cx="35056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8205" name="Text Box 14"/>
              <p:cNvSpPr txBox="1">
                <a:spLocks noChangeArrowheads="1"/>
              </p:cNvSpPr>
              <p:nvPr/>
            </p:nvSpPr>
            <p:spPr bwMode="auto">
              <a:xfrm>
                <a:off x="1885563" y="5388957"/>
                <a:ext cx="350563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8206" name="Text Box 15"/>
              <p:cNvSpPr txBox="1">
                <a:spLocks noChangeArrowheads="1"/>
              </p:cNvSpPr>
              <p:nvPr/>
            </p:nvSpPr>
            <p:spPr bwMode="auto">
              <a:xfrm>
                <a:off x="1883632" y="5664192"/>
                <a:ext cx="350563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</p:grpSp>
        <p:sp>
          <p:nvSpPr>
            <p:cNvPr id="126992" name="Line 16"/>
            <p:cNvSpPr>
              <a:spLocks noChangeShapeType="1"/>
            </p:cNvSpPr>
            <p:nvPr/>
          </p:nvSpPr>
          <p:spPr bwMode="auto">
            <a:xfrm flipV="1">
              <a:off x="2359793" y="5543475"/>
              <a:ext cx="844055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 type="oval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126995" name="Line 19"/>
            <p:cNvSpPr>
              <a:spLocks noChangeShapeType="1"/>
            </p:cNvSpPr>
            <p:nvPr/>
          </p:nvSpPr>
          <p:spPr bwMode="auto">
            <a:xfrm flipH="1">
              <a:off x="1454844" y="5540050"/>
              <a:ext cx="527293" cy="0"/>
            </a:xfrm>
            <a:prstGeom prst="line">
              <a:avLst/>
            </a:prstGeom>
            <a:noFill/>
            <a:ln w="47625">
              <a:solidFill>
                <a:srgbClr val="0000FF"/>
              </a:solidFill>
              <a:round/>
              <a:headEnd type="oval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126997" name="AutoShape 21"/>
            <p:cNvSpPr>
              <a:spLocks/>
            </p:cNvSpPr>
            <p:nvPr/>
          </p:nvSpPr>
          <p:spPr bwMode="auto">
            <a:xfrm rot="5400000">
              <a:off x="2792874" y="5341892"/>
              <a:ext cx="219222" cy="1139570"/>
            </a:xfrm>
            <a:prstGeom prst="rightBrace">
              <a:avLst>
                <a:gd name="adj1" fmla="val 43319"/>
                <a:gd name="adj2" fmla="val 50000"/>
              </a:avLst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6998" name="Text Box 22"/>
            <p:cNvSpPr txBox="1">
              <a:spLocks noChangeArrowheads="1"/>
            </p:cNvSpPr>
            <p:nvPr/>
          </p:nvSpPr>
          <p:spPr bwMode="auto">
            <a:xfrm>
              <a:off x="2902485" y="5762697"/>
              <a:ext cx="4819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i="1" dirty="0" smtClean="0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  <a:r>
                <a:rPr lang="en-US" altLang="ru-RU" sz="2400" i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ru-RU" altLang="ru-RU" sz="2400" i="1" dirty="0" smtClean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126999" name="Text Box 23"/>
            <p:cNvSpPr txBox="1">
              <a:spLocks noChangeArrowheads="1"/>
            </p:cNvSpPr>
            <p:nvPr/>
          </p:nvSpPr>
          <p:spPr bwMode="auto">
            <a:xfrm>
              <a:off x="2770179" y="6201142"/>
              <a:ext cx="4819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i="1" dirty="0" smtClean="0">
                  <a:solidFill>
                    <a:srgbClr val="0000FF"/>
                  </a:solidFill>
                  <a:latin typeface="Times New Roman" pitchFamily="18" charset="0"/>
                </a:rPr>
                <a:t>r</a:t>
              </a:r>
              <a:r>
                <a:rPr lang="en-US" altLang="ru-RU" sz="2400" i="1" baseline="-25000" dirty="0" smtClean="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ru-RU" altLang="ru-RU" sz="2400" i="1" dirty="0" smtClean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pSp>
          <p:nvGrpSpPr>
            <p:cNvPr id="8212" name="Group 23"/>
            <p:cNvGrpSpPr>
              <a:grpSpLocks/>
            </p:cNvGrpSpPr>
            <p:nvPr/>
          </p:nvGrpSpPr>
          <p:grpSpPr bwMode="auto">
            <a:xfrm>
              <a:off x="755650" y="2915703"/>
              <a:ext cx="613244" cy="131340"/>
              <a:chOff x="476" y="346"/>
              <a:chExt cx="635" cy="136"/>
            </a:xfrm>
          </p:grpSpPr>
          <p:grpSp>
            <p:nvGrpSpPr>
              <p:cNvPr id="8217" name="Group 24"/>
              <p:cNvGrpSpPr>
                <a:grpSpLocks/>
              </p:cNvGrpSpPr>
              <p:nvPr/>
            </p:nvGrpSpPr>
            <p:grpSpPr bwMode="auto">
              <a:xfrm>
                <a:off x="476" y="346"/>
                <a:ext cx="635" cy="136"/>
                <a:chOff x="476" y="346"/>
                <a:chExt cx="635" cy="136"/>
              </a:xfrm>
            </p:grpSpPr>
            <p:sp>
              <p:nvSpPr>
                <p:cNvPr id="8219" name="Rectangle 25" descr="Широкий диагональный 2"/>
                <p:cNvSpPr>
                  <a:spLocks noChangeArrowheads="1"/>
                </p:cNvSpPr>
                <p:nvPr/>
              </p:nvSpPr>
              <p:spPr bwMode="auto">
                <a:xfrm>
                  <a:off x="476" y="346"/>
                  <a:ext cx="635" cy="136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ru-RU" altLang="ru-RU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20" name="Line 6" descr="Широкий диагональный 2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476" y="482"/>
                  <a:ext cx="635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8218" name="Line 27"/>
              <p:cNvSpPr>
                <a:spLocks noChangeShapeType="1"/>
              </p:cNvSpPr>
              <p:nvPr/>
            </p:nvSpPr>
            <p:spPr bwMode="auto">
              <a:xfrm>
                <a:off x="476" y="482"/>
                <a:ext cx="6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342" name="Group 30"/>
            <p:cNvGrpSpPr>
              <a:grpSpLocks/>
            </p:cNvGrpSpPr>
            <p:nvPr/>
          </p:nvGrpSpPr>
          <p:grpSpPr bwMode="auto">
            <a:xfrm>
              <a:off x="1143877" y="4945683"/>
              <a:ext cx="2040604" cy="558196"/>
              <a:chOff x="878" y="2448"/>
              <a:chExt cx="2113" cy="578"/>
            </a:xfrm>
          </p:grpSpPr>
          <p:graphicFrame>
            <p:nvGraphicFramePr>
              <p:cNvPr id="8215" name="Object 28"/>
              <p:cNvGraphicFramePr>
                <a:graphicFrameLocks noChangeAspect="1"/>
              </p:cNvGraphicFramePr>
              <p:nvPr/>
            </p:nvGraphicFramePr>
            <p:xfrm>
              <a:off x="2496" y="2448"/>
              <a:ext cx="495" cy="5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50" name="Формула" r:id="rId3" imgW="228501" imgH="266584" progId="Equation.3">
                      <p:embed/>
                    </p:oleObj>
                  </mc:Choice>
                  <mc:Fallback>
                    <p:oleObj name="Формула" r:id="rId3" imgW="228501" imgH="26658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96" y="2448"/>
                            <a:ext cx="495" cy="57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16" name="Object 29"/>
              <p:cNvGraphicFramePr>
                <a:graphicFrameLocks noChangeAspect="1"/>
              </p:cNvGraphicFramePr>
              <p:nvPr/>
            </p:nvGraphicFramePr>
            <p:xfrm>
              <a:off x="878" y="2461"/>
              <a:ext cx="660" cy="5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51" name="Формула" r:id="rId5" imgW="304536" imgH="253780" progId="Equation.3">
                      <p:embed/>
                    </p:oleObj>
                  </mc:Choice>
                  <mc:Fallback>
                    <p:oleObj name="Формула" r:id="rId5" imgW="304536" imgH="2537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78" y="2461"/>
                            <a:ext cx="660" cy="55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" name="Группа 6"/>
          <p:cNvGrpSpPr/>
          <p:nvPr/>
        </p:nvGrpSpPr>
        <p:grpSpPr>
          <a:xfrm>
            <a:off x="4478254" y="1772816"/>
            <a:ext cx="4414226" cy="3453904"/>
            <a:chOff x="3177438" y="764704"/>
            <a:chExt cx="4946233" cy="3870173"/>
          </a:xfrm>
        </p:grpSpPr>
        <p:sp>
          <p:nvSpPr>
            <p:cNvPr id="31" name="AutoShape 20"/>
            <p:cNvSpPr>
              <a:spLocks/>
            </p:cNvSpPr>
            <p:nvPr/>
          </p:nvSpPr>
          <p:spPr bwMode="auto">
            <a:xfrm rot="5400000">
              <a:off x="4873542" y="3352149"/>
              <a:ext cx="580453" cy="1562305"/>
            </a:xfrm>
            <a:prstGeom prst="rightBrace">
              <a:avLst>
                <a:gd name="adj1" fmla="val 22429"/>
                <a:gd name="adj2" fmla="val 50000"/>
              </a:avLst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4361956" y="2938944"/>
              <a:ext cx="472233" cy="991690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58431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58431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3" name="Line 5"/>
            <p:cNvSpPr>
              <a:spLocks noChangeShapeType="1"/>
            </p:cNvSpPr>
            <p:nvPr/>
          </p:nvSpPr>
          <p:spPr bwMode="auto">
            <a:xfrm flipH="1" flipV="1">
              <a:off x="3477503" y="898503"/>
              <a:ext cx="1127457" cy="205224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34" name="Rectangle 7"/>
            <p:cNvSpPr>
              <a:spLocks noChangeArrowheads="1"/>
            </p:cNvSpPr>
            <p:nvPr/>
          </p:nvSpPr>
          <p:spPr bwMode="auto">
            <a:xfrm>
              <a:off x="5855394" y="3174077"/>
              <a:ext cx="2268277" cy="580453"/>
            </a:xfrm>
            <a:prstGeom prst="rect">
              <a:avLst/>
            </a:prstGeom>
            <a:gradFill rotWithShape="1">
              <a:gsLst>
                <a:gs pos="0">
                  <a:srgbClr val="44172D"/>
                </a:gs>
                <a:gs pos="50000">
                  <a:srgbClr val="993366"/>
                </a:gs>
                <a:gs pos="100000">
                  <a:srgbClr val="44172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0" bIns="0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lnSpc>
                  <a:spcPct val="6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5400" b="1" dirty="0" smtClean="0">
                  <a:solidFill>
                    <a:srgbClr val="FFFF00"/>
                  </a:solidFill>
                  <a:latin typeface="Times New Roman" pitchFamily="18" charset="0"/>
                </a:rPr>
                <a:t>+</a:t>
              </a:r>
            </a:p>
          </p:txBody>
        </p:sp>
        <p:grpSp>
          <p:nvGrpSpPr>
            <p:cNvPr id="35" name="Группа 34"/>
            <p:cNvGrpSpPr/>
            <p:nvPr/>
          </p:nvGrpSpPr>
          <p:grpSpPr>
            <a:xfrm>
              <a:off x="4287082" y="2857308"/>
              <a:ext cx="364013" cy="1158209"/>
              <a:chOff x="3048000" y="3981450"/>
              <a:chExt cx="587375" cy="1868897"/>
            </a:xfrm>
          </p:grpSpPr>
          <p:sp>
            <p:nvSpPr>
              <p:cNvPr id="54" name="Text Box 8"/>
              <p:cNvSpPr txBox="1">
                <a:spLocks noChangeArrowheads="1"/>
              </p:cNvSpPr>
              <p:nvPr/>
            </p:nvSpPr>
            <p:spPr bwMode="auto">
              <a:xfrm>
                <a:off x="3059113" y="3981450"/>
                <a:ext cx="576262" cy="744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5" name="Text Box 9"/>
              <p:cNvSpPr txBox="1">
                <a:spLocks noChangeArrowheads="1"/>
              </p:cNvSpPr>
              <p:nvPr/>
            </p:nvSpPr>
            <p:spPr bwMode="auto">
              <a:xfrm>
                <a:off x="3048000" y="4343400"/>
                <a:ext cx="576264" cy="744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6" name="Text Box 10"/>
              <p:cNvSpPr txBox="1">
                <a:spLocks noChangeArrowheads="1"/>
              </p:cNvSpPr>
              <p:nvPr/>
            </p:nvSpPr>
            <p:spPr bwMode="auto">
              <a:xfrm>
                <a:off x="3059113" y="4716462"/>
                <a:ext cx="576262" cy="744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7" name="Text Box 11"/>
              <p:cNvSpPr txBox="1">
                <a:spLocks noChangeArrowheads="1"/>
              </p:cNvSpPr>
              <p:nvPr/>
            </p:nvSpPr>
            <p:spPr bwMode="auto">
              <a:xfrm>
                <a:off x="3048000" y="5105400"/>
                <a:ext cx="576264" cy="744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36" name="Группа 35"/>
            <p:cNvGrpSpPr/>
            <p:nvPr/>
          </p:nvGrpSpPr>
          <p:grpSpPr>
            <a:xfrm>
              <a:off x="4572000" y="2708921"/>
              <a:ext cx="374835" cy="1332478"/>
              <a:chOff x="2609850" y="3860800"/>
              <a:chExt cx="604838" cy="2150098"/>
            </a:xfrm>
          </p:grpSpPr>
          <p:sp>
            <p:nvSpPr>
              <p:cNvPr id="50" name="Text Box 12"/>
              <p:cNvSpPr txBox="1">
                <a:spLocks noChangeArrowheads="1"/>
              </p:cNvSpPr>
              <p:nvPr/>
            </p:nvSpPr>
            <p:spPr bwMode="auto">
              <a:xfrm>
                <a:off x="2638425" y="3860800"/>
                <a:ext cx="576263" cy="9435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51" name="Text Box 13"/>
              <p:cNvSpPr txBox="1">
                <a:spLocks noChangeArrowheads="1"/>
              </p:cNvSpPr>
              <p:nvPr/>
            </p:nvSpPr>
            <p:spPr bwMode="auto">
              <a:xfrm>
                <a:off x="2627313" y="4221162"/>
                <a:ext cx="576263" cy="9435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52" name="Text Box 14"/>
              <p:cNvSpPr txBox="1">
                <a:spLocks noChangeArrowheads="1"/>
              </p:cNvSpPr>
              <p:nvPr/>
            </p:nvSpPr>
            <p:spPr bwMode="auto">
              <a:xfrm>
                <a:off x="2613026" y="4614864"/>
                <a:ext cx="576263" cy="9435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53" name="Text Box 15"/>
              <p:cNvSpPr txBox="1">
                <a:spLocks noChangeArrowheads="1"/>
              </p:cNvSpPr>
              <p:nvPr/>
            </p:nvSpPr>
            <p:spPr bwMode="auto">
              <a:xfrm>
                <a:off x="2609850" y="5067300"/>
                <a:ext cx="576263" cy="9435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-</a:t>
                </a:r>
              </a:p>
            </p:txBody>
          </p:sp>
        </p:grp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 flipV="1">
              <a:off x="4777128" y="3441676"/>
              <a:ext cx="859858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 type="oval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38" name="Line 19"/>
            <p:cNvSpPr>
              <a:spLocks noChangeShapeType="1"/>
            </p:cNvSpPr>
            <p:nvPr/>
          </p:nvSpPr>
          <p:spPr bwMode="auto">
            <a:xfrm flipH="1">
              <a:off x="3889723" y="3438187"/>
              <a:ext cx="537165" cy="0"/>
            </a:xfrm>
            <a:prstGeom prst="line">
              <a:avLst/>
            </a:prstGeom>
            <a:noFill/>
            <a:ln w="47625">
              <a:solidFill>
                <a:srgbClr val="0000FF"/>
              </a:solidFill>
              <a:round/>
              <a:headEnd type="oval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39" name="AutoShape 21"/>
            <p:cNvSpPr>
              <a:spLocks/>
            </p:cNvSpPr>
            <p:nvPr/>
          </p:nvSpPr>
          <p:spPr bwMode="auto">
            <a:xfrm rot="5400000">
              <a:off x="5252805" y="3106686"/>
              <a:ext cx="223327" cy="1160907"/>
            </a:xfrm>
            <a:prstGeom prst="rightBrace">
              <a:avLst>
                <a:gd name="adj1" fmla="val 43319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" name="Text Box 22"/>
            <p:cNvSpPr txBox="1">
              <a:spLocks noChangeArrowheads="1"/>
            </p:cNvSpPr>
            <p:nvPr/>
          </p:nvSpPr>
          <p:spPr bwMode="auto">
            <a:xfrm>
              <a:off x="5364468" y="3573016"/>
              <a:ext cx="49092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i="1" dirty="0" smtClean="0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  <a:r>
                <a:rPr lang="en-US" altLang="ru-RU" sz="2400" i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ru-RU" altLang="ru-RU" sz="2400" i="1" dirty="0" smtClean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41" name="Text Box 23"/>
            <p:cNvSpPr txBox="1">
              <a:spLocks noChangeArrowheads="1"/>
            </p:cNvSpPr>
            <p:nvPr/>
          </p:nvSpPr>
          <p:spPr bwMode="auto">
            <a:xfrm>
              <a:off x="5229685" y="4111657"/>
              <a:ext cx="49092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i="1" dirty="0" smtClean="0">
                  <a:solidFill>
                    <a:srgbClr val="0000FF"/>
                  </a:solidFill>
                  <a:latin typeface="Times New Roman" pitchFamily="18" charset="0"/>
                </a:rPr>
                <a:t>r</a:t>
              </a:r>
              <a:r>
                <a:rPr lang="en-US" altLang="ru-RU" sz="2400" i="1" baseline="-25000" dirty="0" smtClean="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ru-RU" altLang="ru-RU" sz="2400" i="1" dirty="0" smtClean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pSp>
          <p:nvGrpSpPr>
            <p:cNvPr id="42" name="Group 23"/>
            <p:cNvGrpSpPr>
              <a:grpSpLocks/>
            </p:cNvGrpSpPr>
            <p:nvPr/>
          </p:nvGrpSpPr>
          <p:grpSpPr bwMode="auto">
            <a:xfrm>
              <a:off x="3177438" y="764704"/>
              <a:ext cx="624725" cy="133799"/>
              <a:chOff x="476" y="346"/>
              <a:chExt cx="635" cy="136"/>
            </a:xfrm>
          </p:grpSpPr>
          <p:grpSp>
            <p:nvGrpSpPr>
              <p:cNvPr id="46" name="Group 24"/>
              <p:cNvGrpSpPr>
                <a:grpSpLocks/>
              </p:cNvGrpSpPr>
              <p:nvPr/>
            </p:nvGrpSpPr>
            <p:grpSpPr bwMode="auto">
              <a:xfrm>
                <a:off x="476" y="346"/>
                <a:ext cx="635" cy="136"/>
                <a:chOff x="476" y="346"/>
                <a:chExt cx="635" cy="136"/>
              </a:xfrm>
            </p:grpSpPr>
            <p:sp>
              <p:nvSpPr>
                <p:cNvPr id="48" name="Rectangle 25" descr="Широкий диагональный 2"/>
                <p:cNvSpPr>
                  <a:spLocks noChangeArrowheads="1"/>
                </p:cNvSpPr>
                <p:nvPr/>
              </p:nvSpPr>
              <p:spPr bwMode="auto">
                <a:xfrm>
                  <a:off x="476" y="346"/>
                  <a:ext cx="635" cy="136"/>
                </a:xfrm>
                <a:prstGeom prst="rect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ru-RU" altLang="ru-RU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9" name="Line 6" descr="Широкий диагональный 2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476" y="482"/>
                  <a:ext cx="635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7" name="Line 27"/>
              <p:cNvSpPr>
                <a:spLocks noChangeShapeType="1"/>
              </p:cNvSpPr>
              <p:nvPr/>
            </p:nvSpPr>
            <p:spPr bwMode="auto">
              <a:xfrm>
                <a:off x="476" y="482"/>
                <a:ext cx="63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3" name="Group 30"/>
            <p:cNvGrpSpPr>
              <a:grpSpLocks/>
            </p:cNvGrpSpPr>
            <p:nvPr/>
          </p:nvGrpSpPr>
          <p:grpSpPr bwMode="auto">
            <a:xfrm>
              <a:off x="3572933" y="2832692"/>
              <a:ext cx="2078810" cy="568647"/>
              <a:chOff x="878" y="2448"/>
              <a:chExt cx="2113" cy="578"/>
            </a:xfrm>
          </p:grpSpPr>
          <p:graphicFrame>
            <p:nvGraphicFramePr>
              <p:cNvPr id="44" name="Object 28"/>
              <p:cNvGraphicFramePr>
                <a:graphicFrameLocks noChangeAspect="1"/>
              </p:cNvGraphicFramePr>
              <p:nvPr/>
            </p:nvGraphicFramePr>
            <p:xfrm>
              <a:off x="2496" y="2448"/>
              <a:ext cx="495" cy="5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52" name="Формула" r:id="rId7" imgW="228501" imgH="266584" progId="Equation.3">
                      <p:embed/>
                    </p:oleObj>
                  </mc:Choice>
                  <mc:Fallback>
                    <p:oleObj name="Формула" r:id="rId7" imgW="228501" imgH="26658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96" y="2448"/>
                            <a:ext cx="495" cy="57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5" name="Object 29"/>
              <p:cNvGraphicFramePr>
                <a:graphicFrameLocks noChangeAspect="1"/>
              </p:cNvGraphicFramePr>
              <p:nvPr/>
            </p:nvGraphicFramePr>
            <p:xfrm>
              <a:off x="878" y="2461"/>
              <a:ext cx="660" cy="5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53" name="Формула" r:id="rId8" imgW="304536" imgH="253780" progId="Equation.3">
                      <p:embed/>
                    </p:oleObj>
                  </mc:Choice>
                  <mc:Fallback>
                    <p:oleObj name="Формула" r:id="rId8" imgW="304536" imgH="2537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78" y="2461"/>
                            <a:ext cx="660" cy="55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62" name="WordArt 4"/>
          <p:cNvSpPr>
            <a:spLocks noChangeArrowheads="1" noChangeShapeType="1" noTextEdit="1"/>
          </p:cNvSpPr>
          <p:nvPr/>
        </p:nvSpPr>
        <p:spPr bwMode="auto">
          <a:xfrm>
            <a:off x="251520" y="457200"/>
            <a:ext cx="8640960" cy="6421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Заряженное тело всегда притягивает незаряженное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6696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53" name="Group 93"/>
          <p:cNvGrpSpPr>
            <a:grpSpLocks/>
          </p:cNvGrpSpPr>
          <p:nvPr/>
        </p:nvGrpSpPr>
        <p:grpSpPr bwMode="auto">
          <a:xfrm>
            <a:off x="371475" y="4114800"/>
            <a:ext cx="5800725" cy="1381125"/>
            <a:chOff x="234" y="2592"/>
            <a:chExt cx="3654" cy="870"/>
          </a:xfrm>
        </p:grpSpPr>
        <p:grpSp>
          <p:nvGrpSpPr>
            <p:cNvPr id="9277" name="Group 90"/>
            <p:cNvGrpSpPr>
              <a:grpSpLocks/>
            </p:cNvGrpSpPr>
            <p:nvPr/>
          </p:nvGrpSpPr>
          <p:grpSpPr bwMode="auto">
            <a:xfrm flipV="1">
              <a:off x="2304" y="3360"/>
              <a:ext cx="1584" cy="96"/>
              <a:chOff x="2304" y="2592"/>
              <a:chExt cx="1584" cy="96"/>
            </a:xfrm>
          </p:grpSpPr>
          <p:sp>
            <p:nvSpPr>
              <p:cNvPr id="9288" name="Freeform 91"/>
              <p:cNvSpPr>
                <a:spLocks/>
              </p:cNvSpPr>
              <p:nvPr/>
            </p:nvSpPr>
            <p:spPr bwMode="auto">
              <a:xfrm flipH="1">
                <a:off x="2304" y="2592"/>
                <a:ext cx="288" cy="96"/>
              </a:xfrm>
              <a:custGeom>
                <a:avLst/>
                <a:gdLst>
                  <a:gd name="T0" fmla="*/ 0 w 192"/>
                  <a:gd name="T1" fmla="*/ 0 h 48"/>
                  <a:gd name="T2" fmla="*/ 19380 w 192"/>
                  <a:gd name="T3" fmla="*/ 49152 h 48"/>
                  <a:gd name="T4" fmla="*/ 38609 w 192"/>
                  <a:gd name="T5" fmla="*/ 278528 h 48"/>
                  <a:gd name="T6" fmla="*/ 56070 w 192"/>
                  <a:gd name="T7" fmla="*/ 786432 h 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48">
                    <a:moveTo>
                      <a:pt x="0" y="0"/>
                    </a:moveTo>
                    <a:cubicBezTo>
                      <a:pt x="11" y="0"/>
                      <a:pt x="44" y="0"/>
                      <a:pt x="66" y="3"/>
                    </a:cubicBezTo>
                    <a:cubicBezTo>
                      <a:pt x="88" y="6"/>
                      <a:pt x="111" y="10"/>
                      <a:pt x="132" y="17"/>
                    </a:cubicBezTo>
                    <a:cubicBezTo>
                      <a:pt x="153" y="24"/>
                      <a:pt x="180" y="42"/>
                      <a:pt x="192" y="48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289" name="Line 92"/>
              <p:cNvSpPr>
                <a:spLocks noChangeShapeType="1"/>
              </p:cNvSpPr>
              <p:nvPr/>
            </p:nvSpPr>
            <p:spPr bwMode="auto">
              <a:xfrm>
                <a:off x="2592" y="2592"/>
                <a:ext cx="1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278" name="Group 89"/>
            <p:cNvGrpSpPr>
              <a:grpSpLocks/>
            </p:cNvGrpSpPr>
            <p:nvPr/>
          </p:nvGrpSpPr>
          <p:grpSpPr bwMode="auto">
            <a:xfrm>
              <a:off x="2304" y="2592"/>
              <a:ext cx="1584" cy="96"/>
              <a:chOff x="2304" y="2592"/>
              <a:chExt cx="1584" cy="96"/>
            </a:xfrm>
          </p:grpSpPr>
          <p:sp>
            <p:nvSpPr>
              <p:cNvPr id="9286" name="Freeform 87"/>
              <p:cNvSpPr>
                <a:spLocks/>
              </p:cNvSpPr>
              <p:nvPr/>
            </p:nvSpPr>
            <p:spPr bwMode="auto">
              <a:xfrm flipH="1">
                <a:off x="2304" y="2592"/>
                <a:ext cx="288" cy="96"/>
              </a:xfrm>
              <a:custGeom>
                <a:avLst/>
                <a:gdLst>
                  <a:gd name="T0" fmla="*/ 0 w 192"/>
                  <a:gd name="T1" fmla="*/ 0 h 48"/>
                  <a:gd name="T2" fmla="*/ 19380 w 192"/>
                  <a:gd name="T3" fmla="*/ 49152 h 48"/>
                  <a:gd name="T4" fmla="*/ 38609 w 192"/>
                  <a:gd name="T5" fmla="*/ 278528 h 48"/>
                  <a:gd name="T6" fmla="*/ 56070 w 192"/>
                  <a:gd name="T7" fmla="*/ 786432 h 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48">
                    <a:moveTo>
                      <a:pt x="0" y="0"/>
                    </a:moveTo>
                    <a:cubicBezTo>
                      <a:pt x="11" y="0"/>
                      <a:pt x="44" y="0"/>
                      <a:pt x="66" y="3"/>
                    </a:cubicBezTo>
                    <a:cubicBezTo>
                      <a:pt x="88" y="6"/>
                      <a:pt x="111" y="10"/>
                      <a:pt x="132" y="17"/>
                    </a:cubicBezTo>
                    <a:cubicBezTo>
                      <a:pt x="153" y="24"/>
                      <a:pt x="180" y="42"/>
                      <a:pt x="192" y="48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287" name="Line 88"/>
              <p:cNvSpPr>
                <a:spLocks noChangeShapeType="1"/>
              </p:cNvSpPr>
              <p:nvPr/>
            </p:nvSpPr>
            <p:spPr bwMode="auto">
              <a:xfrm>
                <a:off x="2592" y="2592"/>
                <a:ext cx="1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279" name="Group 83"/>
            <p:cNvGrpSpPr>
              <a:grpSpLocks/>
            </p:cNvGrpSpPr>
            <p:nvPr/>
          </p:nvGrpSpPr>
          <p:grpSpPr bwMode="auto">
            <a:xfrm flipV="1">
              <a:off x="234" y="3366"/>
              <a:ext cx="1248" cy="96"/>
              <a:chOff x="240" y="2592"/>
              <a:chExt cx="1248" cy="96"/>
            </a:xfrm>
          </p:grpSpPr>
          <p:sp>
            <p:nvSpPr>
              <p:cNvPr id="9284" name="Freeform 84"/>
              <p:cNvSpPr>
                <a:spLocks/>
              </p:cNvSpPr>
              <p:nvPr/>
            </p:nvSpPr>
            <p:spPr bwMode="auto">
              <a:xfrm>
                <a:off x="1200" y="2592"/>
                <a:ext cx="288" cy="96"/>
              </a:xfrm>
              <a:custGeom>
                <a:avLst/>
                <a:gdLst>
                  <a:gd name="T0" fmla="*/ 0 w 192"/>
                  <a:gd name="T1" fmla="*/ 0 h 48"/>
                  <a:gd name="T2" fmla="*/ 19380 w 192"/>
                  <a:gd name="T3" fmla="*/ 49152 h 48"/>
                  <a:gd name="T4" fmla="*/ 38609 w 192"/>
                  <a:gd name="T5" fmla="*/ 278528 h 48"/>
                  <a:gd name="T6" fmla="*/ 56070 w 192"/>
                  <a:gd name="T7" fmla="*/ 786432 h 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48">
                    <a:moveTo>
                      <a:pt x="0" y="0"/>
                    </a:moveTo>
                    <a:cubicBezTo>
                      <a:pt x="11" y="0"/>
                      <a:pt x="44" y="0"/>
                      <a:pt x="66" y="3"/>
                    </a:cubicBezTo>
                    <a:cubicBezTo>
                      <a:pt x="88" y="6"/>
                      <a:pt x="111" y="10"/>
                      <a:pt x="132" y="17"/>
                    </a:cubicBezTo>
                    <a:cubicBezTo>
                      <a:pt x="153" y="24"/>
                      <a:pt x="180" y="42"/>
                      <a:pt x="192" y="48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285" name="Line 85"/>
              <p:cNvSpPr>
                <a:spLocks noChangeShapeType="1"/>
              </p:cNvSpPr>
              <p:nvPr/>
            </p:nvSpPr>
            <p:spPr bwMode="auto">
              <a:xfrm>
                <a:off x="240" y="2592"/>
                <a:ext cx="96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280" name="Group 82"/>
            <p:cNvGrpSpPr>
              <a:grpSpLocks/>
            </p:cNvGrpSpPr>
            <p:nvPr/>
          </p:nvGrpSpPr>
          <p:grpSpPr bwMode="auto">
            <a:xfrm>
              <a:off x="240" y="2592"/>
              <a:ext cx="1248" cy="96"/>
              <a:chOff x="240" y="2592"/>
              <a:chExt cx="1248" cy="96"/>
            </a:xfrm>
          </p:grpSpPr>
          <p:sp>
            <p:nvSpPr>
              <p:cNvPr id="9282" name="Freeform 78"/>
              <p:cNvSpPr>
                <a:spLocks/>
              </p:cNvSpPr>
              <p:nvPr/>
            </p:nvSpPr>
            <p:spPr bwMode="auto">
              <a:xfrm>
                <a:off x="1200" y="2592"/>
                <a:ext cx="288" cy="96"/>
              </a:xfrm>
              <a:custGeom>
                <a:avLst/>
                <a:gdLst>
                  <a:gd name="T0" fmla="*/ 0 w 192"/>
                  <a:gd name="T1" fmla="*/ 0 h 48"/>
                  <a:gd name="T2" fmla="*/ 19380 w 192"/>
                  <a:gd name="T3" fmla="*/ 49152 h 48"/>
                  <a:gd name="T4" fmla="*/ 38609 w 192"/>
                  <a:gd name="T5" fmla="*/ 278528 h 48"/>
                  <a:gd name="T6" fmla="*/ 56070 w 192"/>
                  <a:gd name="T7" fmla="*/ 786432 h 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48">
                    <a:moveTo>
                      <a:pt x="0" y="0"/>
                    </a:moveTo>
                    <a:cubicBezTo>
                      <a:pt x="11" y="0"/>
                      <a:pt x="44" y="0"/>
                      <a:pt x="66" y="3"/>
                    </a:cubicBezTo>
                    <a:cubicBezTo>
                      <a:pt x="88" y="6"/>
                      <a:pt x="111" y="10"/>
                      <a:pt x="132" y="17"/>
                    </a:cubicBezTo>
                    <a:cubicBezTo>
                      <a:pt x="153" y="24"/>
                      <a:pt x="180" y="42"/>
                      <a:pt x="192" y="48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283" name="Line 71"/>
              <p:cNvSpPr>
                <a:spLocks noChangeShapeType="1"/>
              </p:cNvSpPr>
              <p:nvPr/>
            </p:nvSpPr>
            <p:spPr bwMode="auto">
              <a:xfrm>
                <a:off x="240" y="2592"/>
                <a:ext cx="96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281" name="Line 63"/>
            <p:cNvSpPr>
              <a:spLocks noChangeShapeType="1"/>
            </p:cNvSpPr>
            <p:nvPr/>
          </p:nvSpPr>
          <p:spPr bwMode="auto">
            <a:xfrm>
              <a:off x="240" y="3030"/>
              <a:ext cx="364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9219" name="Line 5"/>
          <p:cNvSpPr>
            <a:spLocks noChangeShapeType="1"/>
          </p:cNvSpPr>
          <p:nvPr/>
        </p:nvSpPr>
        <p:spPr bwMode="auto">
          <a:xfrm>
            <a:off x="381000" y="6858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381000" y="13716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9221" name="Line 9"/>
          <p:cNvSpPr>
            <a:spLocks noChangeShapeType="1"/>
          </p:cNvSpPr>
          <p:nvPr/>
        </p:nvSpPr>
        <p:spPr bwMode="auto">
          <a:xfrm>
            <a:off x="342900" y="20574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40993" name="Group 33"/>
          <p:cNvGrpSpPr>
            <a:grpSpLocks/>
          </p:cNvGrpSpPr>
          <p:nvPr/>
        </p:nvGrpSpPr>
        <p:grpSpPr bwMode="auto">
          <a:xfrm>
            <a:off x="381000" y="1028700"/>
            <a:ext cx="5791200" cy="1381125"/>
            <a:chOff x="240" y="648"/>
            <a:chExt cx="3648" cy="870"/>
          </a:xfrm>
        </p:grpSpPr>
        <p:sp>
          <p:nvSpPr>
            <p:cNvPr id="9274" name="Line 7"/>
            <p:cNvSpPr>
              <a:spLocks noChangeShapeType="1"/>
            </p:cNvSpPr>
            <p:nvPr/>
          </p:nvSpPr>
          <p:spPr bwMode="auto">
            <a:xfrm>
              <a:off x="240" y="1080"/>
              <a:ext cx="364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5" name="Line 8"/>
            <p:cNvSpPr>
              <a:spLocks noChangeShapeType="1"/>
            </p:cNvSpPr>
            <p:nvPr/>
          </p:nvSpPr>
          <p:spPr bwMode="auto">
            <a:xfrm>
              <a:off x="240" y="648"/>
              <a:ext cx="364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6" name="Line 10"/>
            <p:cNvSpPr>
              <a:spLocks noChangeShapeType="1"/>
            </p:cNvSpPr>
            <p:nvPr/>
          </p:nvSpPr>
          <p:spPr bwMode="auto">
            <a:xfrm>
              <a:off x="240" y="1518"/>
              <a:ext cx="364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381000" y="27432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0972" name="Oval 12"/>
          <p:cNvSpPr>
            <a:spLocks noChangeArrowheads="1"/>
          </p:cNvSpPr>
          <p:nvPr/>
        </p:nvSpPr>
        <p:spPr bwMode="auto">
          <a:xfrm>
            <a:off x="2133600" y="762000"/>
            <a:ext cx="1828800" cy="1828800"/>
          </a:xfrm>
          <a:prstGeom prst="ellipse">
            <a:avLst/>
          </a:prstGeom>
          <a:gradFill rotWithShape="1">
            <a:gsLst>
              <a:gs pos="0">
                <a:schemeClr val="accent1">
                  <a:alpha val="34000"/>
                </a:schemeClr>
              </a:gs>
              <a:gs pos="100000">
                <a:schemeClr val="accent1">
                  <a:gamma/>
                  <a:shade val="71373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40992" name="Group 32"/>
          <p:cNvGrpSpPr>
            <a:grpSpLocks/>
          </p:cNvGrpSpPr>
          <p:nvPr/>
        </p:nvGrpSpPr>
        <p:grpSpPr bwMode="auto">
          <a:xfrm>
            <a:off x="381000" y="3762375"/>
            <a:ext cx="5791200" cy="2076450"/>
            <a:chOff x="240" y="2370"/>
            <a:chExt cx="3648" cy="1308"/>
          </a:xfrm>
        </p:grpSpPr>
        <p:sp>
          <p:nvSpPr>
            <p:cNvPr id="9258" name="Line 14"/>
            <p:cNvSpPr>
              <a:spLocks noChangeShapeType="1"/>
            </p:cNvSpPr>
            <p:nvPr/>
          </p:nvSpPr>
          <p:spPr bwMode="auto">
            <a:xfrm>
              <a:off x="2538" y="2376"/>
              <a:ext cx="13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59" name="Line 15"/>
            <p:cNvSpPr>
              <a:spLocks noChangeShapeType="1"/>
            </p:cNvSpPr>
            <p:nvPr/>
          </p:nvSpPr>
          <p:spPr bwMode="auto">
            <a:xfrm>
              <a:off x="2592" y="2796"/>
              <a:ext cx="129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0" name="Line 16"/>
            <p:cNvSpPr>
              <a:spLocks noChangeShapeType="1"/>
            </p:cNvSpPr>
            <p:nvPr/>
          </p:nvSpPr>
          <p:spPr bwMode="auto">
            <a:xfrm>
              <a:off x="2592" y="3234"/>
              <a:ext cx="129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1" name="Line 17"/>
            <p:cNvSpPr>
              <a:spLocks noChangeShapeType="1"/>
            </p:cNvSpPr>
            <p:nvPr/>
          </p:nvSpPr>
          <p:spPr bwMode="auto">
            <a:xfrm>
              <a:off x="2526" y="3678"/>
              <a:ext cx="13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2" name="Line 19"/>
            <p:cNvSpPr>
              <a:spLocks noChangeShapeType="1"/>
            </p:cNvSpPr>
            <p:nvPr/>
          </p:nvSpPr>
          <p:spPr bwMode="auto">
            <a:xfrm>
              <a:off x="240" y="2372"/>
              <a:ext cx="115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3" name="Line 20"/>
            <p:cNvSpPr>
              <a:spLocks noChangeShapeType="1"/>
            </p:cNvSpPr>
            <p:nvPr/>
          </p:nvSpPr>
          <p:spPr bwMode="auto">
            <a:xfrm>
              <a:off x="240" y="2802"/>
              <a:ext cx="96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4" name="Line 21"/>
            <p:cNvSpPr>
              <a:spLocks noChangeShapeType="1"/>
            </p:cNvSpPr>
            <p:nvPr/>
          </p:nvSpPr>
          <p:spPr bwMode="auto">
            <a:xfrm>
              <a:off x="240" y="3228"/>
              <a:ext cx="96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5" name="Freeform 23"/>
            <p:cNvSpPr>
              <a:spLocks/>
            </p:cNvSpPr>
            <p:nvPr/>
          </p:nvSpPr>
          <p:spPr bwMode="auto">
            <a:xfrm>
              <a:off x="1378" y="2370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48 h 192"/>
                <a:gd name="T4" fmla="*/ 336 w 336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8"/>
                    <a:pt x="136" y="16"/>
                    <a:pt x="192" y="48"/>
                  </a:cubicBezTo>
                  <a:cubicBezTo>
                    <a:pt x="248" y="80"/>
                    <a:pt x="292" y="136"/>
                    <a:pt x="336" y="192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6" name="Freeform 24"/>
            <p:cNvSpPr>
              <a:spLocks/>
            </p:cNvSpPr>
            <p:nvPr/>
          </p:nvSpPr>
          <p:spPr bwMode="auto">
            <a:xfrm flipH="1">
              <a:off x="2208" y="2370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48 h 192"/>
                <a:gd name="T4" fmla="*/ 336 w 336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8"/>
                    <a:pt x="136" y="16"/>
                    <a:pt x="192" y="48"/>
                  </a:cubicBezTo>
                  <a:cubicBezTo>
                    <a:pt x="248" y="80"/>
                    <a:pt x="292" y="136"/>
                    <a:pt x="336" y="192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7" name="Freeform 25"/>
            <p:cNvSpPr>
              <a:spLocks/>
            </p:cNvSpPr>
            <p:nvPr/>
          </p:nvSpPr>
          <p:spPr bwMode="auto">
            <a:xfrm flipH="1" flipV="1">
              <a:off x="2190" y="3486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48 h 192"/>
                <a:gd name="T4" fmla="*/ 336 w 336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8"/>
                    <a:pt x="136" y="16"/>
                    <a:pt x="192" y="48"/>
                  </a:cubicBezTo>
                  <a:cubicBezTo>
                    <a:pt x="248" y="80"/>
                    <a:pt x="292" y="136"/>
                    <a:pt x="336" y="192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8" name="Freeform 26"/>
            <p:cNvSpPr>
              <a:spLocks/>
            </p:cNvSpPr>
            <p:nvPr/>
          </p:nvSpPr>
          <p:spPr bwMode="auto">
            <a:xfrm flipV="1">
              <a:off x="1344" y="3474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48 h 192"/>
                <a:gd name="T4" fmla="*/ 336 w 336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8"/>
                    <a:pt x="136" y="16"/>
                    <a:pt x="192" y="48"/>
                  </a:cubicBezTo>
                  <a:cubicBezTo>
                    <a:pt x="248" y="80"/>
                    <a:pt x="292" y="136"/>
                    <a:pt x="336" y="192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69" name="Line 27"/>
            <p:cNvSpPr>
              <a:spLocks noChangeShapeType="1"/>
            </p:cNvSpPr>
            <p:nvPr/>
          </p:nvSpPr>
          <p:spPr bwMode="auto">
            <a:xfrm>
              <a:off x="240" y="3672"/>
              <a:ext cx="115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0" name="Freeform 28"/>
            <p:cNvSpPr>
              <a:spLocks/>
            </p:cNvSpPr>
            <p:nvPr/>
          </p:nvSpPr>
          <p:spPr bwMode="auto">
            <a:xfrm>
              <a:off x="1194" y="2802"/>
              <a:ext cx="192" cy="48"/>
            </a:xfrm>
            <a:custGeom>
              <a:avLst/>
              <a:gdLst>
                <a:gd name="T0" fmla="*/ 0 w 192"/>
                <a:gd name="T1" fmla="*/ 0 h 48"/>
                <a:gd name="T2" fmla="*/ 66 w 192"/>
                <a:gd name="T3" fmla="*/ 3 h 48"/>
                <a:gd name="T4" fmla="*/ 132 w 192"/>
                <a:gd name="T5" fmla="*/ 17 h 48"/>
                <a:gd name="T6" fmla="*/ 192 w 192"/>
                <a:gd name="T7" fmla="*/ 48 h 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48">
                  <a:moveTo>
                    <a:pt x="0" y="0"/>
                  </a:moveTo>
                  <a:cubicBezTo>
                    <a:pt x="11" y="0"/>
                    <a:pt x="44" y="0"/>
                    <a:pt x="66" y="3"/>
                  </a:cubicBezTo>
                  <a:cubicBezTo>
                    <a:pt x="88" y="6"/>
                    <a:pt x="111" y="10"/>
                    <a:pt x="132" y="17"/>
                  </a:cubicBezTo>
                  <a:cubicBezTo>
                    <a:pt x="153" y="24"/>
                    <a:pt x="180" y="42"/>
                    <a:pt x="192" y="48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1" name="Freeform 29"/>
            <p:cNvSpPr>
              <a:spLocks/>
            </p:cNvSpPr>
            <p:nvPr/>
          </p:nvSpPr>
          <p:spPr bwMode="auto">
            <a:xfrm flipV="1">
              <a:off x="1176" y="3186"/>
              <a:ext cx="192" cy="48"/>
            </a:xfrm>
            <a:custGeom>
              <a:avLst/>
              <a:gdLst>
                <a:gd name="T0" fmla="*/ 0 w 192"/>
                <a:gd name="T1" fmla="*/ 0 h 48"/>
                <a:gd name="T2" fmla="*/ 66 w 192"/>
                <a:gd name="T3" fmla="*/ 3 h 48"/>
                <a:gd name="T4" fmla="*/ 132 w 192"/>
                <a:gd name="T5" fmla="*/ 17 h 48"/>
                <a:gd name="T6" fmla="*/ 192 w 192"/>
                <a:gd name="T7" fmla="*/ 48 h 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48">
                  <a:moveTo>
                    <a:pt x="0" y="0"/>
                  </a:moveTo>
                  <a:cubicBezTo>
                    <a:pt x="11" y="0"/>
                    <a:pt x="44" y="0"/>
                    <a:pt x="66" y="3"/>
                  </a:cubicBezTo>
                  <a:cubicBezTo>
                    <a:pt x="88" y="6"/>
                    <a:pt x="111" y="10"/>
                    <a:pt x="132" y="17"/>
                  </a:cubicBezTo>
                  <a:cubicBezTo>
                    <a:pt x="153" y="24"/>
                    <a:pt x="180" y="42"/>
                    <a:pt x="192" y="48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2" name="Freeform 30"/>
            <p:cNvSpPr>
              <a:spLocks/>
            </p:cNvSpPr>
            <p:nvPr/>
          </p:nvSpPr>
          <p:spPr bwMode="auto">
            <a:xfrm flipH="1" flipV="1">
              <a:off x="2400" y="3186"/>
              <a:ext cx="192" cy="48"/>
            </a:xfrm>
            <a:custGeom>
              <a:avLst/>
              <a:gdLst>
                <a:gd name="T0" fmla="*/ 0 w 192"/>
                <a:gd name="T1" fmla="*/ 0 h 48"/>
                <a:gd name="T2" fmla="*/ 66 w 192"/>
                <a:gd name="T3" fmla="*/ 3 h 48"/>
                <a:gd name="T4" fmla="*/ 132 w 192"/>
                <a:gd name="T5" fmla="*/ 17 h 48"/>
                <a:gd name="T6" fmla="*/ 192 w 192"/>
                <a:gd name="T7" fmla="*/ 48 h 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48">
                  <a:moveTo>
                    <a:pt x="0" y="0"/>
                  </a:moveTo>
                  <a:cubicBezTo>
                    <a:pt x="11" y="0"/>
                    <a:pt x="44" y="0"/>
                    <a:pt x="66" y="3"/>
                  </a:cubicBezTo>
                  <a:cubicBezTo>
                    <a:pt x="88" y="6"/>
                    <a:pt x="111" y="10"/>
                    <a:pt x="132" y="17"/>
                  </a:cubicBezTo>
                  <a:cubicBezTo>
                    <a:pt x="153" y="24"/>
                    <a:pt x="180" y="42"/>
                    <a:pt x="192" y="48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73" name="Freeform 31"/>
            <p:cNvSpPr>
              <a:spLocks/>
            </p:cNvSpPr>
            <p:nvPr/>
          </p:nvSpPr>
          <p:spPr bwMode="auto">
            <a:xfrm flipH="1">
              <a:off x="2424" y="2796"/>
              <a:ext cx="192" cy="48"/>
            </a:xfrm>
            <a:custGeom>
              <a:avLst/>
              <a:gdLst>
                <a:gd name="T0" fmla="*/ 0 w 192"/>
                <a:gd name="T1" fmla="*/ 0 h 48"/>
                <a:gd name="T2" fmla="*/ 66 w 192"/>
                <a:gd name="T3" fmla="*/ 3 h 48"/>
                <a:gd name="T4" fmla="*/ 132 w 192"/>
                <a:gd name="T5" fmla="*/ 17 h 48"/>
                <a:gd name="T6" fmla="*/ 192 w 192"/>
                <a:gd name="T7" fmla="*/ 48 h 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48">
                  <a:moveTo>
                    <a:pt x="0" y="0"/>
                  </a:moveTo>
                  <a:cubicBezTo>
                    <a:pt x="11" y="0"/>
                    <a:pt x="44" y="0"/>
                    <a:pt x="66" y="3"/>
                  </a:cubicBezTo>
                  <a:cubicBezTo>
                    <a:pt x="88" y="6"/>
                    <a:pt x="111" y="10"/>
                    <a:pt x="132" y="17"/>
                  </a:cubicBezTo>
                  <a:cubicBezTo>
                    <a:pt x="153" y="24"/>
                    <a:pt x="180" y="42"/>
                    <a:pt x="192" y="48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0978" name="Oval 18"/>
          <p:cNvSpPr>
            <a:spLocks noChangeArrowheads="1"/>
          </p:cNvSpPr>
          <p:nvPr/>
        </p:nvSpPr>
        <p:spPr bwMode="auto">
          <a:xfrm>
            <a:off x="2133600" y="3886200"/>
            <a:ext cx="1828800" cy="1828800"/>
          </a:xfrm>
          <a:prstGeom prst="ellipse">
            <a:avLst/>
          </a:prstGeom>
          <a:gradFill rotWithShape="1">
            <a:gsLst>
              <a:gs pos="0">
                <a:schemeClr val="accent1">
                  <a:alpha val="34000"/>
                </a:schemeClr>
              </a:gs>
              <a:gs pos="100000">
                <a:schemeClr val="accent1">
                  <a:gamma/>
                  <a:shade val="71373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41012" name="Group 52"/>
          <p:cNvGrpSpPr>
            <a:grpSpLocks/>
          </p:cNvGrpSpPr>
          <p:nvPr/>
        </p:nvGrpSpPr>
        <p:grpSpPr bwMode="auto">
          <a:xfrm>
            <a:off x="3429000" y="3962400"/>
            <a:ext cx="552450" cy="1665288"/>
            <a:chOff x="2160" y="2496"/>
            <a:chExt cx="348" cy="1049"/>
          </a:xfrm>
        </p:grpSpPr>
        <p:sp>
          <p:nvSpPr>
            <p:cNvPr id="9254" name="Text Box 34"/>
            <p:cNvSpPr txBox="1">
              <a:spLocks noChangeArrowheads="1"/>
            </p:cNvSpPr>
            <p:nvPr/>
          </p:nvSpPr>
          <p:spPr bwMode="auto">
            <a:xfrm>
              <a:off x="2166" y="2496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9255" name="Text Box 35"/>
            <p:cNvSpPr txBox="1">
              <a:spLocks noChangeArrowheads="1"/>
            </p:cNvSpPr>
            <p:nvPr/>
          </p:nvSpPr>
          <p:spPr bwMode="auto">
            <a:xfrm>
              <a:off x="2364" y="2760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9256" name="Text Box 36"/>
            <p:cNvSpPr txBox="1">
              <a:spLocks noChangeArrowheads="1"/>
            </p:cNvSpPr>
            <p:nvPr/>
          </p:nvSpPr>
          <p:spPr bwMode="auto">
            <a:xfrm>
              <a:off x="2370" y="3120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9257" name="Text Box 37"/>
            <p:cNvSpPr txBox="1">
              <a:spLocks noChangeArrowheads="1"/>
            </p:cNvSpPr>
            <p:nvPr/>
          </p:nvSpPr>
          <p:spPr bwMode="auto">
            <a:xfrm>
              <a:off x="2160" y="3372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+</a:t>
              </a:r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2209800" y="3790950"/>
            <a:ext cx="676275" cy="1808163"/>
            <a:chOff x="1392" y="2388"/>
            <a:chExt cx="426" cy="1139"/>
          </a:xfrm>
        </p:grpSpPr>
        <p:sp>
          <p:nvSpPr>
            <p:cNvPr id="9250" name="Text Box 38"/>
            <p:cNvSpPr txBox="1">
              <a:spLocks noChangeArrowheads="1"/>
            </p:cNvSpPr>
            <p:nvPr/>
          </p:nvSpPr>
          <p:spPr bwMode="auto">
            <a:xfrm>
              <a:off x="1392" y="2712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_</a:t>
              </a:r>
            </a:p>
          </p:txBody>
        </p:sp>
        <p:sp>
          <p:nvSpPr>
            <p:cNvPr id="9251" name="Text Box 39"/>
            <p:cNvSpPr txBox="1">
              <a:spLocks noChangeArrowheads="1"/>
            </p:cNvSpPr>
            <p:nvPr/>
          </p:nvSpPr>
          <p:spPr bwMode="auto">
            <a:xfrm>
              <a:off x="1680" y="2388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_</a:t>
              </a:r>
            </a:p>
          </p:txBody>
        </p:sp>
        <p:sp>
          <p:nvSpPr>
            <p:cNvPr id="9252" name="Text Box 40"/>
            <p:cNvSpPr txBox="1">
              <a:spLocks noChangeArrowheads="1"/>
            </p:cNvSpPr>
            <p:nvPr/>
          </p:nvSpPr>
          <p:spPr bwMode="auto">
            <a:xfrm>
              <a:off x="1404" y="3030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_</a:t>
              </a:r>
            </a:p>
          </p:txBody>
        </p:sp>
        <p:sp>
          <p:nvSpPr>
            <p:cNvPr id="9253" name="Text Box 41"/>
            <p:cNvSpPr txBox="1">
              <a:spLocks noChangeArrowheads="1"/>
            </p:cNvSpPr>
            <p:nvPr/>
          </p:nvSpPr>
          <p:spPr bwMode="auto">
            <a:xfrm>
              <a:off x="1650" y="3354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0000FF"/>
                  </a:solidFill>
                </a:rPr>
                <a:t>_</a:t>
              </a:r>
            </a:p>
          </p:txBody>
        </p:sp>
      </p:grpSp>
      <p:sp>
        <p:nvSpPr>
          <p:cNvPr id="41010" name="Text Box 50"/>
          <p:cNvSpPr txBox="1">
            <a:spLocks noChangeArrowheads="1"/>
          </p:cNvSpPr>
          <p:nvPr/>
        </p:nvSpPr>
        <p:spPr bwMode="auto">
          <a:xfrm>
            <a:off x="1752600" y="30480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Comic Sans MS" pitchFamily="66" charset="0"/>
              </a:rPr>
              <a:t>Через </a:t>
            </a:r>
            <a:r>
              <a:rPr lang="en-US" altLang="ru-RU" sz="1800" smtClean="0">
                <a:solidFill>
                  <a:srgbClr val="000000"/>
                </a:solidFill>
                <a:latin typeface="Comic Sans MS" pitchFamily="66" charset="0"/>
              </a:rPr>
              <a:t>t&lt;10</a:t>
            </a:r>
            <a:r>
              <a:rPr lang="en-US" altLang="ru-RU" sz="1800" baseline="30000" smtClean="0">
                <a:solidFill>
                  <a:srgbClr val="000000"/>
                </a:solidFill>
                <a:latin typeface="Comic Sans MS" pitchFamily="66" charset="0"/>
              </a:rPr>
              <a:t>-8</a:t>
            </a:r>
            <a:r>
              <a:rPr lang="en-US" altLang="ru-RU" sz="1800" smtClean="0">
                <a:solidFill>
                  <a:srgbClr val="000000"/>
                </a:solidFill>
                <a:latin typeface="Comic Sans MS" pitchFamily="66" charset="0"/>
              </a:rPr>
              <a:t>c</a:t>
            </a:r>
            <a:endParaRPr lang="ru-RU" altLang="ru-RU" sz="1800" smtClean="0">
              <a:solidFill>
                <a:srgbClr val="000000"/>
              </a:solidFill>
              <a:latin typeface="Comic Sans MS" pitchFamily="66" charset="0"/>
            </a:endParaRPr>
          </a:p>
        </p:txBody>
      </p:sp>
      <p:graphicFrame>
        <p:nvGraphicFramePr>
          <p:cNvPr id="41022" name="Object 62"/>
          <p:cNvGraphicFramePr>
            <a:graphicFrameLocks noChangeAspect="1"/>
          </p:cNvGraphicFramePr>
          <p:nvPr/>
        </p:nvGraphicFramePr>
        <p:xfrm>
          <a:off x="1828800" y="6019800"/>
          <a:ext cx="25908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Формула" r:id="rId3" imgW="952087" imgH="253890" progId="Equation.3">
                  <p:embed/>
                </p:oleObj>
              </mc:Choice>
              <mc:Fallback>
                <p:oleObj name="Формула" r:id="rId3" imgW="952087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6019800"/>
                        <a:ext cx="259080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59" name="Group 99"/>
          <p:cNvGrpSpPr>
            <a:grpSpLocks/>
          </p:cNvGrpSpPr>
          <p:nvPr/>
        </p:nvGrpSpPr>
        <p:grpSpPr bwMode="auto">
          <a:xfrm>
            <a:off x="2178050" y="4048125"/>
            <a:ext cx="415925" cy="1328738"/>
            <a:chOff x="1372" y="2550"/>
            <a:chExt cx="262" cy="837"/>
          </a:xfrm>
        </p:grpSpPr>
        <p:sp>
          <p:nvSpPr>
            <p:cNvPr id="9247" name="Text Box 42"/>
            <p:cNvSpPr txBox="1">
              <a:spLocks noChangeArrowheads="1"/>
            </p:cNvSpPr>
            <p:nvPr/>
          </p:nvSpPr>
          <p:spPr bwMode="auto">
            <a:xfrm>
              <a:off x="1458" y="2550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_</a:t>
              </a:r>
            </a:p>
          </p:txBody>
        </p:sp>
        <p:sp>
          <p:nvSpPr>
            <p:cNvPr id="9248" name="Text Box 97"/>
            <p:cNvSpPr txBox="1">
              <a:spLocks noChangeArrowheads="1"/>
            </p:cNvSpPr>
            <p:nvPr/>
          </p:nvSpPr>
          <p:spPr bwMode="auto">
            <a:xfrm>
              <a:off x="1372" y="2874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_</a:t>
              </a:r>
            </a:p>
          </p:txBody>
        </p:sp>
        <p:sp>
          <p:nvSpPr>
            <p:cNvPr id="9249" name="Text Box 98"/>
            <p:cNvSpPr txBox="1">
              <a:spLocks noChangeArrowheads="1"/>
            </p:cNvSpPr>
            <p:nvPr/>
          </p:nvSpPr>
          <p:spPr bwMode="auto">
            <a:xfrm>
              <a:off x="1496" y="3214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_</a:t>
              </a:r>
            </a:p>
          </p:txBody>
        </p:sp>
      </p:grpSp>
      <p:grpSp>
        <p:nvGrpSpPr>
          <p:cNvPr id="41063" name="Group 103"/>
          <p:cNvGrpSpPr>
            <a:grpSpLocks/>
          </p:cNvGrpSpPr>
          <p:nvPr/>
        </p:nvGrpSpPr>
        <p:grpSpPr bwMode="auto">
          <a:xfrm>
            <a:off x="3581400" y="4114800"/>
            <a:ext cx="409575" cy="1360488"/>
            <a:chOff x="2256" y="2592"/>
            <a:chExt cx="258" cy="857"/>
          </a:xfrm>
        </p:grpSpPr>
        <p:sp>
          <p:nvSpPr>
            <p:cNvPr id="9244" name="Text Box 100"/>
            <p:cNvSpPr txBox="1">
              <a:spLocks noChangeArrowheads="1"/>
            </p:cNvSpPr>
            <p:nvPr/>
          </p:nvSpPr>
          <p:spPr bwMode="auto">
            <a:xfrm>
              <a:off x="2256" y="2592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9245" name="Text Box 101"/>
            <p:cNvSpPr txBox="1">
              <a:spLocks noChangeArrowheads="1"/>
            </p:cNvSpPr>
            <p:nvPr/>
          </p:nvSpPr>
          <p:spPr bwMode="auto">
            <a:xfrm>
              <a:off x="2376" y="2958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9246" name="Text Box 102"/>
            <p:cNvSpPr txBox="1">
              <a:spLocks noChangeArrowheads="1"/>
            </p:cNvSpPr>
            <p:nvPr/>
          </p:nvSpPr>
          <p:spPr bwMode="auto">
            <a:xfrm>
              <a:off x="2268" y="3276"/>
              <a:ext cx="1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800" b="1" smtClean="0">
                  <a:solidFill>
                    <a:srgbClr val="FF0000"/>
                  </a:solidFill>
                </a:rPr>
                <a:t>+</a:t>
              </a:r>
            </a:p>
          </p:txBody>
        </p:sp>
      </p:grpSp>
      <p:graphicFrame>
        <p:nvGraphicFramePr>
          <p:cNvPr id="9233" name="Object 62"/>
          <p:cNvGraphicFramePr>
            <a:graphicFrameLocks noChangeAspect="1"/>
          </p:cNvGraphicFramePr>
          <p:nvPr/>
        </p:nvGraphicFramePr>
        <p:xfrm>
          <a:off x="6248400" y="304800"/>
          <a:ext cx="5191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Формула" r:id="rId5" imgW="190417" imgH="253890" progId="Equation.3">
                  <p:embed/>
                </p:oleObj>
              </mc:Choice>
              <mc:Fallback>
                <p:oleObj name="Формула" r:id="rId5" imgW="190417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04800"/>
                        <a:ext cx="51911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49" name="Group 77"/>
          <p:cNvGrpSpPr>
            <a:grpSpLocks/>
          </p:cNvGrpSpPr>
          <p:nvPr/>
        </p:nvGrpSpPr>
        <p:grpSpPr bwMode="auto">
          <a:xfrm>
            <a:off x="914400" y="1219200"/>
            <a:ext cx="2133600" cy="849313"/>
            <a:chOff x="576" y="768"/>
            <a:chExt cx="1344" cy="535"/>
          </a:xfrm>
        </p:grpSpPr>
        <p:sp>
          <p:nvSpPr>
            <p:cNvPr id="9242" name="Line 48"/>
            <p:cNvSpPr>
              <a:spLocks noChangeShapeType="1"/>
            </p:cNvSpPr>
            <p:nvPr/>
          </p:nvSpPr>
          <p:spPr bwMode="auto">
            <a:xfrm flipH="1">
              <a:off x="1068" y="1086"/>
              <a:ext cx="852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9243" name="Object 62"/>
            <p:cNvGraphicFramePr>
              <a:graphicFrameLocks noChangeAspect="1"/>
            </p:cNvGraphicFramePr>
            <p:nvPr/>
          </p:nvGraphicFramePr>
          <p:xfrm>
            <a:off x="576" y="768"/>
            <a:ext cx="435" cy="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7" name="Формула" r:id="rId7" imgW="164957" imgH="203024" progId="Equation.3">
                    <p:embed/>
                  </p:oleObj>
                </mc:Choice>
                <mc:Fallback>
                  <p:oleObj name="Формула" r:id="rId7" imgW="164957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768"/>
                          <a:ext cx="435" cy="535"/>
                        </a:xfrm>
                        <a:prstGeom prst="rect">
                          <a:avLst/>
                        </a:prstGeom>
                        <a:solidFill>
                          <a:schemeClr val="bg1">
                            <a:alpha val="27843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05" name="Oval 45"/>
          <p:cNvSpPr>
            <a:spLocks noChangeArrowheads="1"/>
          </p:cNvSpPr>
          <p:nvPr/>
        </p:nvSpPr>
        <p:spPr bwMode="auto">
          <a:xfrm>
            <a:off x="2971800" y="16002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08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800" smtClean="0">
                <a:solidFill>
                  <a:srgbClr val="0000FF"/>
                </a:solidFill>
              </a:rPr>
              <a:t>-</a:t>
            </a:r>
          </a:p>
        </p:txBody>
      </p:sp>
      <p:grpSp>
        <p:nvGrpSpPr>
          <p:cNvPr id="3151" name="Group 79"/>
          <p:cNvGrpSpPr>
            <a:grpSpLocks/>
          </p:cNvGrpSpPr>
          <p:nvPr/>
        </p:nvGrpSpPr>
        <p:grpSpPr bwMode="auto">
          <a:xfrm>
            <a:off x="3057525" y="4238625"/>
            <a:ext cx="523875" cy="614363"/>
            <a:chOff x="1926" y="2670"/>
            <a:chExt cx="330" cy="387"/>
          </a:xfrm>
        </p:grpSpPr>
        <p:sp>
          <p:nvSpPr>
            <p:cNvPr id="9240" name="Line 56"/>
            <p:cNvSpPr>
              <a:spLocks noChangeShapeType="1"/>
            </p:cNvSpPr>
            <p:nvPr/>
          </p:nvSpPr>
          <p:spPr bwMode="auto">
            <a:xfrm>
              <a:off x="1926" y="3036"/>
              <a:ext cx="33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9241" name="Object 62"/>
            <p:cNvGraphicFramePr>
              <a:graphicFrameLocks noChangeAspect="1"/>
            </p:cNvGraphicFramePr>
            <p:nvPr/>
          </p:nvGraphicFramePr>
          <p:xfrm>
            <a:off x="1944" y="2670"/>
            <a:ext cx="291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8" name="Формула" r:id="rId9" imgW="190417" imgH="253890" progId="Equation.3">
                    <p:embed/>
                  </p:oleObj>
                </mc:Choice>
                <mc:Fallback>
                  <p:oleObj name="Формула" r:id="rId9" imgW="19041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4" y="2670"/>
                          <a:ext cx="291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53" name="Group 81"/>
          <p:cNvGrpSpPr>
            <a:grpSpLocks/>
          </p:cNvGrpSpPr>
          <p:nvPr/>
        </p:nvGrpSpPr>
        <p:grpSpPr bwMode="auto">
          <a:xfrm>
            <a:off x="2457450" y="4267200"/>
            <a:ext cx="590550" cy="614363"/>
            <a:chOff x="1548" y="2688"/>
            <a:chExt cx="372" cy="387"/>
          </a:xfrm>
        </p:grpSpPr>
        <p:sp>
          <p:nvSpPr>
            <p:cNvPr id="9238" name="Line 54"/>
            <p:cNvSpPr>
              <a:spLocks noChangeShapeType="1"/>
            </p:cNvSpPr>
            <p:nvPr/>
          </p:nvSpPr>
          <p:spPr bwMode="auto">
            <a:xfrm flipH="1">
              <a:off x="1548" y="3036"/>
              <a:ext cx="372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9239" name="Object 62"/>
            <p:cNvGraphicFramePr>
              <a:graphicFrameLocks noChangeAspect="1"/>
            </p:cNvGraphicFramePr>
            <p:nvPr/>
          </p:nvGraphicFramePr>
          <p:xfrm>
            <a:off x="1618" y="2688"/>
            <a:ext cx="271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9" name="Формула" r:id="rId10" imgW="177569" imgH="253670" progId="Equation.3">
                    <p:embed/>
                  </p:oleObj>
                </mc:Choice>
                <mc:Fallback>
                  <p:oleObj name="Формула" r:id="rId10" imgW="177569" imgH="25367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8" y="2688"/>
                          <a:ext cx="271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525535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 animBg="1"/>
      <p:bldP spid="40978" grpId="0" animBg="1"/>
      <p:bldP spid="41010" grpId="0"/>
      <p:bldP spid="4100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rc 22"/>
          <p:cNvSpPr>
            <a:spLocks/>
          </p:cNvSpPr>
          <p:nvPr/>
        </p:nvSpPr>
        <p:spPr bwMode="auto">
          <a:xfrm rot="5400000">
            <a:off x="879475" y="-1031875"/>
            <a:ext cx="2257425" cy="4321175"/>
          </a:xfrm>
          <a:custGeom>
            <a:avLst/>
            <a:gdLst>
              <a:gd name="T0" fmla="*/ 2147483647 w 21167"/>
              <a:gd name="T1" fmla="*/ 0 h 20359"/>
              <a:gd name="T2" fmla="*/ 2147483647 w 21167"/>
              <a:gd name="T3" fmla="*/ 2147483647 h 20359"/>
              <a:gd name="T4" fmla="*/ 0 w 21167"/>
              <a:gd name="T5" fmla="*/ 2147483647 h 20359"/>
              <a:gd name="T6" fmla="*/ 0 60000 65536"/>
              <a:gd name="T7" fmla="*/ 0 60000 65536"/>
              <a:gd name="T8" fmla="*/ 0 60000 65536"/>
              <a:gd name="T9" fmla="*/ 0 w 21167"/>
              <a:gd name="T10" fmla="*/ 0 h 20359"/>
              <a:gd name="T11" fmla="*/ 21167 w 21167"/>
              <a:gd name="T12" fmla="*/ 20359 h 203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7" h="20359" fill="none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</a:path>
              <a:path w="21167" h="20359" stroke="0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  <a:lnTo>
                  <a:pt x="0" y="20359"/>
                </a:lnTo>
                <a:lnTo>
                  <a:pt x="7216" y="-1"/>
                </a:lnTo>
                <a:close/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43" name="Arc 22"/>
          <p:cNvSpPr>
            <a:spLocks/>
          </p:cNvSpPr>
          <p:nvPr/>
        </p:nvSpPr>
        <p:spPr bwMode="auto">
          <a:xfrm rot="16200000" flipV="1">
            <a:off x="879475" y="1787525"/>
            <a:ext cx="2257425" cy="4321175"/>
          </a:xfrm>
          <a:custGeom>
            <a:avLst/>
            <a:gdLst>
              <a:gd name="T0" fmla="*/ 2147483647 w 21167"/>
              <a:gd name="T1" fmla="*/ 0 h 20359"/>
              <a:gd name="T2" fmla="*/ 2147483647 w 21167"/>
              <a:gd name="T3" fmla="*/ 2147483647 h 20359"/>
              <a:gd name="T4" fmla="*/ 0 w 21167"/>
              <a:gd name="T5" fmla="*/ 2147483647 h 20359"/>
              <a:gd name="T6" fmla="*/ 0 60000 65536"/>
              <a:gd name="T7" fmla="*/ 0 60000 65536"/>
              <a:gd name="T8" fmla="*/ 0 60000 65536"/>
              <a:gd name="T9" fmla="*/ 0 w 21167"/>
              <a:gd name="T10" fmla="*/ 0 h 20359"/>
              <a:gd name="T11" fmla="*/ 21167 w 21167"/>
              <a:gd name="T12" fmla="*/ 20359 h 203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7" h="20359" fill="none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</a:path>
              <a:path w="21167" h="20359" stroke="0" extrusionOk="0">
                <a:moveTo>
                  <a:pt x="7216" y="-1"/>
                </a:moveTo>
                <a:cubicBezTo>
                  <a:pt x="14362" y="2532"/>
                  <a:pt x="19657" y="8627"/>
                  <a:pt x="21167" y="16056"/>
                </a:cubicBezTo>
                <a:lnTo>
                  <a:pt x="0" y="20359"/>
                </a:lnTo>
                <a:lnTo>
                  <a:pt x="7216" y="-1"/>
                </a:lnTo>
                <a:close/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44" name="Line 37"/>
          <p:cNvSpPr>
            <a:spLocks noChangeShapeType="1"/>
          </p:cNvSpPr>
          <p:nvPr/>
        </p:nvSpPr>
        <p:spPr bwMode="auto">
          <a:xfrm>
            <a:off x="762000" y="2533650"/>
            <a:ext cx="3505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7446" name="Oval 38"/>
          <p:cNvSpPr>
            <a:spLocks noChangeArrowheads="1"/>
          </p:cNvSpPr>
          <p:nvPr/>
        </p:nvSpPr>
        <p:spPr bwMode="auto">
          <a:xfrm>
            <a:off x="1447800" y="1905000"/>
            <a:ext cx="1219200" cy="1219200"/>
          </a:xfrm>
          <a:prstGeom prst="ellipse">
            <a:avLst/>
          </a:prstGeom>
          <a:solidFill>
            <a:schemeClr val="accent1">
              <a:alpha val="4901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4800600" y="3048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5410200" y="3810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Comic Sans MS" pitchFamily="66" charset="0"/>
              </a:rPr>
              <a:t>Внешнее электрическое поле…</a:t>
            </a:r>
          </a:p>
        </p:txBody>
      </p:sp>
      <p:sp>
        <p:nvSpPr>
          <p:cNvPr id="3" name="Oval 14"/>
          <p:cNvSpPr>
            <a:spLocks noChangeArrowheads="1"/>
          </p:cNvSpPr>
          <p:nvPr/>
        </p:nvSpPr>
        <p:spPr bwMode="auto">
          <a:xfrm>
            <a:off x="4800600" y="9906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5410200" y="9906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Comic Sans MS" pitchFamily="66" charset="0"/>
              </a:rPr>
              <a:t>По ЗСЭЗ…</a:t>
            </a:r>
          </a:p>
        </p:txBody>
      </p:sp>
      <p:sp>
        <p:nvSpPr>
          <p:cNvPr id="4" name="Oval 14"/>
          <p:cNvSpPr>
            <a:spLocks noChangeArrowheads="1"/>
          </p:cNvSpPr>
          <p:nvPr/>
        </p:nvSpPr>
        <p:spPr bwMode="auto">
          <a:xfrm>
            <a:off x="4800600" y="16764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473" name="Text Box 65"/>
          <p:cNvSpPr txBox="1">
            <a:spLocks noChangeArrowheads="1"/>
          </p:cNvSpPr>
          <p:nvPr/>
        </p:nvSpPr>
        <p:spPr bwMode="auto">
          <a:xfrm>
            <a:off x="5410200" y="17526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Comic Sans MS" pitchFamily="66" charset="0"/>
              </a:rPr>
              <a:t>На левую сторону шара…</a:t>
            </a: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4800600" y="23622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475" name="Text Box 67"/>
          <p:cNvSpPr txBox="1">
            <a:spLocks noChangeArrowheads="1"/>
          </p:cNvSpPr>
          <p:nvPr/>
        </p:nvSpPr>
        <p:spPr bwMode="auto">
          <a:xfrm>
            <a:off x="5410200" y="23622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  <a:latin typeface="Comic Sans MS" pitchFamily="66" charset="0"/>
              </a:rPr>
              <a:t>На правую сторону шара…</a:t>
            </a:r>
          </a:p>
        </p:txBody>
      </p:sp>
      <p:sp>
        <p:nvSpPr>
          <p:cNvPr id="17476" name="Oval 68"/>
          <p:cNvSpPr>
            <a:spLocks noChangeArrowheads="1"/>
          </p:cNvSpPr>
          <p:nvPr/>
        </p:nvSpPr>
        <p:spPr bwMode="auto">
          <a:xfrm>
            <a:off x="1447800" y="4495800"/>
            <a:ext cx="1219200" cy="1219200"/>
          </a:xfrm>
          <a:prstGeom prst="ellipse">
            <a:avLst/>
          </a:prstGeom>
          <a:solidFill>
            <a:schemeClr val="accent1">
              <a:alpha val="4901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pSp>
        <p:nvGrpSpPr>
          <p:cNvPr id="17477" name="Group 69"/>
          <p:cNvGrpSpPr>
            <a:grpSpLocks/>
          </p:cNvGrpSpPr>
          <p:nvPr/>
        </p:nvGrpSpPr>
        <p:grpSpPr bwMode="auto">
          <a:xfrm>
            <a:off x="914400" y="4267200"/>
            <a:ext cx="1123950" cy="838200"/>
            <a:chOff x="576" y="2544"/>
            <a:chExt cx="708" cy="528"/>
          </a:xfrm>
        </p:grpSpPr>
        <p:graphicFrame>
          <p:nvGraphicFramePr>
            <p:cNvPr id="10271" name="Object 61"/>
            <p:cNvGraphicFramePr>
              <a:graphicFrameLocks noChangeAspect="1"/>
            </p:cNvGraphicFramePr>
            <p:nvPr/>
          </p:nvGraphicFramePr>
          <p:xfrm>
            <a:off x="576" y="2544"/>
            <a:ext cx="336" cy="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6" name="Формула" r:id="rId3" imgW="19159" imgH="66765" progId="Equation.3">
                    <p:embed/>
                  </p:oleObj>
                </mc:Choice>
                <mc:Fallback>
                  <p:oleObj name="Формула" r:id="rId3" imgW="19159" imgH="6676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544"/>
                          <a:ext cx="336" cy="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2" name="Line 57"/>
            <p:cNvSpPr>
              <a:spLocks noChangeShapeType="1"/>
            </p:cNvSpPr>
            <p:nvPr/>
          </p:nvSpPr>
          <p:spPr bwMode="auto">
            <a:xfrm flipH="1">
              <a:off x="768" y="3072"/>
              <a:ext cx="51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6" name="Oval 14"/>
          <p:cNvSpPr>
            <a:spLocks noChangeArrowheads="1"/>
          </p:cNvSpPr>
          <p:nvPr/>
        </p:nvSpPr>
        <p:spPr bwMode="auto">
          <a:xfrm>
            <a:off x="4800600" y="30480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5</a:t>
            </a:r>
          </a:p>
        </p:txBody>
      </p:sp>
      <p:graphicFrame>
        <p:nvGraphicFramePr>
          <p:cNvPr id="17483" name="Object 75"/>
          <p:cNvGraphicFramePr>
            <a:graphicFrameLocks noChangeAspect="1"/>
          </p:cNvGraphicFramePr>
          <p:nvPr/>
        </p:nvGraphicFramePr>
        <p:xfrm>
          <a:off x="5575300" y="3059113"/>
          <a:ext cx="28289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name="Формула" r:id="rId5" imgW="1485784" imgH="95147" progId="Equation.3">
                  <p:embed/>
                </p:oleObj>
              </mc:Choice>
              <mc:Fallback>
                <p:oleObj name="Формула" r:id="rId5" imgW="1485784" imgH="9514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059113"/>
                        <a:ext cx="28289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85" name="Text Box 77"/>
          <p:cNvSpPr txBox="1">
            <a:spLocks noChangeArrowheads="1"/>
          </p:cNvSpPr>
          <p:nvPr/>
        </p:nvSpPr>
        <p:spPr bwMode="auto">
          <a:xfrm>
            <a:off x="3352800" y="4876800"/>
            <a:ext cx="5486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mtClean="0">
                <a:solidFill>
                  <a:srgbClr val="000000"/>
                </a:solidFill>
                <a:latin typeface="Comic Sans MS" pitchFamily="66" charset="0"/>
              </a:rPr>
              <a:t>Частицы втягиваются в более сильное поле!</a:t>
            </a:r>
          </a:p>
        </p:txBody>
      </p:sp>
      <p:sp>
        <p:nvSpPr>
          <p:cNvPr id="17486" name="AutoShape 78"/>
          <p:cNvSpPr>
            <a:spLocks noChangeArrowheads="1"/>
          </p:cNvSpPr>
          <p:nvPr/>
        </p:nvSpPr>
        <p:spPr bwMode="auto">
          <a:xfrm>
            <a:off x="3429000" y="4724400"/>
            <a:ext cx="5486400" cy="1524000"/>
          </a:xfrm>
          <a:prstGeom prst="roundRect">
            <a:avLst>
              <a:gd name="adj" fmla="val 16667"/>
            </a:avLst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graphicFrame>
        <p:nvGraphicFramePr>
          <p:cNvPr id="37" name="Object 75"/>
          <p:cNvGraphicFramePr>
            <a:graphicFrameLocks noChangeAspect="1"/>
          </p:cNvGraphicFramePr>
          <p:nvPr/>
        </p:nvGraphicFramePr>
        <p:xfrm>
          <a:off x="5486400" y="3748088"/>
          <a:ext cx="30067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Формула" r:id="rId7" imgW="1581041" imgH="95147" progId="Equation.3">
                  <p:embed/>
                </p:oleObj>
              </mc:Choice>
              <mc:Fallback>
                <p:oleObj name="Формула" r:id="rId7" imgW="1581041" imgH="9514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748088"/>
                        <a:ext cx="30067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14"/>
          <p:cNvSpPr>
            <a:spLocks noChangeArrowheads="1"/>
          </p:cNvSpPr>
          <p:nvPr/>
        </p:nvSpPr>
        <p:spPr bwMode="auto">
          <a:xfrm>
            <a:off x="4781550" y="3757613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6</a:t>
            </a: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215900" y="2590800"/>
            <a:ext cx="1365250" cy="889000"/>
            <a:chOff x="215900" y="2590800"/>
            <a:chExt cx="1365250" cy="889000"/>
          </a:xfrm>
        </p:grpSpPr>
        <p:sp>
          <p:nvSpPr>
            <p:cNvPr id="10269" name="Line 55"/>
            <p:cNvSpPr>
              <a:spLocks noChangeShapeType="1"/>
            </p:cNvSpPr>
            <p:nvPr/>
          </p:nvSpPr>
          <p:spPr bwMode="auto">
            <a:xfrm flipH="1">
              <a:off x="228600" y="2590800"/>
              <a:ext cx="1352550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10270" name="Объект 1"/>
            <p:cNvGraphicFramePr>
              <a:graphicFrameLocks noChangeAspect="1"/>
            </p:cNvGraphicFramePr>
            <p:nvPr/>
          </p:nvGraphicFramePr>
          <p:xfrm>
            <a:off x="215900" y="2770188"/>
            <a:ext cx="485775" cy="709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9" name="Формула" r:id="rId9" imgW="164957" imgH="241091" progId="Equation.3">
                    <p:embed/>
                  </p:oleObj>
                </mc:Choice>
                <mc:Fallback>
                  <p:oleObj name="Формула" r:id="rId9" imgW="164957" imgH="2410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900" y="2770188"/>
                          <a:ext cx="485775" cy="709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2590800" y="2590800"/>
            <a:ext cx="985838" cy="773113"/>
            <a:chOff x="2590800" y="2590800"/>
            <a:chExt cx="985838" cy="773113"/>
          </a:xfrm>
        </p:grpSpPr>
        <p:sp>
          <p:nvSpPr>
            <p:cNvPr id="10267" name="Line 58"/>
            <p:cNvSpPr>
              <a:spLocks noChangeShapeType="1"/>
            </p:cNvSpPr>
            <p:nvPr/>
          </p:nvSpPr>
          <p:spPr bwMode="auto">
            <a:xfrm>
              <a:off x="2590800" y="2590800"/>
              <a:ext cx="609600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oval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10268" name="Объект 39"/>
            <p:cNvGraphicFramePr>
              <a:graphicFrameLocks noChangeAspect="1"/>
            </p:cNvGraphicFramePr>
            <p:nvPr/>
          </p:nvGraphicFramePr>
          <p:xfrm>
            <a:off x="3054350" y="2654300"/>
            <a:ext cx="522288" cy="709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40" name="Формула" r:id="rId11" imgW="177646" imgH="241091" progId="Equation.3">
                    <p:embed/>
                  </p:oleObj>
                </mc:Choice>
                <mc:Fallback>
                  <p:oleObj name="Формула" r:id="rId11" imgW="177646" imgH="2410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4350" y="2654300"/>
                          <a:ext cx="522288" cy="709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64" name="Объект 40"/>
          <p:cNvGraphicFramePr>
            <a:graphicFrameLocks noChangeAspect="1"/>
          </p:cNvGraphicFramePr>
          <p:nvPr/>
        </p:nvGraphicFramePr>
        <p:xfrm>
          <a:off x="3203575" y="317500"/>
          <a:ext cx="60642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" name="Формула" r:id="rId13" imgW="152268" imgH="203024" progId="Equation.3">
                  <p:embed/>
                </p:oleObj>
              </mc:Choice>
              <mc:Fallback>
                <p:oleObj name="Формула" r:id="rId13" imgW="15226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17500"/>
                        <a:ext cx="606425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71600" y="1778000"/>
            <a:ext cx="127635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0000FF"/>
                </a:solidFill>
              </a:rPr>
              <a:t>  </a:t>
            </a:r>
            <a:r>
              <a:rPr lang="ru-RU" altLang="ru-RU" b="1" smtClean="0">
                <a:solidFill>
                  <a:srgbClr val="0000FF"/>
                </a:solidFill>
                <a:sym typeface="Symbol" pitchFamily="18" charset="2"/>
              </a:rPr>
              <a:t>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0000FF"/>
                </a:solidFill>
                <a:sym typeface="Symbol" pitchFamily="18" charset="2"/>
              </a:rPr>
              <a:t>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0000FF"/>
                </a:solidFill>
                <a:sym typeface="Symbol" pitchFamily="18" charset="2"/>
              </a:rPr>
              <a:t>  </a:t>
            </a:r>
            <a:endParaRPr lang="ru-RU" altLang="ru-RU" b="1" smtClean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819275" y="1819275"/>
            <a:ext cx="127635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  </a:t>
            </a:r>
            <a:r>
              <a:rPr lang="ru-RU" altLang="ru-RU" b="1" smtClean="0">
                <a:solidFill>
                  <a:srgbClr val="FF0000"/>
                </a:solidFill>
                <a:sym typeface="Symbol" pitchFamily="18" charset="2"/>
              </a:rPr>
              <a:t>+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sym typeface="Symbol" pitchFamily="18" charset="2"/>
              </a:rPr>
              <a:t>     +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smtClean="0">
                <a:solidFill>
                  <a:srgbClr val="FF0000"/>
                </a:solidFill>
                <a:sym typeface="Symbol" pitchFamily="18" charset="2"/>
              </a:rPr>
              <a:t>  +</a:t>
            </a:r>
            <a:endParaRPr lang="ru-RU" altLang="ru-RU" b="1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414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6" grpId="0" animBg="1"/>
      <p:bldP spid="131086" grpId="0" animBg="1"/>
      <p:bldP spid="17460" grpId="0"/>
      <p:bldP spid="3" grpId="0" animBg="1"/>
      <p:bldP spid="17462" grpId="0"/>
      <p:bldP spid="4" grpId="0" animBg="1"/>
      <p:bldP spid="17473" grpId="0"/>
      <p:bldP spid="5" grpId="0" animBg="1"/>
      <p:bldP spid="17475" grpId="0"/>
      <p:bldP spid="17476" grpId="0" animBg="1"/>
      <p:bldP spid="6" grpId="0" animBg="1"/>
      <p:bldP spid="17485" grpId="0"/>
      <p:bldP spid="17486" grpId="0" animBg="1"/>
      <p:bldP spid="38" grpId="0" animBg="1"/>
      <p:bldP spid="2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7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228600" y="285750"/>
            <a:ext cx="8763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Поверхностная плотность электрического заряда</a:t>
            </a:r>
          </a:p>
        </p:txBody>
      </p:sp>
      <p:sp>
        <p:nvSpPr>
          <p:cNvPr id="11267" name="Freeform 6"/>
          <p:cNvSpPr>
            <a:spLocks/>
          </p:cNvSpPr>
          <p:nvPr/>
        </p:nvSpPr>
        <p:spPr bwMode="auto">
          <a:xfrm>
            <a:off x="5676900" y="2438400"/>
            <a:ext cx="25908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68" name="Freeform 7"/>
          <p:cNvSpPr>
            <a:spLocks/>
          </p:cNvSpPr>
          <p:nvPr/>
        </p:nvSpPr>
        <p:spPr bwMode="auto">
          <a:xfrm flipV="1">
            <a:off x="5695950" y="3219450"/>
            <a:ext cx="25908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>
            <a:off x="5838825" y="3152775"/>
            <a:ext cx="2362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0" name="Freeform 9"/>
          <p:cNvSpPr>
            <a:spLocks/>
          </p:cNvSpPr>
          <p:nvPr/>
        </p:nvSpPr>
        <p:spPr bwMode="auto">
          <a:xfrm>
            <a:off x="5715000" y="2676525"/>
            <a:ext cx="2590800" cy="4572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1" name="Freeform 10"/>
          <p:cNvSpPr>
            <a:spLocks/>
          </p:cNvSpPr>
          <p:nvPr/>
        </p:nvSpPr>
        <p:spPr bwMode="auto">
          <a:xfrm flipV="1">
            <a:off x="5657850" y="3067050"/>
            <a:ext cx="2590800" cy="4572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2" name="Freeform 11"/>
          <p:cNvSpPr>
            <a:spLocks/>
          </p:cNvSpPr>
          <p:nvPr/>
        </p:nvSpPr>
        <p:spPr bwMode="auto">
          <a:xfrm>
            <a:off x="1143000" y="1295400"/>
            <a:ext cx="2133600" cy="10668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3" name="Freeform 12"/>
          <p:cNvSpPr>
            <a:spLocks/>
          </p:cNvSpPr>
          <p:nvPr/>
        </p:nvSpPr>
        <p:spPr bwMode="auto">
          <a:xfrm>
            <a:off x="2286000" y="1143000"/>
            <a:ext cx="1143000" cy="10668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4" name="Freeform 13"/>
          <p:cNvSpPr>
            <a:spLocks/>
          </p:cNvSpPr>
          <p:nvPr/>
        </p:nvSpPr>
        <p:spPr bwMode="auto">
          <a:xfrm flipV="1">
            <a:off x="1219200" y="3686175"/>
            <a:ext cx="2133600" cy="10668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5" name="Freeform 14"/>
          <p:cNvSpPr>
            <a:spLocks/>
          </p:cNvSpPr>
          <p:nvPr/>
        </p:nvSpPr>
        <p:spPr bwMode="auto">
          <a:xfrm flipV="1">
            <a:off x="2286000" y="3990975"/>
            <a:ext cx="1143000" cy="10668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6" name="Freeform 15"/>
          <p:cNvSpPr>
            <a:spLocks/>
          </p:cNvSpPr>
          <p:nvPr/>
        </p:nvSpPr>
        <p:spPr bwMode="auto">
          <a:xfrm>
            <a:off x="3295650" y="914400"/>
            <a:ext cx="381000" cy="12954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7" name="Freeform 16"/>
          <p:cNvSpPr>
            <a:spLocks/>
          </p:cNvSpPr>
          <p:nvPr/>
        </p:nvSpPr>
        <p:spPr bwMode="auto">
          <a:xfrm flipV="1">
            <a:off x="3314700" y="4038600"/>
            <a:ext cx="381000" cy="12954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8" name="Freeform 17"/>
          <p:cNvSpPr>
            <a:spLocks/>
          </p:cNvSpPr>
          <p:nvPr/>
        </p:nvSpPr>
        <p:spPr bwMode="auto">
          <a:xfrm rot="-490688">
            <a:off x="990600" y="2200275"/>
            <a:ext cx="2362200" cy="5334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79" name="Freeform 18"/>
          <p:cNvSpPr>
            <a:spLocks/>
          </p:cNvSpPr>
          <p:nvPr/>
        </p:nvSpPr>
        <p:spPr bwMode="auto">
          <a:xfrm rot="289629" flipV="1">
            <a:off x="1066800" y="3495675"/>
            <a:ext cx="2362200" cy="3810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0" name="Freeform 19"/>
          <p:cNvSpPr>
            <a:spLocks/>
          </p:cNvSpPr>
          <p:nvPr/>
        </p:nvSpPr>
        <p:spPr bwMode="auto">
          <a:xfrm rot="-447424">
            <a:off x="5332413" y="2189163"/>
            <a:ext cx="28956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1" name="Freeform 20"/>
          <p:cNvSpPr>
            <a:spLocks/>
          </p:cNvSpPr>
          <p:nvPr/>
        </p:nvSpPr>
        <p:spPr bwMode="auto">
          <a:xfrm rot="447424" flipV="1">
            <a:off x="5334000" y="3467100"/>
            <a:ext cx="28956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2" name="Freeform 21"/>
          <p:cNvSpPr>
            <a:spLocks/>
          </p:cNvSpPr>
          <p:nvPr/>
        </p:nvSpPr>
        <p:spPr bwMode="auto">
          <a:xfrm rot="1052802">
            <a:off x="3810000" y="914400"/>
            <a:ext cx="381000" cy="12954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3" name="Freeform 24"/>
          <p:cNvSpPr>
            <a:spLocks/>
          </p:cNvSpPr>
          <p:nvPr/>
        </p:nvSpPr>
        <p:spPr bwMode="auto">
          <a:xfrm rot="20547198" flipV="1">
            <a:off x="3819525" y="4124325"/>
            <a:ext cx="381000" cy="12954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4" name="Line 25"/>
          <p:cNvSpPr>
            <a:spLocks noChangeShapeType="1"/>
          </p:cNvSpPr>
          <p:nvPr/>
        </p:nvSpPr>
        <p:spPr bwMode="auto">
          <a:xfrm flipV="1">
            <a:off x="4648200" y="838200"/>
            <a:ext cx="1066800" cy="1828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5" name="Line 26"/>
          <p:cNvSpPr>
            <a:spLocks noChangeShapeType="1"/>
          </p:cNvSpPr>
          <p:nvPr/>
        </p:nvSpPr>
        <p:spPr bwMode="auto">
          <a:xfrm>
            <a:off x="4695825" y="3581400"/>
            <a:ext cx="1066800" cy="1828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6" name="Freeform 27"/>
          <p:cNvSpPr>
            <a:spLocks/>
          </p:cNvSpPr>
          <p:nvPr/>
        </p:nvSpPr>
        <p:spPr bwMode="auto">
          <a:xfrm rot="1574537" flipV="1">
            <a:off x="4724400" y="3810000"/>
            <a:ext cx="28956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7" name="Freeform 28"/>
          <p:cNvSpPr>
            <a:spLocks/>
          </p:cNvSpPr>
          <p:nvPr/>
        </p:nvSpPr>
        <p:spPr bwMode="auto">
          <a:xfrm rot="-1574537">
            <a:off x="4648200" y="1828800"/>
            <a:ext cx="2895600" cy="609600"/>
          </a:xfrm>
          <a:custGeom>
            <a:avLst/>
            <a:gdLst>
              <a:gd name="T0" fmla="*/ 0 w 1632"/>
              <a:gd name="T1" fmla="*/ 2147483647 h 384"/>
              <a:gd name="T2" fmla="*/ 2147483647 w 1632"/>
              <a:gd name="T3" fmla="*/ 2147483647 h 384"/>
              <a:gd name="T4" fmla="*/ 2147483647 w 1632"/>
              <a:gd name="T5" fmla="*/ 2147483647 h 384"/>
              <a:gd name="T6" fmla="*/ 2147483647 w 1632"/>
              <a:gd name="T7" fmla="*/ 2147483647 h 384"/>
              <a:gd name="T8" fmla="*/ 2147483647 w 1632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2" h="384">
                <a:moveTo>
                  <a:pt x="0" y="384"/>
                </a:moveTo>
                <a:cubicBezTo>
                  <a:pt x="52" y="332"/>
                  <a:pt x="104" y="280"/>
                  <a:pt x="192" y="240"/>
                </a:cubicBezTo>
                <a:cubicBezTo>
                  <a:pt x="280" y="200"/>
                  <a:pt x="368" y="176"/>
                  <a:pt x="528" y="144"/>
                </a:cubicBezTo>
                <a:cubicBezTo>
                  <a:pt x="688" y="112"/>
                  <a:pt x="968" y="72"/>
                  <a:pt x="1152" y="48"/>
                </a:cubicBezTo>
                <a:cubicBezTo>
                  <a:pt x="1336" y="24"/>
                  <a:pt x="1552" y="8"/>
                  <a:pt x="1632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8" name="Freeform 30"/>
          <p:cNvSpPr>
            <a:spLocks/>
          </p:cNvSpPr>
          <p:nvPr/>
        </p:nvSpPr>
        <p:spPr bwMode="auto">
          <a:xfrm rot="1790835">
            <a:off x="4332288" y="857250"/>
            <a:ext cx="381000" cy="16002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89" name="Freeform 31"/>
          <p:cNvSpPr>
            <a:spLocks/>
          </p:cNvSpPr>
          <p:nvPr/>
        </p:nvSpPr>
        <p:spPr bwMode="auto">
          <a:xfrm rot="19809165" flipV="1">
            <a:off x="4391025" y="3810000"/>
            <a:ext cx="381000" cy="1600200"/>
          </a:xfrm>
          <a:custGeom>
            <a:avLst/>
            <a:gdLst>
              <a:gd name="T0" fmla="*/ 2147483647 w 1344"/>
              <a:gd name="T1" fmla="*/ 2147483647 h 672"/>
              <a:gd name="T2" fmla="*/ 2147483647 w 1344"/>
              <a:gd name="T3" fmla="*/ 2147483647 h 672"/>
              <a:gd name="T4" fmla="*/ 2147483647 w 1344"/>
              <a:gd name="T5" fmla="*/ 2147483647 h 672"/>
              <a:gd name="T6" fmla="*/ 2147483647 w 1344"/>
              <a:gd name="T7" fmla="*/ 2147483647 h 672"/>
              <a:gd name="T8" fmla="*/ 0 w 1344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672">
                <a:moveTo>
                  <a:pt x="1344" y="672"/>
                </a:moveTo>
                <a:cubicBezTo>
                  <a:pt x="1284" y="604"/>
                  <a:pt x="1224" y="536"/>
                  <a:pt x="1152" y="480"/>
                </a:cubicBezTo>
                <a:cubicBezTo>
                  <a:pt x="1080" y="424"/>
                  <a:pt x="1048" y="400"/>
                  <a:pt x="912" y="336"/>
                </a:cubicBezTo>
                <a:cubicBezTo>
                  <a:pt x="776" y="272"/>
                  <a:pt x="488" y="152"/>
                  <a:pt x="336" y="96"/>
                </a:cubicBezTo>
                <a:cubicBezTo>
                  <a:pt x="184" y="40"/>
                  <a:pt x="92" y="20"/>
                  <a:pt x="0" y="0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90" name="AutoShape 5"/>
          <p:cNvSpPr>
            <a:spLocks noChangeArrowheads="1"/>
          </p:cNvSpPr>
          <p:nvPr/>
        </p:nvSpPr>
        <p:spPr bwMode="auto">
          <a:xfrm rot="-5400000">
            <a:off x="3390900" y="1752600"/>
            <a:ext cx="2133600" cy="2819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1291" name="Text Box 37"/>
          <p:cNvSpPr txBox="1">
            <a:spLocks noChangeArrowheads="1"/>
          </p:cNvSpPr>
          <p:nvPr/>
        </p:nvSpPr>
        <p:spPr bwMode="auto">
          <a:xfrm>
            <a:off x="3076575" y="2133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2" name="Text Box 38"/>
          <p:cNvSpPr txBox="1">
            <a:spLocks noChangeArrowheads="1"/>
          </p:cNvSpPr>
          <p:nvPr/>
        </p:nvSpPr>
        <p:spPr bwMode="auto">
          <a:xfrm>
            <a:off x="3352800" y="203835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3" name="Text Box 39"/>
          <p:cNvSpPr txBox="1">
            <a:spLocks noChangeArrowheads="1"/>
          </p:cNvSpPr>
          <p:nvPr/>
        </p:nvSpPr>
        <p:spPr bwMode="auto">
          <a:xfrm>
            <a:off x="3600450" y="19812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4" name="Text Box 40"/>
          <p:cNvSpPr txBox="1">
            <a:spLocks noChangeArrowheads="1"/>
          </p:cNvSpPr>
          <p:nvPr/>
        </p:nvSpPr>
        <p:spPr bwMode="auto">
          <a:xfrm>
            <a:off x="3914775" y="20193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5" name="Text Box 41"/>
          <p:cNvSpPr txBox="1">
            <a:spLocks noChangeArrowheads="1"/>
          </p:cNvSpPr>
          <p:nvPr/>
        </p:nvSpPr>
        <p:spPr bwMode="auto">
          <a:xfrm>
            <a:off x="3048000" y="23622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6" name="Text Box 42"/>
          <p:cNvSpPr txBox="1">
            <a:spLocks noChangeArrowheads="1"/>
          </p:cNvSpPr>
          <p:nvPr/>
        </p:nvSpPr>
        <p:spPr bwMode="auto">
          <a:xfrm>
            <a:off x="3048000" y="35052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7" name="Text Box 43"/>
          <p:cNvSpPr txBox="1">
            <a:spLocks noChangeArrowheads="1"/>
          </p:cNvSpPr>
          <p:nvPr/>
        </p:nvSpPr>
        <p:spPr bwMode="auto">
          <a:xfrm>
            <a:off x="3124200" y="37338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8" name="Text Box 44"/>
          <p:cNvSpPr txBox="1">
            <a:spLocks noChangeArrowheads="1"/>
          </p:cNvSpPr>
          <p:nvPr/>
        </p:nvSpPr>
        <p:spPr bwMode="auto">
          <a:xfrm>
            <a:off x="3305175" y="39243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299" name="Text Box 45"/>
          <p:cNvSpPr txBox="1">
            <a:spLocks noChangeArrowheads="1"/>
          </p:cNvSpPr>
          <p:nvPr/>
        </p:nvSpPr>
        <p:spPr bwMode="auto">
          <a:xfrm>
            <a:off x="3609975" y="401955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0" name="Text Box 46"/>
          <p:cNvSpPr txBox="1">
            <a:spLocks noChangeArrowheads="1"/>
          </p:cNvSpPr>
          <p:nvPr/>
        </p:nvSpPr>
        <p:spPr bwMode="auto">
          <a:xfrm>
            <a:off x="3924300" y="3971925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1" name="Text Box 47"/>
          <p:cNvSpPr txBox="1">
            <a:spLocks noChangeArrowheads="1"/>
          </p:cNvSpPr>
          <p:nvPr/>
        </p:nvSpPr>
        <p:spPr bwMode="auto">
          <a:xfrm>
            <a:off x="4267200" y="38100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2" name="Text Box 48"/>
          <p:cNvSpPr txBox="1">
            <a:spLocks noChangeArrowheads="1"/>
          </p:cNvSpPr>
          <p:nvPr/>
        </p:nvSpPr>
        <p:spPr bwMode="auto">
          <a:xfrm>
            <a:off x="4724400" y="35814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3" name="Text Box 49"/>
          <p:cNvSpPr txBox="1">
            <a:spLocks noChangeArrowheads="1"/>
          </p:cNvSpPr>
          <p:nvPr/>
        </p:nvSpPr>
        <p:spPr bwMode="auto">
          <a:xfrm>
            <a:off x="5105400" y="33528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4" name="Text Box 50"/>
          <p:cNvSpPr txBox="1">
            <a:spLocks noChangeArrowheads="1"/>
          </p:cNvSpPr>
          <p:nvPr/>
        </p:nvSpPr>
        <p:spPr bwMode="auto">
          <a:xfrm>
            <a:off x="5334000" y="32004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5" name="Text Box 51"/>
          <p:cNvSpPr txBox="1">
            <a:spLocks noChangeArrowheads="1"/>
          </p:cNvSpPr>
          <p:nvPr/>
        </p:nvSpPr>
        <p:spPr bwMode="auto">
          <a:xfrm>
            <a:off x="4267200" y="22098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6" name="Text Box 52"/>
          <p:cNvSpPr txBox="1">
            <a:spLocks noChangeArrowheads="1"/>
          </p:cNvSpPr>
          <p:nvPr/>
        </p:nvSpPr>
        <p:spPr bwMode="auto">
          <a:xfrm>
            <a:off x="4619625" y="2409825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7" name="Text Box 53"/>
          <p:cNvSpPr txBox="1">
            <a:spLocks noChangeArrowheads="1"/>
          </p:cNvSpPr>
          <p:nvPr/>
        </p:nvSpPr>
        <p:spPr bwMode="auto">
          <a:xfrm>
            <a:off x="5019675" y="264795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8" name="Text Box 54"/>
          <p:cNvSpPr txBox="1">
            <a:spLocks noChangeArrowheads="1"/>
          </p:cNvSpPr>
          <p:nvPr/>
        </p:nvSpPr>
        <p:spPr bwMode="auto">
          <a:xfrm>
            <a:off x="5343525" y="2809875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09" name="Text Box 55"/>
          <p:cNvSpPr txBox="1">
            <a:spLocks noChangeArrowheads="1"/>
          </p:cNvSpPr>
          <p:nvPr/>
        </p:nvSpPr>
        <p:spPr bwMode="auto">
          <a:xfrm>
            <a:off x="5562600" y="2900363"/>
            <a:ext cx="2190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10" name="Text Box 56"/>
          <p:cNvSpPr txBox="1">
            <a:spLocks noChangeArrowheads="1"/>
          </p:cNvSpPr>
          <p:nvPr/>
        </p:nvSpPr>
        <p:spPr bwMode="auto">
          <a:xfrm>
            <a:off x="5629275" y="3081338"/>
            <a:ext cx="2190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11" name="Text Box 57"/>
          <p:cNvSpPr txBox="1">
            <a:spLocks noChangeArrowheads="1"/>
          </p:cNvSpPr>
          <p:nvPr/>
        </p:nvSpPr>
        <p:spPr bwMode="auto">
          <a:xfrm>
            <a:off x="5791200" y="29718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12" name="Text Box 58"/>
          <p:cNvSpPr txBox="1">
            <a:spLocks noChangeArrowheads="1"/>
          </p:cNvSpPr>
          <p:nvPr/>
        </p:nvSpPr>
        <p:spPr bwMode="auto">
          <a:xfrm>
            <a:off x="5662613" y="2930525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1313" name="Text Box 59"/>
          <p:cNvSpPr txBox="1">
            <a:spLocks noChangeArrowheads="1"/>
          </p:cNvSpPr>
          <p:nvPr/>
        </p:nvSpPr>
        <p:spPr bwMode="auto">
          <a:xfrm>
            <a:off x="5719763" y="3048000"/>
            <a:ext cx="2190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1800" b="1" smtClean="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2362200" y="5715000"/>
            <a:ext cx="4495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2800" b="1" i="1" smtClean="0">
                <a:solidFill>
                  <a:srgbClr val="000000"/>
                </a:solidFill>
                <a:latin typeface="Times New Roman" pitchFamily="18" charset="0"/>
              </a:rPr>
              <a:t>поверхностная плотность электрического заряда</a:t>
            </a:r>
          </a:p>
        </p:txBody>
      </p:sp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49263" y="5454650"/>
          <a:ext cx="111283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Формула" r:id="rId3" imgW="285769" imgH="266790" progId="Equation.3">
                  <p:embed/>
                </p:oleObj>
              </mc:Choice>
              <mc:Fallback>
                <p:oleObj name="Формула" r:id="rId3" imgW="285769" imgH="2667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5454650"/>
                        <a:ext cx="111283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89" name="Oval 57"/>
          <p:cNvSpPr>
            <a:spLocks noChangeArrowheads="1"/>
          </p:cNvSpPr>
          <p:nvPr/>
        </p:nvSpPr>
        <p:spPr bwMode="auto">
          <a:xfrm>
            <a:off x="381000" y="5381625"/>
            <a:ext cx="1371600" cy="1371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24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2" grpId="0"/>
      <p:bldP spid="440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250825" y="1905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603625" y="1905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12292" name="Line 2"/>
          <p:cNvSpPr>
            <a:spLocks noChangeShapeType="1"/>
          </p:cNvSpPr>
          <p:nvPr/>
        </p:nvSpPr>
        <p:spPr bwMode="auto">
          <a:xfrm>
            <a:off x="936625" y="1474788"/>
            <a:ext cx="53340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3" name="Line 3"/>
          <p:cNvSpPr>
            <a:spLocks noChangeShapeType="1"/>
          </p:cNvSpPr>
          <p:nvPr/>
        </p:nvSpPr>
        <p:spPr bwMode="auto">
          <a:xfrm>
            <a:off x="911225" y="4090988"/>
            <a:ext cx="53340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>
            <a:off x="6194425" y="1474788"/>
            <a:ext cx="2122488" cy="137795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936625" y="1474788"/>
            <a:ext cx="1143000" cy="13716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 flipV="1">
            <a:off x="936625" y="2770188"/>
            <a:ext cx="1066800" cy="12954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7" name="Line 7"/>
          <p:cNvSpPr>
            <a:spLocks noChangeShapeType="1"/>
          </p:cNvSpPr>
          <p:nvPr/>
        </p:nvSpPr>
        <p:spPr bwMode="auto">
          <a:xfrm flipV="1">
            <a:off x="6194425" y="2886075"/>
            <a:ext cx="2049463" cy="1217613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1774825" y="257968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784225" y="128428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6042025" y="128428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8172450" y="268763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3832225" y="128428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303" name="Oval 15"/>
          <p:cNvSpPr>
            <a:spLocks noChangeArrowheads="1"/>
          </p:cNvSpPr>
          <p:nvPr/>
        </p:nvSpPr>
        <p:spPr bwMode="auto">
          <a:xfrm>
            <a:off x="3908425" y="2655888"/>
            <a:ext cx="3810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209800" y="213360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518025" y="215265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8001000" y="131445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6194425" y="95250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7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</a:p>
        </p:txBody>
      </p:sp>
      <p:sp>
        <p:nvSpPr>
          <p:cNvPr id="12308" name="Text Box 25"/>
          <p:cNvSpPr txBox="1">
            <a:spLocks noChangeArrowheads="1"/>
          </p:cNvSpPr>
          <p:nvPr/>
        </p:nvSpPr>
        <p:spPr bwMode="auto">
          <a:xfrm>
            <a:off x="107950" y="4508500"/>
            <a:ext cx="9036050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Tx/>
              <a:buAutoNum type="arabicPeriod"/>
            </a:pPr>
            <a:r>
              <a:rPr lang="ru-RU" altLang="ru-RU" sz="2800" b="1" smtClean="0">
                <a:solidFill>
                  <a:srgbClr val="000000"/>
                </a:solidFill>
              </a:rPr>
              <a:t>В каких точках напряженность поля равна 0?</a:t>
            </a:r>
          </a:p>
          <a:p>
            <a:pPr eaLnBrk="1" fontAlgn="base" hangingPunct="1">
              <a:spcAft>
                <a:spcPct val="0"/>
              </a:spcAft>
              <a:buFontTx/>
              <a:buAutoNum type="arabicPeriod"/>
            </a:pPr>
            <a:r>
              <a:rPr lang="ru-RU" altLang="ru-RU" sz="2800" b="1" smtClean="0">
                <a:solidFill>
                  <a:srgbClr val="000000"/>
                </a:solidFill>
              </a:rPr>
              <a:t>В каких точках потенциал равен 0?</a:t>
            </a:r>
          </a:p>
          <a:p>
            <a:pPr eaLnBrk="1" fontAlgn="base" hangingPunct="1">
              <a:spcAft>
                <a:spcPct val="0"/>
              </a:spcAft>
              <a:buFontTx/>
              <a:buAutoNum type="arabicPeriod"/>
            </a:pPr>
            <a:r>
              <a:rPr lang="ru-RU" altLang="ru-RU" sz="2800" b="1" smtClean="0">
                <a:solidFill>
                  <a:srgbClr val="000000"/>
                </a:solidFill>
              </a:rPr>
              <a:t>В каких точках напряженность поля </a:t>
            </a:r>
            <a:r>
              <a:rPr lang="en-US" altLang="ru-RU" sz="2800" b="1" smtClean="0">
                <a:solidFill>
                  <a:srgbClr val="000000"/>
                </a:solidFill>
              </a:rPr>
              <a:t>min</a:t>
            </a:r>
            <a:r>
              <a:rPr lang="ru-RU" altLang="ru-RU" sz="2800" b="1" smtClean="0">
                <a:solidFill>
                  <a:srgbClr val="000000"/>
                </a:solidFill>
              </a:rPr>
              <a:t>?</a:t>
            </a:r>
            <a:r>
              <a:rPr lang="en-US" altLang="ru-RU" sz="2800" b="1" smtClean="0">
                <a:solidFill>
                  <a:srgbClr val="000000"/>
                </a:solidFill>
              </a:rPr>
              <a:t> max</a:t>
            </a:r>
            <a:r>
              <a:rPr lang="ru-RU" altLang="ru-RU" sz="2800" b="1" smtClean="0">
                <a:solidFill>
                  <a:srgbClr val="000000"/>
                </a:solidFill>
              </a:rPr>
              <a:t>?</a:t>
            </a:r>
          </a:p>
          <a:p>
            <a:pPr eaLnBrk="1" fontAlgn="base" hangingPunct="1">
              <a:spcAft>
                <a:spcPct val="0"/>
              </a:spcAft>
              <a:buFontTx/>
              <a:buAutoNum type="arabicPeriod"/>
            </a:pPr>
            <a:r>
              <a:rPr lang="ru-RU" altLang="ru-RU" sz="2800" b="1" smtClean="0">
                <a:solidFill>
                  <a:srgbClr val="000000"/>
                </a:solidFill>
              </a:rPr>
              <a:t>В каких точках потенциал поля </a:t>
            </a:r>
            <a:r>
              <a:rPr lang="en-US" altLang="ru-RU" sz="2800" b="1" smtClean="0">
                <a:solidFill>
                  <a:srgbClr val="000000"/>
                </a:solidFill>
              </a:rPr>
              <a:t>min</a:t>
            </a:r>
            <a:r>
              <a:rPr lang="ru-RU" altLang="ru-RU" sz="2800" b="1" smtClean="0">
                <a:solidFill>
                  <a:srgbClr val="000000"/>
                </a:solidFill>
              </a:rPr>
              <a:t>?</a:t>
            </a:r>
            <a:r>
              <a:rPr lang="en-US" altLang="ru-RU" sz="2800" b="1" smtClean="0">
                <a:solidFill>
                  <a:srgbClr val="000000"/>
                </a:solidFill>
              </a:rPr>
              <a:t> max</a:t>
            </a:r>
            <a:r>
              <a:rPr lang="ru-RU" altLang="ru-RU" sz="2800" b="1" smtClean="0">
                <a:solidFill>
                  <a:srgbClr val="000000"/>
                </a:solidFill>
              </a:rPr>
              <a:t>?</a:t>
            </a:r>
            <a:br>
              <a:rPr lang="ru-RU" altLang="ru-RU" sz="2800" b="1" smtClean="0">
                <a:solidFill>
                  <a:srgbClr val="000000"/>
                </a:solidFill>
              </a:rPr>
            </a:br>
            <a:endParaRPr lang="ru-RU" altLang="ru-RU" sz="28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3808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601</Words>
  <Application>Microsoft Office PowerPoint</Application>
  <PresentationFormat>Экран (4:3)</PresentationFormat>
  <Paragraphs>201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Тема Office</vt:lpstr>
      <vt:lpstr>Оформление по умолчанию</vt:lpstr>
      <vt:lpstr>1_Оформление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Электростатическая защита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Поляризация полярного диэлектрика.</vt:lpstr>
      <vt:lpstr>Поляризация неполярного диэлектрика.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Kavit</dc:creator>
  <cp:lastModifiedBy>Kavit</cp:lastModifiedBy>
  <cp:revision>28</cp:revision>
  <dcterms:created xsi:type="dcterms:W3CDTF">2018-01-18T03:28:59Z</dcterms:created>
  <dcterms:modified xsi:type="dcterms:W3CDTF">2020-04-26T19:18:28Z</dcterms:modified>
</cp:coreProperties>
</file>