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67" r:id="rId13"/>
    <p:sldId id="268" r:id="rId14"/>
    <p:sldId id="269" r:id="rId15"/>
    <p:sldId id="272" r:id="rId16"/>
    <p:sldId id="273" r:id="rId17"/>
    <p:sldId id="275" r:id="rId18"/>
    <p:sldId id="277" r:id="rId19"/>
    <p:sldId id="276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99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8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02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78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3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59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00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94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9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877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ABCB1-891A-4A92-B418-B43877B6FA0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C88D-7DA1-4C44-9965-20747889F4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920880" cy="3456384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tx2"/>
                </a:solidFill>
              </a:rPr>
              <a:t>ГОТОВИМСЯ К ЕГЭ ПО ФИЗИКЕ</a:t>
            </a:r>
            <a:endParaRPr lang="ru-RU" sz="54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085184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Старовойтов Сергей Анатольевич</a:t>
            </a:r>
          </a:p>
          <a:p>
            <a:pPr marL="0" indent="0">
              <a:buNone/>
            </a:pPr>
            <a:r>
              <a:rPr lang="ru-RU" sz="1800" dirty="0" smtClean="0"/>
              <a:t>Председатель предметной комиссии ЕГЭ по физике СПб</a:t>
            </a:r>
          </a:p>
          <a:p>
            <a:pPr marL="0" indent="0">
              <a:buNone/>
            </a:pPr>
            <a:r>
              <a:rPr lang="ru-RU" sz="1800" dirty="0" smtClean="0"/>
              <a:t>Май 2023</a:t>
            </a:r>
            <a:br>
              <a:rPr lang="ru-RU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25928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01B1A87F-9685-46A4-BF61-AE4968AC8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1" y="121197"/>
            <a:ext cx="6984775" cy="679710"/>
          </a:xfrm>
          <a:prstGeom prst="rect">
            <a:avLst/>
          </a:prstGeom>
          <a:noFill/>
          <a:ln>
            <a:noFill/>
          </a:ln>
        </p:spPr>
        <p:txBody>
          <a:bodyPr wrap="square" lIns="87920" tIns="43960" rIns="87920" bIns="43960">
            <a:spAutoFit/>
          </a:bodyPr>
          <a:lstStyle>
            <a:lvl1pPr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52500" indent="-366713"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465263" indent="-293688"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051050" indent="-292100"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636838" indent="-292100"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094038" indent="-292100" defTabSz="117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551238" indent="-292100" defTabSz="117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008438" indent="-292100" defTabSz="117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465638" indent="-292100" defTabSz="117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tabLst>
                <a:tab pos="630238" algn="l"/>
              </a:tabLst>
              <a:defRPr/>
            </a:pPr>
            <a:r>
              <a:rPr lang="ru-RU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№25 Пример - 1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D522DDF-AD59-4060-9F65-27280B5F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646572"/>
            <a:ext cx="7776864" cy="151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>
            <a:extLst>
              <a:ext uri="{FF2B5EF4-FFF2-40B4-BE49-F238E27FC236}">
                <a16:creationId xmlns="" xmlns:a16="http://schemas.microsoft.com/office/drawing/2014/main" id="{EDA2E243-7847-4AE2-AD95-825501E6A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61933"/>
            <a:ext cx="5334552" cy="455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2447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="" xmlns:a16="http://schemas.microsoft.com/office/drawing/2014/main" id="{CF4C4DC6-0F20-4DC3-8FC6-783560B6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7220"/>
            <a:ext cx="8302631" cy="502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3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68BE328B-156F-478D-A1F5-C5E3CEE0B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260648"/>
            <a:ext cx="8069567" cy="65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4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№25   Пример - </a:t>
            </a:r>
            <a:r>
              <a:rPr lang="ru-RU" altLang="ru-RU" sz="4400" b="1" dirty="0" smtClean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2</a:t>
            </a:r>
            <a:endParaRPr lang="ru-RU" altLang="ru-RU" sz="4400" b="1" dirty="0">
              <a:solidFill>
                <a:srgbClr val="003333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C5E93F6E-1D8A-483E-A1C2-D27373D45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0" y="1052736"/>
            <a:ext cx="8081962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267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6F9E2DE8-ADBA-4689-940A-6918C80DF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06" y="553244"/>
            <a:ext cx="8457785" cy="484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30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D9FAEEA4-AFA7-407D-BC16-F4F0F6089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608" y="193204"/>
            <a:ext cx="7956947" cy="704781"/>
          </a:xfrm>
          <a:prstGeom prst="rect">
            <a:avLst/>
          </a:prstGeom>
          <a:noFill/>
          <a:ln>
            <a:noFill/>
          </a:ln>
        </p:spPr>
        <p:txBody>
          <a:bodyPr lIns="87920" tIns="43960" rIns="87920" bIns="43960">
            <a:spAutoFit/>
          </a:bodyPr>
          <a:lstStyle>
            <a:lvl1pPr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952500" indent="-366713"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465263" indent="-293688"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2051050" indent="-292100"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636838" indent="-292100" defTabSz="1171575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3094038" indent="-292100" defTabSz="117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551238" indent="-292100" defTabSz="117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4008438" indent="-292100" defTabSz="117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4465638" indent="-292100" defTabSz="11715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№26 Пример - 1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6D98692-378D-4983-9C96-CF27050D9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/>
          <a:stretch/>
        </p:blipFill>
        <p:spPr bwMode="auto">
          <a:xfrm>
            <a:off x="395536" y="764704"/>
            <a:ext cx="8527513" cy="94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>
            <a:extLst>
              <a:ext uri="{FF2B5EF4-FFF2-40B4-BE49-F238E27FC236}">
                <a16:creationId xmlns="" xmlns:a16="http://schemas.microsoft.com/office/drawing/2014/main" id="{526DD700-2D5E-4509-AC70-5CD0FA89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6350"/>
            <a:ext cx="6573448" cy="504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44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6CC58CB1-77CF-44E3-805F-B73DDD699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9" y="980728"/>
            <a:ext cx="8400865" cy="462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137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900113" y="121196"/>
            <a:ext cx="82438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Оценивание №№27</a:t>
            </a:r>
            <a:r>
              <a:rPr lang="en-US" altLang="ru-RU" sz="32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-</a:t>
            </a:r>
            <a:r>
              <a:rPr lang="ru-RU" altLang="ru-RU" sz="32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29 (расчетных задач)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23528" y="980728"/>
            <a:ext cx="8640960" cy="38171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схема оценивания строится на основании четырех (</a:t>
            </a:r>
            <a:r>
              <a:rPr lang="ru-RU" altLang="ru-RU" sz="24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пяти</a:t>
            </a:r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элементах решения: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altLang="ru-RU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defRPr/>
            </a:pP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формулы и законы (кодификатор);</a:t>
            </a:r>
          </a:p>
          <a:p>
            <a:pPr marL="0" indent="0" algn="just">
              <a:defRPr/>
            </a:pP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физических величин;</a:t>
            </a:r>
          </a:p>
          <a:p>
            <a:pPr marL="0" indent="0" algn="just">
              <a:defRPr/>
            </a:pPr>
            <a:r>
              <a:rPr lang="ru-RU" altLang="ru-RU" sz="2400" b="1" i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с указанием сил (если требуется);</a:t>
            </a:r>
          </a:p>
          <a:p>
            <a:pPr marL="0" indent="0" algn="just">
              <a:defRPr/>
            </a:pP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преобразования и расчеты;</a:t>
            </a:r>
          </a:p>
          <a:p>
            <a:pPr marL="0" indent="0" algn="just">
              <a:defRPr/>
            </a:pPr>
            <a:r>
              <a:rPr lang="ru-RU" alt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числовой ответ, размерность.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0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3544F349-043C-4645-9AE9-56657A2B5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3675"/>
            <a:ext cx="8316416" cy="7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№27    Пример - 1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645622DF-5FC4-4B4E-8370-DBCAC77A4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604448" cy="230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41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54CD831D-6DE5-4B06-A1A6-DCF42350E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48679"/>
            <a:ext cx="5761062" cy="613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585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="" xmlns:a16="http://schemas.microsoft.com/office/drawing/2014/main" id="{66480EB5-BF83-4DE4-A33D-96C3D9FFF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696913"/>
            <a:ext cx="7867650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31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2564904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latin typeface="Tahoma"/>
                <a:ea typeface="+mj-ea"/>
                <a:cs typeface="+mj-cs"/>
              </a:rPr>
              <a:t>Согласование подходов к оцениванию экзаменационных работ участников </a:t>
            </a:r>
            <a:br>
              <a:rPr lang="ru-RU" sz="2800" b="1" dirty="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latin typeface="Tahoma"/>
                <a:ea typeface="+mj-ea"/>
                <a:cs typeface="+mj-cs"/>
              </a:rPr>
            </a:br>
            <a:r>
              <a:rPr lang="ru-RU" sz="2800" b="1" dirty="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latin typeface="Tahoma"/>
                <a:ea typeface="+mj-ea"/>
                <a:cs typeface="+mj-cs"/>
              </a:rPr>
              <a:t>единого государственного экзамена 2023 года</a:t>
            </a:r>
          </a:p>
          <a:p>
            <a:pPr algn="ctr">
              <a:lnSpc>
                <a:spcPct val="90000"/>
              </a:lnSpc>
            </a:pPr>
            <a:r>
              <a:rPr lang="ru-RU" sz="2800" b="1" dirty="0">
                <a:gradFill>
                  <a:gsLst>
                    <a:gs pos="0">
                      <a:srgbClr val="003300"/>
                    </a:gs>
                    <a:gs pos="17000">
                      <a:srgbClr val="003300"/>
                    </a:gs>
                    <a:gs pos="41000">
                      <a:srgbClr val="016565"/>
                    </a:gs>
                    <a:gs pos="61000">
                      <a:srgbClr val="016565">
                        <a:alpha val="99000"/>
                      </a:srgbClr>
                    </a:gs>
                    <a:gs pos="100000">
                      <a:srgbClr val="003300"/>
                    </a:gs>
                  </a:gsLst>
                  <a:lin ang="7200000" scaled="0"/>
                </a:gradFill>
                <a:latin typeface="Tahoma"/>
                <a:ea typeface="+mj-ea"/>
                <a:cs typeface="+mj-cs"/>
              </a:rPr>
              <a:t>по физике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985292"/>
            <a:ext cx="8208912" cy="1363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Семинар для председателей, заместителей председателей предметных комиссий  Российской Федерации </a:t>
            </a:r>
            <a:b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7"/>
          <p:cNvSpPr>
            <a:spLocks noChangeArrowheads="1"/>
          </p:cNvSpPr>
          <p:nvPr/>
        </p:nvSpPr>
        <p:spPr bwMode="auto">
          <a:xfrm>
            <a:off x="539552" y="4869160"/>
            <a:ext cx="7488832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Демидова Марина Юрьевна, </a:t>
            </a:r>
            <a:endParaRPr lang="en-US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комиссии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разработке контрольных измерительных материалов, используемых при проведении государственной итоговой аттестации по образовательным программам основного общего и среднего общего образования по физике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Гиголо Антон Иосифович</a:t>
            </a:r>
            <a:r>
              <a:rPr lang="ru-RU" alt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комиссии по разработке контрольных измерительных материалов, используемых при проведении государственной итоговой аттестации по образовательным программам основного общего и среднего общего образования по физике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677815"/>
            <a:ext cx="37039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ФИПИ, Москва, 20 апреля 2023 </a:t>
            </a:r>
          </a:p>
        </p:txBody>
      </p:sp>
    </p:spTree>
    <p:extLst>
      <p:ext uri="{BB962C8B-B14F-4D97-AF65-F5344CB8AC3E}">
        <p14:creationId xmlns:p14="http://schemas.microsoft.com/office/powerpoint/2010/main" val="944130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27584" y="193675"/>
            <a:ext cx="8064896" cy="6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44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№27 Пример - 2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3364"/>
            <a:ext cx="885909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765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7623"/>
            <a:ext cx="6409010" cy="590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1758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93675"/>
            <a:ext cx="7993062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55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="" xmlns:a16="http://schemas.microsoft.com/office/drawing/2014/main" id="{044119F7-511C-4D89-B199-6EC8B2351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43621"/>
            <a:ext cx="6630458" cy="6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44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№28 Пример - 1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3ABB86-7FC7-4384-8991-9423E4E03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7380"/>
            <a:ext cx="8604448" cy="224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56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="" xmlns:a16="http://schemas.microsoft.com/office/drawing/2014/main" id="{690B517E-B6F2-4DB3-B4BB-2A33DD062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0583"/>
            <a:ext cx="6450542" cy="572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541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>
            <a:extLst>
              <a:ext uri="{FF2B5EF4-FFF2-40B4-BE49-F238E27FC236}">
                <a16:creationId xmlns="" xmlns:a16="http://schemas.microsoft.com/office/drawing/2014/main" id="{2412FBDA-4774-477B-AEDD-02A9D0127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1236928"/>
            <a:ext cx="6627813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925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43608" y="193204"/>
            <a:ext cx="7956550" cy="6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44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№28   Пример - 2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F5BF419-76BC-4448-A288-3BFA380A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61356"/>
            <a:ext cx="8733348" cy="276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0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F499C581-BB61-4679-B4CE-AF75F84A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876"/>
            <a:ext cx="6138800" cy="570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81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BDD36403-FF2B-4AAF-B8DA-CAB26E9C3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609" y="121196"/>
            <a:ext cx="8266112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0112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="" xmlns:a16="http://schemas.microsoft.com/office/drawing/2014/main" id="{E0BD550C-F769-4384-B713-9A33C0E1A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65212"/>
            <a:ext cx="8208912" cy="6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4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№28 Пример - 3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247ABDE5-B4A4-4233-8EAA-AF12A2B70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3" y="1129308"/>
            <a:ext cx="8818903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54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C577806F-B057-439C-9081-1392BA85A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27012"/>
            <a:ext cx="8208912" cy="5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36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№24</a:t>
            </a:r>
            <a:r>
              <a:rPr lang="en-US" altLang="ru-RU" sz="36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    </a:t>
            </a:r>
            <a:r>
              <a:rPr lang="ru-RU" altLang="ru-RU" sz="36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Пример - 1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24BCD0C4-67F6-4927-8C45-BB5DF43FE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46" y="1844824"/>
            <a:ext cx="763757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236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BE5B8B4D-7A27-4AB7-B970-088572110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6869907" cy="565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691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="" xmlns:a16="http://schemas.microsoft.com/office/drawing/2014/main" id="{2172C5B0-73DF-48B5-890A-DCDC0E569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33" y="548680"/>
            <a:ext cx="7368646" cy="9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4">
            <a:extLst>
              <a:ext uri="{FF2B5EF4-FFF2-40B4-BE49-F238E27FC236}">
                <a16:creationId xmlns="" xmlns:a16="http://schemas.microsoft.com/office/drawing/2014/main" id="{6BE03E8A-7237-4428-8C87-B89A415BF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6" y="1628800"/>
            <a:ext cx="7380553" cy="337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1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86B6E5AC-5CBC-42A6-9E12-AF3A4928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265113"/>
            <a:ext cx="8280920" cy="6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4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№29   Пример - 1</a:t>
            </a:r>
          </a:p>
        </p:txBody>
      </p: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04B832C7-66CC-4649-8BEF-CD82F0243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623987" cy="220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618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="" xmlns:a16="http://schemas.microsoft.com/office/drawing/2014/main" id="{082ACE85-A554-43AD-9770-F3375B575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8640"/>
            <a:ext cx="6264275" cy="568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2465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="" xmlns:a16="http://schemas.microsoft.com/office/drawing/2014/main" id="{0B9B4C67-4DCD-484F-8C3A-0E680BD50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3675"/>
            <a:ext cx="8204200" cy="528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17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6137A793-1655-4305-BFBC-3FC5845F9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3204"/>
            <a:ext cx="8208912" cy="60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0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№29    Пример - 2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287F57F2-34B8-488E-A6DB-4D75846B8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885112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667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DD4943B-D26A-445F-BFCB-13F461FA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480425" cy="402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0D379ABF-49E7-4BB6-A391-8893239E7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832350"/>
            <a:ext cx="84804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0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2FF614DA-F12E-45FE-9AFF-BC88D7256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3675"/>
            <a:ext cx="8208912" cy="605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0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№29  Пример - </a:t>
            </a:r>
            <a:r>
              <a:rPr lang="ru-RU" altLang="ru-RU" sz="4000" b="1" dirty="0" smtClean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3</a:t>
            </a:r>
            <a:endParaRPr lang="ru-RU" altLang="ru-RU" sz="4000" b="1" dirty="0">
              <a:solidFill>
                <a:srgbClr val="003333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86789E3-A7BA-4DFC-9EED-64607B815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99290"/>
            <a:ext cx="8321673" cy="14401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A4D4F57-E0CB-4EF6-887D-4C3148BA5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26" y="2420888"/>
            <a:ext cx="7470843" cy="38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489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9323CAE5-B012-441C-B8AD-69CC958B6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626" y="707687"/>
            <a:ext cx="7470843" cy="429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79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3E77347B-2F7D-4AAB-B289-267C27014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99" y="188640"/>
            <a:ext cx="7956550" cy="70833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№30   Пример - 1</a:t>
            </a:r>
          </a:p>
        </p:txBody>
      </p:sp>
      <p:pic>
        <p:nvPicPr>
          <p:cNvPr id="6" name="Рисунок 2">
            <a:extLst>
              <a:ext uri="{FF2B5EF4-FFF2-40B4-BE49-F238E27FC236}">
                <a16:creationId xmlns="" xmlns:a16="http://schemas.microsoft.com/office/drawing/2014/main" id="{2EE69366-8326-4C17-A12C-2E8843CB2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6973"/>
            <a:ext cx="8784976" cy="228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2594B10-68A6-4F0A-BCEA-D9CB31E6C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24" y="3717032"/>
            <a:ext cx="287178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0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51D065-5A8F-4AC2-B3C3-6784BB3E9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059"/>
          <a:stretch/>
        </p:blipFill>
        <p:spPr bwMode="auto">
          <a:xfrm>
            <a:off x="107505" y="332656"/>
            <a:ext cx="532859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0F422ACF-3963-49A6-AED3-6D3BF6A62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3950"/>
            <a:ext cx="3384425" cy="208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460B607-0ECF-413F-A6AC-FDE9D6122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244" y="3068960"/>
            <a:ext cx="3348286" cy="71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3D855167-1B99-4D27-80A1-F190FFD8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29200"/>
            <a:ext cx="7561088" cy="13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8795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="" xmlns:a16="http://schemas.microsoft.com/office/drawing/2014/main" id="{EDA2651E-61B8-47F5-979F-FC394AA32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201738"/>
            <a:ext cx="83280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220AFBE-74D5-4A55-A8DF-50C49C1F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04975"/>
            <a:ext cx="883285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501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12300EA-69AB-4C12-A18A-726E24A6C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0"/>
            <a:ext cx="6662737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4">
            <a:extLst>
              <a:ext uri="{FF2B5EF4-FFF2-40B4-BE49-F238E27FC236}">
                <a16:creationId xmlns="" xmlns:a16="http://schemas.microsoft.com/office/drawing/2014/main" id="{38F54FBC-A6D6-43C7-9F12-7C4127F6F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420888"/>
            <a:ext cx="67341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334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>
            <a:extLst>
              <a:ext uri="{FF2B5EF4-FFF2-40B4-BE49-F238E27FC236}">
                <a16:creationId xmlns="" xmlns:a16="http://schemas.microsoft.com/office/drawing/2014/main" id="{B24AEBE0-BD40-4BE9-9704-0E3E9B62B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93675"/>
            <a:ext cx="8100516" cy="65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4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№30   Пример - 2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2473B4F-EDBD-4374-B4A1-CAB3F5435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9388"/>
            <a:ext cx="8779532" cy="222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937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="" xmlns:a16="http://schemas.microsoft.com/office/drawing/2014/main" id="{990DDB20-DDF0-4362-9C7E-69588BF0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7938"/>
            <a:ext cx="6351587" cy="570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751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3D80E371-CC5A-45D3-81BA-A5AB2FAFE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93675"/>
            <a:ext cx="8424862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42058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1CC2E6DE-C61D-4FF7-BA34-BFE8E48E1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193675"/>
            <a:ext cx="8028508" cy="70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№30   Пример - 3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44B61512-0215-403C-9896-9277535BA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7311"/>
            <a:ext cx="8348749" cy="44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6646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365DDE0D-5BC0-479E-B40F-5C88C5EC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0"/>
            <a:ext cx="4897214" cy="398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ABA40712-7196-4E08-B0E6-0BAB52C0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51288"/>
            <a:ext cx="4897214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93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="" xmlns:a16="http://schemas.microsoft.com/office/drawing/2014/main" id="{8EA609EC-1FD3-4785-A253-A737E6BB2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36550"/>
            <a:ext cx="78676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652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4">
            <a:extLst>
              <a:ext uri="{FF2B5EF4-FFF2-40B4-BE49-F238E27FC236}">
                <a16:creationId xmlns="" xmlns:a16="http://schemas.microsoft.com/office/drawing/2014/main" id="{43E74329-97AC-446D-90E4-D86BC9F7C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47" y="929466"/>
            <a:ext cx="5331925" cy="285957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5">
            <a:extLst>
              <a:ext uri="{FF2B5EF4-FFF2-40B4-BE49-F238E27FC236}">
                <a16:creationId xmlns="" xmlns:a16="http://schemas.microsoft.com/office/drawing/2014/main" id="{1B1113DB-1701-4499-99F7-148FA44762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4365104"/>
            <a:ext cx="5865232" cy="2313171"/>
          </a:xfrm>
          <a:prstGeom prst="rect">
            <a:avLst/>
          </a:prstGeom>
          <a:ln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Прямоугольник 1">
            <a:extLst>
              <a:ext uri="{FF2B5EF4-FFF2-40B4-BE49-F238E27FC236}">
                <a16:creationId xmlns="" xmlns:a16="http://schemas.microsoft.com/office/drawing/2014/main" id="{70891918-E814-4160-A8D1-DFE5E96D9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9" y="1700808"/>
            <a:ext cx="3312368" cy="3323979"/>
          </a:xfrm>
          <a:prstGeom prst="rect">
            <a:avLst/>
          </a:prstGeom>
          <a:noFill/>
          <a:ln>
            <a:noFill/>
          </a:ln>
        </p:spPr>
        <p:txBody>
          <a:bodyPr wrap="square" lIns="91432" tIns="45716" rIns="91432" bIns="45716">
            <a:spAutoFit/>
          </a:bodyPr>
          <a:lstStyle>
            <a:lvl1pPr marL="358775" indent="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rgbClr val="0066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- статика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400" dirty="0">
                <a:solidFill>
                  <a:srgbClr val="0066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ИСО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400" dirty="0">
                <a:solidFill>
                  <a:srgbClr val="0066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абсолютно твердого тела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400" dirty="0">
                <a:solidFill>
                  <a:srgbClr val="0066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не движется поступательно – выполняется условие равенства нулю суммы сил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400" dirty="0">
                <a:solidFill>
                  <a:srgbClr val="0066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Тело не вращается – выполняется условие равенство нулю суммы моментов сил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400" dirty="0">
              <a:solidFill>
                <a:srgbClr val="006666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rgbClr val="0066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с указанием сил, действующих на тело. </a:t>
            </a:r>
          </a:p>
          <a:p>
            <a:pPr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rgbClr val="0066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оценивается </a:t>
            </a:r>
          </a:p>
          <a:p>
            <a:pPr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1400" dirty="0">
                <a:solidFill>
                  <a:srgbClr val="00666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2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="" xmlns:a16="http://schemas.microsoft.com/office/drawing/2014/main" id="{3E77347B-2F7D-4AAB-B289-267C27014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93675"/>
            <a:ext cx="7956550" cy="70833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№30   Пример - </a:t>
            </a:r>
            <a:r>
              <a:rPr lang="ru-RU" altLang="ru-RU" sz="4800" b="1" dirty="0" smtClean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4</a:t>
            </a:r>
            <a:endParaRPr lang="ru-RU" altLang="ru-RU" sz="4800" b="1" dirty="0">
              <a:solidFill>
                <a:srgbClr val="003333"/>
              </a:solidFill>
              <a:latin typeface="Garamond" panose="02020404030301010803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53010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1000" y="2440057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chemeClr val="tx2"/>
                </a:solidFill>
                <a:latin typeface="Garamond" panose="02020404030301010803" pitchFamily="18" charset="0"/>
              </a:rPr>
              <a:t>БЛАГОДАРЮ </a:t>
            </a:r>
            <a:r>
              <a:rPr lang="ru-RU" altLang="ru-RU" sz="4000" b="1" dirty="0">
                <a:solidFill>
                  <a:schemeClr val="tx2"/>
                </a:solidFill>
                <a:latin typeface="Garamond" panose="02020404030301010803" pitchFamily="18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2347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76F3A1E7-43BA-4124-AF69-5B09FAA6A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121196"/>
            <a:ext cx="8388424" cy="5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36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№24</a:t>
            </a:r>
            <a:r>
              <a:rPr lang="en-US" altLang="ru-RU" sz="36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    </a:t>
            </a:r>
            <a:r>
              <a:rPr lang="ru-RU" altLang="ru-RU" sz="36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Пример - 2</a:t>
            </a:r>
          </a:p>
        </p:txBody>
      </p:sp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F11267A0-74A1-43DC-ABC6-16667F0A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31251" cy="465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38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0F6E4ACD-D715-448E-B86D-E20A1609B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6632"/>
            <a:ext cx="5832648" cy="263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="" xmlns:a16="http://schemas.microsoft.com/office/drawing/2014/main" id="{9BFB4A32-E5AB-4E82-8F21-E2DEFE8EE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57" y="2755975"/>
            <a:ext cx="5836589" cy="1823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="" xmlns:a16="http://schemas.microsoft.com/office/drawing/2014/main" id="{D2F352E2-2A28-44A2-9DA3-35F45A122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"/>
          <a:stretch/>
        </p:blipFill>
        <p:spPr bwMode="auto">
          <a:xfrm>
            <a:off x="6084169" y="1424709"/>
            <a:ext cx="279105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="" xmlns:a16="http://schemas.microsoft.com/office/drawing/2014/main" id="{8B3D198C-CE0F-4321-9B73-ADC52C418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9160"/>
            <a:ext cx="6478934" cy="155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7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="" xmlns:a16="http://schemas.microsoft.com/office/drawing/2014/main" id="{F5CFD5AF-3E0D-42BE-9AC6-09BD976BD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46" y="332656"/>
            <a:ext cx="8208466" cy="7083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ru-RU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Задача №24</a:t>
            </a:r>
            <a:r>
              <a:rPr lang="en-US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    </a:t>
            </a:r>
            <a:r>
              <a:rPr lang="ru-RU" altLang="ru-RU" sz="48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Пример - 3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A28CB705-5986-4132-BC0A-82EF7B6B4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482565" cy="407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78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44ED2AC-8D0D-4FB2-B97E-C306658F24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"/>
          <a:stretch/>
        </p:blipFill>
        <p:spPr bwMode="auto">
          <a:xfrm>
            <a:off x="323529" y="188641"/>
            <a:ext cx="70567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65723735-8EAA-4F7B-BD73-248AEB210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077073"/>
            <a:ext cx="8697310" cy="127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="" xmlns:a16="http://schemas.microsoft.com/office/drawing/2014/main" id="{82BC2EB8-071D-4202-A1E5-D0C4B9EB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297149"/>
            <a:ext cx="8625303" cy="150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80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4751" y="404664"/>
            <a:ext cx="882047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sz="3600" b="1" dirty="0">
                <a:solidFill>
                  <a:srgbClr val="003333"/>
                </a:solidFill>
                <a:latin typeface="Garamond" panose="02020404030301010803" pitchFamily="18" charset="0"/>
                <a:ea typeface="+mj-ea"/>
                <a:cs typeface="+mj-cs"/>
              </a:rPr>
              <a:t>Оценивание №№25, 26 (расчетные задачи на 2 балла)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7544" y="2060848"/>
            <a:ext cx="8210550" cy="31813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alt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схема оценивания строится на основании четырех элементов решения: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altLang="ru-RU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alt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формулы и законы (кодификатор);</a:t>
            </a:r>
          </a:p>
          <a:p>
            <a:pPr marL="0" indent="0" algn="just"/>
            <a:r>
              <a:rPr lang="ru-RU" alt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физических величин (рисунок);</a:t>
            </a:r>
          </a:p>
          <a:p>
            <a:pPr marL="0" indent="0" algn="just"/>
            <a:r>
              <a:rPr lang="ru-RU" alt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преобразования и расчеты;</a:t>
            </a:r>
          </a:p>
          <a:p>
            <a:pPr marL="0" indent="0" algn="just"/>
            <a:r>
              <a:rPr lang="ru-RU" altLang="ru-RU" sz="25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числовой ответ, размерность.</a:t>
            </a:r>
            <a:endParaRPr lang="ru-RU" altLang="ru-RU" sz="25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51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354</Words>
  <Application>Microsoft Office PowerPoint</Application>
  <PresentationFormat>Экран (4:3)</PresentationFormat>
  <Paragraphs>56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ГОТОВИМСЯ К ЕГЭ ПО ФИЗИКЕ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 Starovoitov</dc:creator>
  <cp:lastModifiedBy>Sergei Starovoitov</cp:lastModifiedBy>
  <cp:revision>15</cp:revision>
  <dcterms:created xsi:type="dcterms:W3CDTF">2023-05-10T15:55:48Z</dcterms:created>
  <dcterms:modified xsi:type="dcterms:W3CDTF">2023-05-11T08:35:03Z</dcterms:modified>
</cp:coreProperties>
</file>