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70" r:id="rId16"/>
    <p:sldId id="271" r:id="rId17"/>
    <p:sldId id="276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20D4E-0811-4708-8476-FFEAE4C29A79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5C8AD0-A1A4-4C48-8599-4B4FDD37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86DD-6446-4F95-B472-B1CF8620CB60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EB79-7DCB-48FE-9FCA-2B7CF3AE9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2EA6-AC16-4DB8-9CD8-DBDF21E3D724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E26E-EC06-4FA1-8C6C-F0218AE7A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9A783-BA7D-4667-A293-13F3D1DC3058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E74C-1677-4BFE-BB7A-2EBE7F535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51D0-263C-4810-8906-58D746510E14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822FF-377C-427A-977A-3292FFF4F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6B85B-AE34-4FF7-B04E-171176E35427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2413-5830-4A55-BECB-256AB871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D463529-C9DC-4F9B-966A-3669DCFFAFB1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5F7AADF-CB53-45BF-BE22-4A8A7B53F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D37C-DF52-4B74-A57E-DF7A957BAA8A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CCE85-606C-4CCA-AADB-45A1626A0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80004-C007-4373-85AE-827D2DCB0AB1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0BFB-3C10-408B-9787-480D6C23C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EBC2-9F7D-4073-900C-52CA095D8CF8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5E35-27AD-4E96-A615-69E0A0A3A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591D-14EE-4BA2-8E9E-6E1073EE875B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37D6-DF21-49E8-AD49-5642F3DD5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 smtClean="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FD0CF9BC-C53C-403E-9A2A-E447CB831E71}" type="datetimeFigureOut">
              <a:rPr lang="en-US"/>
              <a:pPr>
                <a:defRPr/>
              </a:pPr>
              <a:t>3/28/2013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61AD64-DB0A-471D-8838-81DB2BA5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36" r:id="rId3"/>
    <p:sldLayoutId id="2147483737" r:id="rId4"/>
    <p:sldLayoutId id="2147483744" r:id="rId5"/>
    <p:sldLayoutId id="2147483745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37338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b="1" dirty="0" smtClean="0"/>
              <a:t>Организация </a:t>
            </a:r>
            <a:br>
              <a:rPr lang="ru-RU" sz="3600" b="1" dirty="0" smtClean="0"/>
            </a:br>
            <a:r>
              <a:rPr lang="ru-RU" sz="3600" b="1" dirty="0" smtClean="0"/>
              <a:t>диагностического тестирования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 Кировском районе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с использованием </a:t>
            </a:r>
            <a:br>
              <a:rPr lang="ru-RU" sz="3600" b="1" dirty="0" smtClean="0"/>
            </a:br>
            <a:r>
              <a:rPr lang="ru-RU" sz="3600" b="1" dirty="0" smtClean="0"/>
              <a:t>программного комплекса «Знак»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2209800"/>
          </a:xfrm>
        </p:spPr>
        <p:txBody>
          <a:bodyPr/>
          <a:lstStyle/>
          <a:p>
            <a:pPr marL="6350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Дмитриева Вера Владимировна, </a:t>
            </a:r>
          </a:p>
          <a:p>
            <a:pPr marL="6350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методист ИМЦ Кировского района,</a:t>
            </a:r>
            <a:br>
              <a:rPr lang="ru-RU" smtClean="0">
                <a:latin typeface="Arial" charset="0"/>
                <a:cs typeface="Arial" charset="0"/>
              </a:rPr>
            </a:br>
            <a:r>
              <a:rPr lang="ru-RU" smtClean="0">
                <a:latin typeface="Arial" charset="0"/>
                <a:cs typeface="Arial" charset="0"/>
              </a:rPr>
              <a:t>учитель физики ГБОУ лицей № 384</a:t>
            </a:r>
          </a:p>
          <a:p>
            <a:pPr marL="63500">
              <a:buFont typeface="Arial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28.03.2013</a:t>
            </a:r>
          </a:p>
          <a:p>
            <a:pPr marL="6350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pPr algn="ctr"/>
            <a:r>
              <a:rPr lang="ru-RU" sz="2800" b="1" smtClean="0"/>
              <a:t>Порядок подготовки и составления теста</a:t>
            </a:r>
            <a:endParaRPr lang="ru-RU" sz="280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организация рабочей группы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составление теста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ввод теста в ПК «Знак»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готовый тест передается на проверку экспертной  группе 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размещение на электронном адресе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размещение его на сайте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838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 		</a:t>
            </a:r>
            <a:br>
              <a:rPr lang="ru-RU" dirty="0" smtClean="0"/>
            </a:br>
            <a:r>
              <a:rPr lang="ru-RU" sz="3100" b="1" dirty="0" smtClean="0"/>
              <a:t>Проведение тестирования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составление графика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создание инструктивного письма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проведение тематической консультации методистом, знакомит с планом работы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образовательное учреждение составляет расписание проведения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09600"/>
          </a:xfrm>
        </p:spPr>
        <p:txBody>
          <a:bodyPr/>
          <a:lstStyle/>
          <a:p>
            <a:pPr algn="ctr"/>
            <a:r>
              <a:rPr lang="ru-RU" sz="2800" b="1" smtClean="0"/>
              <a:t>Проведение тестирования</a:t>
            </a:r>
            <a:endParaRPr lang="ru-RU" sz="28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88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работа рассчитана на 45 минут, 4 варианта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после выполнения теста и нажатия кнопки ЗАВЕРШИТЬ на экране появляется сообщение о количестве правильных ответов и отметка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результаты каждого ученика передаются на сервер ОУ и автоматически анализируются программой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r>
              <a:rPr lang="ru-RU" sz="2800" b="1" smtClean="0"/>
              <a:t>Анализ результатов диагностических работ</a:t>
            </a:r>
            <a:endParaRPr lang="ru-RU" sz="2800" smtClean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после выполнения тестирования производится анализ полученных результатов всего района 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обработанные результаты пересылаются в Отдел образования, ИМЦ и образовательные учреждения 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отдел образования и ИМЦ получают так же номера школ с высокими и  низкими результатами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на основании этих отчетов </a:t>
            </a:r>
            <a:r>
              <a:rPr lang="ru-RU" sz="2400" b="1" smtClean="0">
                <a:latin typeface="Arial" charset="0"/>
                <a:cs typeface="Arial" charset="0"/>
              </a:rPr>
              <a:t>методисты</a:t>
            </a:r>
            <a:r>
              <a:rPr lang="ru-RU" sz="2400" smtClean="0">
                <a:latin typeface="Arial" charset="0"/>
                <a:cs typeface="Arial" charset="0"/>
              </a:rPr>
              <a:t> проводят 	методические объединения</a:t>
            </a:r>
          </a:p>
          <a:p>
            <a:pPr lvl="2">
              <a:buClr>
                <a:schemeClr val="tx2"/>
              </a:buClr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  <a:latin typeface="Arial" charset="0"/>
                <a:cs typeface="Arial" charset="0"/>
              </a:rPr>
              <a:t>   корректируют содержание следующих работ  начинают индивидуальную методическую работу с учителями, чьи учащиеся показали низкие результаты тестирования</a:t>
            </a:r>
          </a:p>
          <a:p>
            <a:endParaRPr lang="ru-RU" sz="2400" smtClean="0"/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Показатели выполнения тестовых заданий по различным видам образовательных учреждений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0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Сводный отчет по средним показателям работы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Диаграммы по средним показателям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Динамика показателей результативности</a:t>
            </a:r>
          </a:p>
          <a:p>
            <a:endParaRPr lang="ru-RU" sz="2400" smtClean="0"/>
          </a:p>
          <a:p>
            <a:endParaRPr lang="ru-RU" sz="2400" smtClean="0"/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2" cstate="print"/>
          <a:srcRect l="32870" t="36467" r="29449" b="16809"/>
          <a:stretch>
            <a:fillRect/>
          </a:stretch>
        </p:blipFill>
        <p:spPr bwMode="auto">
          <a:xfrm>
            <a:off x="2514600" y="342900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ctr"/>
            <a:r>
              <a:rPr lang="ru-RU" sz="2800" b="1" smtClean="0"/>
              <a:t>Преимущество для учителя</a:t>
            </a:r>
            <a:r>
              <a:rPr lang="ru-RU" sz="2800" smtClean="0"/>
              <a:t>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3638"/>
          </a:xfrm>
        </p:spPr>
        <p:txBody>
          <a:bodyPr/>
          <a:lstStyle/>
          <a:p>
            <a:pPr marL="0" indent="0">
              <a:spcBef>
                <a:spcPct val="0"/>
              </a:spcBef>
              <a:buClr>
                <a:schemeClr val="tx2"/>
              </a:buClr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избавляет учителя от трудовых и временных затрат</a:t>
            </a:r>
          </a:p>
          <a:p>
            <a:pPr marL="0" indent="0">
              <a:spcBef>
                <a:spcPct val="0"/>
              </a:spcBef>
              <a:buClr>
                <a:schemeClr val="tx2"/>
              </a:buClr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позволяет сразу по окончании тестирования увидеть результаты как отдельного учащегося, так и всего класса в целом</a:t>
            </a:r>
          </a:p>
          <a:p>
            <a:pPr marL="0" indent="0">
              <a:spcBef>
                <a:spcPct val="0"/>
              </a:spcBef>
              <a:buClr>
                <a:schemeClr val="tx2"/>
              </a:buClr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учитель может решить для себя, какой материал необходимо повторить</a:t>
            </a:r>
          </a:p>
          <a:p>
            <a:pPr marL="0" indent="0">
              <a:spcBef>
                <a:spcPct val="0"/>
              </a:spcBef>
              <a:buClr>
                <a:schemeClr val="tx2"/>
              </a:buClr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программа позволяет увидеть, сколько времени выполнялся тест конкретным учеником и результаты выполнения теста</a:t>
            </a:r>
          </a:p>
          <a:p>
            <a:pPr marL="0" indent="0">
              <a:spcBef>
                <a:spcPct val="0"/>
              </a:spcBef>
              <a:buClr>
                <a:schemeClr val="tx2"/>
              </a:buClr>
            </a:pPr>
            <a:r>
              <a:rPr lang="ru-RU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учитель получает полную картину по каждому ученику и средний процент выполнения как всей работы, так и отдельных элементов. </a:t>
            </a:r>
            <a:endParaRPr lang="ru-RU" sz="24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ctr"/>
            <a:r>
              <a:rPr lang="ru-RU" sz="2800" b="1" smtClean="0"/>
              <a:t>Преимущество</a:t>
            </a:r>
            <a:r>
              <a:rPr lang="ru-RU" sz="2800" smtClean="0"/>
              <a:t> </a:t>
            </a:r>
            <a:r>
              <a:rPr lang="ru-RU" sz="2800" b="1" smtClean="0"/>
              <a:t>для учителя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дает возможность учителю быстро скорректировать план работы (подготовки к ЕГЭ)</a:t>
            </a:r>
          </a:p>
          <a:p>
            <a:pPr>
              <a:buClr>
                <a:schemeClr val="tx2"/>
              </a:buClr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 обратить внимание на темы, вызвавшие затруднения</a:t>
            </a:r>
          </a:p>
          <a:p>
            <a:pPr>
              <a:buClr>
                <a:schemeClr val="tx2"/>
              </a:buClr>
            </a:pPr>
            <a:r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t>каждый учитель имеет возможность сравнить результаты своих учеников с результатами района и скорректировать свою работу по подготовке учащихся к итоговой аттестации.</a:t>
            </a:r>
          </a:p>
          <a:p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 smtClean="0"/>
              <a:t>Преимущество для ученика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88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ученик сразу по окончании тестирования узнает, сколько он набрал баллов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какую отметку получил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на какие вопросы не смог ответить правильно (они высветятся красным цветом)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на какие вопросы дал правильные ответы (они будут помечены зеленым цветом). 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результаты  можно распечатать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получив распечатку своей работы, видит свои ошибки и понимает, на какие темы нужно обратить внимание, получить консультацию у учителя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pPr algn="ctr"/>
            <a:r>
              <a:rPr lang="ru-RU" sz="2800" b="1" smtClean="0"/>
              <a:t>Преимущество для родителей</a:t>
            </a:r>
            <a:r>
              <a:rPr lang="ru-RU" sz="2800" smtClean="0"/>
              <a:t> 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45038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результаты работы, при желании, могут  увидеть и родители ученика</a:t>
            </a:r>
          </a:p>
          <a:p>
            <a:pPr>
              <a:buClr>
                <a:schemeClr val="tx2"/>
              </a:buClr>
            </a:pPr>
            <a:r>
              <a:rPr lang="ru-RU" sz="2400" smtClean="0">
                <a:latin typeface="Arial" charset="0"/>
                <a:cs typeface="Arial" charset="0"/>
              </a:rPr>
              <a:t>ознакомившись с объективными результатами, получают возможность скорректировать образовательный маршрут своего ребенка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9288" t="25934" r="38895" b="26141"/>
          <a:stretch>
            <a:fillRect/>
          </a:stretch>
        </p:blipFill>
        <p:spPr>
          <a:xfrm>
            <a:off x="2895600" y="1066800"/>
            <a:ext cx="4038600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ru-RU" sz="2800" b="1" smtClean="0"/>
              <a:t>Диагностика и оценка качества образования 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304800" y="2249488"/>
            <a:ext cx="8610600" cy="432435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традиционный – бумажный вариант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использование программных педагогических средств (ППС)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использование программного комплекса «Знак» </a:t>
            </a:r>
          </a:p>
          <a:p>
            <a:pPr>
              <a:buFont typeface="Georgia" pitchFamily="18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6253" t="4356" r="25845" b="4771"/>
          <a:stretch>
            <a:fillRect/>
          </a:stretch>
        </p:blipFill>
        <p:spPr>
          <a:xfrm>
            <a:off x="2544763" y="914400"/>
            <a:ext cx="4465637" cy="5659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7155" t="4979" r="18039" b="5394"/>
          <a:stretch>
            <a:fillRect/>
          </a:stretch>
        </p:blipFill>
        <p:spPr>
          <a:xfrm>
            <a:off x="1790700" y="685800"/>
            <a:ext cx="5753100" cy="588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7155" t="4979" r="18039" b="5394"/>
          <a:stretch>
            <a:fillRect/>
          </a:stretch>
        </p:blipFill>
        <p:spPr>
          <a:xfrm>
            <a:off x="1790700" y="685800"/>
            <a:ext cx="5676900" cy="588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3779" t="9335" r="14297" b="8714"/>
          <a:stretch>
            <a:fillRect/>
          </a:stretch>
        </p:blipFill>
        <p:spPr>
          <a:xfrm>
            <a:off x="1196975" y="685800"/>
            <a:ext cx="6804025" cy="588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717" t="6847" r="19670" b="7469"/>
          <a:stretch>
            <a:fillRect/>
          </a:stretch>
        </p:blipFill>
        <p:spPr>
          <a:xfrm>
            <a:off x="1676400" y="685800"/>
            <a:ext cx="6248400" cy="588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4941" t="4979" r="14543" b="4979"/>
          <a:stretch>
            <a:fillRect/>
          </a:stretch>
        </p:blipFill>
        <p:spPr>
          <a:xfrm>
            <a:off x="1560513" y="685800"/>
            <a:ext cx="6059487" cy="58880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3338" t="7884" r="59596" b="8505"/>
          <a:stretch>
            <a:fillRect/>
          </a:stretch>
        </p:blipFill>
        <p:spPr>
          <a:xfrm>
            <a:off x="838200" y="990600"/>
            <a:ext cx="2459038" cy="5784850"/>
          </a:xfrm>
        </p:spPr>
      </p:pic>
      <p:pic>
        <p:nvPicPr>
          <p:cNvPr id="30724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rcRect l="23338" t="7884" r="23981" b="81950"/>
          <a:stretch>
            <a:fillRect/>
          </a:stretch>
        </p:blipFill>
        <p:spPr>
          <a:xfrm>
            <a:off x="3429000" y="990600"/>
            <a:ext cx="5257800" cy="99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/>
              <a:t>Предприятие «ИНИС – СОФТ» </a:t>
            </a:r>
            <a:r>
              <a:rPr lang="en-US" sz="2800" b="1" dirty="0" smtClean="0"/>
              <a:t>www.inissoft.by</a:t>
            </a:r>
            <a:endParaRPr lang="ru-RU" sz="2800" b="1" dirty="0"/>
          </a:p>
        </p:txBody>
      </p:sp>
      <p:pic>
        <p:nvPicPr>
          <p:cNvPr id="31747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9135" t="16597" r="20952" b="4356"/>
          <a:stretch>
            <a:fillRect/>
          </a:stretch>
        </p:blipFill>
        <p:spPr>
          <a:xfrm>
            <a:off x="1657350" y="1371600"/>
            <a:ext cx="5962650" cy="520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4356"/>
          <a:stretch>
            <a:fillRect/>
          </a:stretch>
        </p:blipFill>
        <p:spPr>
          <a:xfrm>
            <a:off x="550863" y="762000"/>
            <a:ext cx="7983537" cy="5811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667000"/>
          </a:xfrm>
        </p:spPr>
        <p:txBody>
          <a:bodyPr/>
          <a:lstStyle/>
          <a:p>
            <a:pPr algn="ctr"/>
            <a:r>
              <a:rPr lang="ru-RU" b="1" smtClean="0"/>
              <a:t>Спасибо за внимание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/>
          <a:lstStyle/>
          <a:p>
            <a:pPr algn="ctr"/>
            <a:r>
              <a:rPr lang="ru-RU" sz="2800" b="1" smtClean="0"/>
              <a:t>Условие использования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вариативность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объективность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возможность многократного повторного использования</a:t>
            </a:r>
          </a:p>
          <a:p>
            <a:pPr>
              <a:buClr>
                <a:schemeClr val="tx2"/>
              </a:buClr>
            </a:pPr>
            <a:r>
              <a:rPr lang="ru-RU" smtClean="0">
                <a:latin typeface="Arial" charset="0"/>
                <a:cs typeface="Arial" charset="0"/>
              </a:rPr>
              <a:t>быстрота обработки результата</a:t>
            </a:r>
          </a:p>
          <a:p>
            <a:endParaRPr lang="ru-RU" smtClean="0">
              <a:latin typeface="Arial" charset="0"/>
              <a:cs typeface="Arial" charset="0"/>
            </a:endParaRPr>
          </a:p>
          <a:p>
            <a:pPr>
              <a:buFont typeface="Georgia" pitchFamily="18" charset="0"/>
              <a:buNone/>
            </a:pPr>
            <a:r>
              <a:rPr lang="ru-RU" smtClean="0">
                <a:latin typeface="Arial" charset="0"/>
                <a:cs typeface="Arial" charset="0"/>
              </a:rPr>
              <a:t>	Тестовые технологии позволяют производить оценку многократно без нарушения учебного процесса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ru-RU" sz="2800" b="1" smtClean="0"/>
              <a:t>Тестовые технологии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869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670442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Бумажный вариант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ППС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ПК «Знак»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130158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Содержание тестов ограничено количеством вариантов и набором заданий в каждом из них.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Ограничены количеством вариантов и набором заданий в каждом из них.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Содержат небольшой объем тестовых заданий.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Наличие нескольких вариантов и возможности ПК «Знак» перемешивать не только варианты, но и порядок заданий, сводит вероятность совпадения заданий на соседних компьютерах к минимальной. Самостоятельность выполнения задания делает результаты более объективными.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pPr algn="ctr"/>
            <a:r>
              <a:rPr lang="ru-RU" sz="2800" b="1" smtClean="0"/>
              <a:t>Тестовые технологии</a:t>
            </a:r>
            <a:endParaRPr 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0688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1019925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Бумажный вариант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ППС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ПК «Знак»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4048963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Изменение содержания тестов требует существенных трудовых и материальных затрат.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Не позволяет гибко менять содержание, структуру, уровень сложности теста в зависимости от поставленных целей или структуры учебного курса.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Не позволяют гибко менять содержание, структуру, уровень сложности теста в зависимости от поставленных целей или структуры учебного курса.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Преимущественно являются обучающими комплексами.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Формируется банк заданий, которые затем учитель может использовать как для обучения, так и для диагностики.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Тесты легко адаптируются к особенностям класса и учебного материала.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pPr algn="ctr"/>
            <a:r>
              <a:rPr lang="ru-RU" sz="2800" b="1" smtClean="0"/>
              <a:t>Тестовые технологии</a:t>
            </a:r>
            <a:endParaRPr 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385836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43200"/>
                <a:gridCol w="2743200"/>
                <a:gridCol w="2743200"/>
              </a:tblGrid>
              <a:tr h="703681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Бумажный вариант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ППС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ПК «Знак»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963319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Трудоемкость обработки результатов тестирования.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Автоматически обрабатывает результаты тестирования, что позволяет быстро, без дополнительных временных и трудовых затрат получать поэлементный их анализ.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Автоматически обрабатывает результаты тестирования, что позволяет быстро, без дополнительных временных и трудовых затрат получать поэлементный их анализ.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pPr algn="ctr"/>
            <a:r>
              <a:rPr lang="ru-RU" sz="2800" b="1" smtClean="0"/>
              <a:t>Тестовые технологии</a:t>
            </a:r>
            <a:endParaRPr lang="ru-RU" sz="28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5800" y="1304925"/>
          <a:ext cx="8229600" cy="37855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2286000"/>
                <a:gridCol w="4419600"/>
              </a:tblGrid>
              <a:tr h="519356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Бумажный вариант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ППС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ПК «Знак»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006700"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Корректировка образовательного процесса как на уровне отдельного образовательного учреждения, так и на уровне районной системы образования.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1892731"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 Сетевой комплекс, информация с которого поступает в единую базу данных района, что позволяет обрабатывать и анализировать результаты диагностических работ на уровне района.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pPr algn="ctr"/>
            <a:r>
              <a:rPr lang="ru-RU" sz="2800" b="1" smtClean="0"/>
              <a:t>Технические условия тестирования в районе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ru-RU" smtClean="0">
                <a:latin typeface="Arial" charset="0"/>
                <a:cs typeface="Arial" charset="0"/>
              </a:rPr>
              <a:t>наличие во всех ОУ района компьютерного класса с компьютерами, связанными в сеть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ru-RU" smtClean="0">
                <a:latin typeface="Arial" charset="0"/>
                <a:cs typeface="Arial" charset="0"/>
              </a:rPr>
              <a:t>наличие общей районной сети (Параграф)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ru-RU" smtClean="0">
                <a:latin typeface="Arial" charset="0"/>
                <a:cs typeface="Arial" charset="0"/>
              </a:rPr>
              <a:t>создание специального сайта, на котором размещаются задания диагностических работ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ru-RU" smtClean="0">
                <a:latin typeface="Arial" charset="0"/>
                <a:cs typeface="Arial" charset="0"/>
              </a:rPr>
              <a:t>создание электронного ящика, на который пересылаются диагностические работы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pPr algn="ctr"/>
            <a:r>
              <a:rPr lang="ru-RU" sz="2800" b="1" smtClean="0"/>
              <a:t>Организационные условия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7438"/>
          </a:xfrm>
        </p:spPr>
        <p:txBody>
          <a:bodyPr/>
          <a:lstStyle/>
          <a:p>
            <a:pPr lvl="1">
              <a:buClr>
                <a:schemeClr val="tx2"/>
              </a:buClr>
              <a:buFont typeface="Arial" charset="0"/>
              <a:buChar char="•"/>
            </a:pP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общее руководство осуществляется специалистами отдела образования района</a:t>
            </a:r>
          </a:p>
          <a:p>
            <a:pPr lvl="1">
              <a:buClr>
                <a:schemeClr val="tx2"/>
              </a:buClr>
              <a:buFont typeface="Arial" charset="0"/>
              <a:buChar char="•"/>
            </a:pP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методическая и организационная поддержка осуществляется администрацией и методистами ИМЦ</a:t>
            </a:r>
          </a:p>
          <a:p>
            <a:pPr lvl="1">
              <a:buClr>
                <a:schemeClr val="tx2"/>
              </a:buClr>
              <a:buFont typeface="Arial" charset="0"/>
              <a:buChar char="•"/>
            </a:pPr>
            <a:r>
              <a:rPr lang="ru-RU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информационная и техническая поддержка осуществляется специалистами ЦИК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166</TotalTime>
  <Words>760</Words>
  <Application>Microsoft Office PowerPoint</Application>
  <PresentationFormat>Экран (4:3)</PresentationFormat>
  <Paragraphs>104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Times New Roman</vt:lpstr>
      <vt:lpstr>Georgia</vt:lpstr>
      <vt:lpstr>Wingdings 2</vt:lpstr>
      <vt:lpstr>Calibri</vt:lpstr>
      <vt:lpstr>Городская</vt:lpstr>
      <vt:lpstr>       Организация  диагностического тестирования  в Кировском районе с использованием  программного комплекса «Знак»    </vt:lpstr>
      <vt:lpstr>Диагностика и оценка качества образования </vt:lpstr>
      <vt:lpstr>Условие использования </vt:lpstr>
      <vt:lpstr>Тестовые технологии</vt:lpstr>
      <vt:lpstr>Тестовые технологии</vt:lpstr>
      <vt:lpstr>Тестовые технологии</vt:lpstr>
      <vt:lpstr>Тестовые технологии</vt:lpstr>
      <vt:lpstr>Технические условия тестирования в районе</vt:lpstr>
      <vt:lpstr>Организационные условия</vt:lpstr>
      <vt:lpstr>Порядок подготовки и составления теста</vt:lpstr>
      <vt:lpstr>    Проведение тестирования </vt:lpstr>
      <vt:lpstr>Проведение тестирования</vt:lpstr>
      <vt:lpstr>Анализ результатов диагностических работ</vt:lpstr>
      <vt:lpstr> Показатели выполнения тестовых заданий по различным видам образовательных учреждений </vt:lpstr>
      <vt:lpstr>Преимущество для учителя </vt:lpstr>
      <vt:lpstr>Преимущество для учителя</vt:lpstr>
      <vt:lpstr>Преимущество для ученика </vt:lpstr>
      <vt:lpstr>Преимущество для родителей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Предприятие «ИНИС – СОФТ» www.inissoft.by</vt:lpstr>
      <vt:lpstr>Слайд 28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 диагностического тестирования  в Кировском районе с использованием ПК «Знак»</dc:title>
  <dc:creator>Pargolovo</dc:creator>
  <cp:lastModifiedBy>Pargolovo</cp:lastModifiedBy>
  <cp:revision>27</cp:revision>
  <dcterms:created xsi:type="dcterms:W3CDTF">2013-03-27T20:37:56Z</dcterms:created>
  <dcterms:modified xsi:type="dcterms:W3CDTF">2013-03-27T23:31:57Z</dcterms:modified>
</cp:coreProperties>
</file>